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81" r:id="rId5"/>
    <p:sldId id="282" r:id="rId6"/>
    <p:sldId id="26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318"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268" r:id="rId37"/>
    <p:sldId id="271" r:id="rId38"/>
    <p:sldId id="312" r:id="rId39"/>
    <p:sldId id="314" r:id="rId40"/>
    <p:sldId id="315" r:id="rId41"/>
    <p:sldId id="316" r:id="rId42"/>
    <p:sldId id="3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NWQXBuW34S48Xle3F4xgsg==" hashData="bH4+MavyJ02+/MtPnuVKSimVuFQ="/>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69" autoAdjust="0"/>
  </p:normalViewPr>
  <p:slideViewPr>
    <p:cSldViewPr>
      <p:cViewPr varScale="1">
        <p:scale>
          <a:sx n="40" d="100"/>
          <a:sy n="40" d="100"/>
        </p:scale>
        <p:origin x="-12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7B4B9E-8451-4B11-9D6E-7C650A0C0BDD}" type="doc">
      <dgm:prSet loTypeId="urn:microsoft.com/office/officeart/2005/8/layout/vList2" loCatId="list" qsTypeId="urn:microsoft.com/office/officeart/2005/8/quickstyle/simple4" qsCatId="simple" csTypeId="urn:microsoft.com/office/officeart/2005/8/colors/colorful3" csCatId="colorful" phldr="1"/>
      <dgm:spPr/>
      <dgm:t>
        <a:bodyPr/>
        <a:lstStyle/>
        <a:p>
          <a:endParaRPr lang="en-US"/>
        </a:p>
      </dgm:t>
    </dgm:pt>
    <dgm:pt modelId="{C028FEAC-6359-44F5-A35D-6E04C84152BF}">
      <dgm:prSet phldrT="[Text]" custT="1"/>
      <dgm:spPr/>
      <dgm:t>
        <a:bodyPr/>
        <a:lstStyle/>
        <a:p>
          <a:r>
            <a:rPr lang="en-US" sz="2000" i="0" dirty="0" smtClean="0">
              <a:latin typeface="+mn-lt"/>
              <a:cs typeface="Arial" pitchFamily="34" charset="0"/>
            </a:rPr>
            <a:t>Struts</a:t>
          </a:r>
          <a:endParaRPr lang="en-US" sz="2000" i="0" dirty="0">
            <a:latin typeface="+mn-lt"/>
            <a:cs typeface="Arial" pitchFamily="34" charset="0"/>
          </a:endParaRPr>
        </a:p>
      </dgm:t>
    </dgm:pt>
    <dgm:pt modelId="{442637AA-3491-4A19-8BC4-CB120440D5F6}" type="parTrans" cxnId="{C03E629E-E2E4-47A8-B70C-E0F0483B79F1}">
      <dgm:prSet/>
      <dgm:spPr/>
      <dgm:t>
        <a:bodyPr/>
        <a:lstStyle/>
        <a:p>
          <a:endParaRPr lang="en-US" i="0">
            <a:latin typeface="+mn-lt"/>
            <a:cs typeface="Arial" pitchFamily="34" charset="0"/>
          </a:endParaRPr>
        </a:p>
      </dgm:t>
    </dgm:pt>
    <dgm:pt modelId="{04FE5033-BD0E-4F6C-BAC6-E13ABA10C511}" type="sibTrans" cxnId="{C03E629E-E2E4-47A8-B70C-E0F0483B79F1}">
      <dgm:prSet/>
      <dgm:spPr/>
      <dgm:t>
        <a:bodyPr/>
        <a:lstStyle/>
        <a:p>
          <a:endParaRPr lang="en-US" i="0">
            <a:latin typeface="+mn-lt"/>
            <a:cs typeface="Arial" pitchFamily="34" charset="0"/>
          </a:endParaRPr>
        </a:p>
      </dgm:t>
    </dgm:pt>
    <dgm:pt modelId="{96272A11-A789-46A4-84A7-8A3B08380EEF}">
      <dgm:prSet phldrT="[Text]" custT="1"/>
      <dgm:spPr/>
      <dgm:t>
        <a:bodyPr/>
        <a:lstStyle/>
        <a:p>
          <a:r>
            <a:rPr lang="en-US" sz="1800" i="0" dirty="0" smtClean="0">
              <a:latin typeface="+mn-lt"/>
              <a:cs typeface="Arial" pitchFamily="34" charset="0"/>
            </a:rPr>
            <a:t>Struts is an open source web application development framework. It is based on the Model-View-Controller (MVC) design paradigm.</a:t>
          </a:r>
          <a:endParaRPr lang="en-US" sz="1800" i="0" dirty="0">
            <a:latin typeface="+mn-lt"/>
            <a:cs typeface="Arial" pitchFamily="34" charset="0"/>
          </a:endParaRPr>
        </a:p>
      </dgm:t>
    </dgm:pt>
    <dgm:pt modelId="{E108E509-93FA-41B0-B572-16F90AD25D01}" type="parTrans" cxnId="{591B481A-9105-4568-A9DE-11627A14C97B}">
      <dgm:prSet/>
      <dgm:spPr/>
      <dgm:t>
        <a:bodyPr/>
        <a:lstStyle/>
        <a:p>
          <a:endParaRPr lang="en-US" i="0">
            <a:latin typeface="+mn-lt"/>
            <a:cs typeface="Arial" pitchFamily="34" charset="0"/>
          </a:endParaRPr>
        </a:p>
      </dgm:t>
    </dgm:pt>
    <dgm:pt modelId="{E10FFDAF-1FF1-4D6E-9670-301CE92F0D53}" type="sibTrans" cxnId="{591B481A-9105-4568-A9DE-11627A14C97B}">
      <dgm:prSet/>
      <dgm:spPr/>
      <dgm:t>
        <a:bodyPr/>
        <a:lstStyle/>
        <a:p>
          <a:endParaRPr lang="en-US" i="0">
            <a:latin typeface="+mn-lt"/>
            <a:cs typeface="Arial" pitchFamily="34" charset="0"/>
          </a:endParaRPr>
        </a:p>
      </dgm:t>
    </dgm:pt>
    <dgm:pt modelId="{353C4965-3D3A-46B8-BD5C-E9221916AAE3}">
      <dgm:prSet phldrT="[Text]" custT="1"/>
      <dgm:spPr/>
      <dgm:t>
        <a:bodyPr/>
        <a:lstStyle/>
        <a:p>
          <a:r>
            <a:rPr lang="en-US" sz="2000" i="0" dirty="0" smtClean="0">
              <a:latin typeface="+mn-lt"/>
              <a:cs typeface="Arial" pitchFamily="34" charset="0"/>
            </a:rPr>
            <a:t>Java Server Faces (JSF)</a:t>
          </a:r>
          <a:endParaRPr lang="en-US" sz="2000" i="0" dirty="0">
            <a:latin typeface="+mn-lt"/>
            <a:cs typeface="Arial" pitchFamily="34" charset="0"/>
          </a:endParaRPr>
        </a:p>
      </dgm:t>
    </dgm:pt>
    <dgm:pt modelId="{0793E744-3FED-4A84-803B-452B6FF10371}" type="parTrans" cxnId="{A9246CAE-FFC6-4244-87A2-026FA209A6B9}">
      <dgm:prSet/>
      <dgm:spPr/>
      <dgm:t>
        <a:bodyPr/>
        <a:lstStyle/>
        <a:p>
          <a:endParaRPr lang="en-US" i="0">
            <a:latin typeface="+mn-lt"/>
            <a:cs typeface="Arial" pitchFamily="34" charset="0"/>
          </a:endParaRPr>
        </a:p>
      </dgm:t>
    </dgm:pt>
    <dgm:pt modelId="{BA1E1DC2-44B0-45E3-84B8-FAC4F0F1D9A6}" type="sibTrans" cxnId="{A9246CAE-FFC6-4244-87A2-026FA209A6B9}">
      <dgm:prSet/>
      <dgm:spPr/>
      <dgm:t>
        <a:bodyPr/>
        <a:lstStyle/>
        <a:p>
          <a:endParaRPr lang="en-US" i="0">
            <a:latin typeface="+mn-lt"/>
            <a:cs typeface="Arial" pitchFamily="34" charset="0"/>
          </a:endParaRPr>
        </a:p>
      </dgm:t>
    </dgm:pt>
    <dgm:pt modelId="{7BE8E478-AD65-4455-8AA4-34F1DA77DD32}">
      <dgm:prSet phldrT="[Text]" custT="1"/>
      <dgm:spPr/>
      <dgm:t>
        <a:bodyPr/>
        <a:lstStyle/>
        <a:p>
          <a:r>
            <a:rPr lang="en-US" sz="1800" i="0" dirty="0" smtClean="0">
              <a:latin typeface="+mn-lt"/>
              <a:cs typeface="Arial" pitchFamily="34" charset="0"/>
            </a:rPr>
            <a:t>Java Server Faces (JSF) is a server side user interface component framework for Java™ technology-based web applications. It is based on the Model-View-Controller (MVC) design paradigm.</a:t>
          </a:r>
          <a:endParaRPr lang="en-US" sz="1800" i="0" dirty="0">
            <a:latin typeface="+mn-lt"/>
            <a:cs typeface="Arial" pitchFamily="34" charset="0"/>
          </a:endParaRPr>
        </a:p>
      </dgm:t>
    </dgm:pt>
    <dgm:pt modelId="{116025BC-68A8-4399-AF28-A2E5975E87AC}" type="parTrans" cxnId="{CAA0FF70-48E2-4355-822C-8D43905E58BA}">
      <dgm:prSet/>
      <dgm:spPr/>
      <dgm:t>
        <a:bodyPr/>
        <a:lstStyle/>
        <a:p>
          <a:endParaRPr lang="en-US" i="0">
            <a:latin typeface="+mn-lt"/>
            <a:cs typeface="Arial" pitchFamily="34" charset="0"/>
          </a:endParaRPr>
        </a:p>
      </dgm:t>
    </dgm:pt>
    <dgm:pt modelId="{1D6A0FF4-1FC8-4F81-8A72-F17FD20F0136}" type="sibTrans" cxnId="{CAA0FF70-48E2-4355-822C-8D43905E58BA}">
      <dgm:prSet/>
      <dgm:spPr/>
      <dgm:t>
        <a:bodyPr/>
        <a:lstStyle/>
        <a:p>
          <a:endParaRPr lang="en-US" i="0">
            <a:latin typeface="+mn-lt"/>
            <a:cs typeface="Arial" pitchFamily="34" charset="0"/>
          </a:endParaRPr>
        </a:p>
      </dgm:t>
    </dgm:pt>
    <dgm:pt modelId="{46914317-1B3E-4042-A13C-5E32388280BF}">
      <dgm:prSet custT="1"/>
      <dgm:spPr/>
      <dgm:t>
        <a:bodyPr/>
        <a:lstStyle/>
        <a:p>
          <a:r>
            <a:rPr lang="en-US" sz="2000" i="0" smtClean="0">
              <a:latin typeface="+mn-lt"/>
              <a:cs typeface="Arial" pitchFamily="34" charset="0"/>
            </a:rPr>
            <a:t>Webwork</a:t>
          </a:r>
          <a:endParaRPr lang="en-US" sz="2000" i="0">
            <a:latin typeface="+mn-lt"/>
            <a:cs typeface="Arial" pitchFamily="34" charset="0"/>
          </a:endParaRPr>
        </a:p>
      </dgm:t>
    </dgm:pt>
    <dgm:pt modelId="{FF51DC40-101A-4A7B-BB8C-F805B851D00E}" type="parTrans" cxnId="{22718858-E307-4B86-BEB2-F61096098325}">
      <dgm:prSet/>
      <dgm:spPr/>
      <dgm:t>
        <a:bodyPr/>
        <a:lstStyle/>
        <a:p>
          <a:endParaRPr lang="en-US" i="0">
            <a:latin typeface="+mn-lt"/>
            <a:cs typeface="Arial" pitchFamily="34" charset="0"/>
          </a:endParaRPr>
        </a:p>
      </dgm:t>
    </dgm:pt>
    <dgm:pt modelId="{E6182BDA-9A1C-4502-B57B-AE7DB54B5A6F}" type="sibTrans" cxnId="{22718858-E307-4B86-BEB2-F61096098325}">
      <dgm:prSet/>
      <dgm:spPr/>
      <dgm:t>
        <a:bodyPr/>
        <a:lstStyle/>
        <a:p>
          <a:endParaRPr lang="en-US" i="0">
            <a:latin typeface="+mn-lt"/>
            <a:cs typeface="Arial" pitchFamily="34" charset="0"/>
          </a:endParaRPr>
        </a:p>
      </dgm:t>
    </dgm:pt>
    <dgm:pt modelId="{189D72E3-29FB-4EFA-BFF2-5AED49EDF1DE}">
      <dgm:prSet custT="1"/>
      <dgm:spPr/>
      <dgm:t>
        <a:bodyPr/>
        <a:lstStyle/>
        <a:p>
          <a:r>
            <a:rPr lang="en-US" sz="1800" i="0" dirty="0" err="1" smtClean="0">
              <a:latin typeface="+mn-lt"/>
              <a:cs typeface="Arial" pitchFamily="34" charset="0"/>
            </a:rPr>
            <a:t>Webwork</a:t>
          </a:r>
          <a:r>
            <a:rPr lang="en-US" sz="1800" i="0" dirty="0" smtClean="0">
              <a:latin typeface="+mn-lt"/>
              <a:cs typeface="Arial" pitchFamily="34" charset="0"/>
            </a:rPr>
            <a:t>  is a Java web-application development framework. It is  provides robust support for building reusable UI templates, such as form controls, UI themes, internationalization, dynamic form parameter mapping to JavaBeans, robust client and server side validation, and much more. </a:t>
          </a:r>
          <a:endParaRPr lang="en-US" sz="1800" i="0" dirty="0">
            <a:latin typeface="+mn-lt"/>
            <a:cs typeface="Arial" pitchFamily="34" charset="0"/>
          </a:endParaRPr>
        </a:p>
      </dgm:t>
    </dgm:pt>
    <dgm:pt modelId="{F4728BA3-A72F-41DE-B5A0-08D7D55421C6}" type="parTrans" cxnId="{B1EADF78-6E25-429A-BCC4-39841A8BE64A}">
      <dgm:prSet/>
      <dgm:spPr/>
      <dgm:t>
        <a:bodyPr/>
        <a:lstStyle/>
        <a:p>
          <a:endParaRPr lang="en-US" i="0">
            <a:latin typeface="+mn-lt"/>
            <a:cs typeface="Arial" pitchFamily="34" charset="0"/>
          </a:endParaRPr>
        </a:p>
      </dgm:t>
    </dgm:pt>
    <dgm:pt modelId="{D76E341C-C7EA-4FD1-AE05-9BEFCA314500}" type="sibTrans" cxnId="{B1EADF78-6E25-429A-BCC4-39841A8BE64A}">
      <dgm:prSet/>
      <dgm:spPr/>
      <dgm:t>
        <a:bodyPr/>
        <a:lstStyle/>
        <a:p>
          <a:endParaRPr lang="en-US" i="0">
            <a:latin typeface="+mn-lt"/>
            <a:cs typeface="Arial" pitchFamily="34" charset="0"/>
          </a:endParaRPr>
        </a:p>
      </dgm:t>
    </dgm:pt>
    <dgm:pt modelId="{7BEF50BB-3CA7-4A09-AF4E-CD623EBA32D8}" type="pres">
      <dgm:prSet presAssocID="{4C7B4B9E-8451-4B11-9D6E-7C650A0C0BDD}" presName="linear" presStyleCnt="0">
        <dgm:presLayoutVars>
          <dgm:animLvl val="lvl"/>
          <dgm:resizeHandles val="exact"/>
        </dgm:presLayoutVars>
      </dgm:prSet>
      <dgm:spPr/>
      <dgm:t>
        <a:bodyPr/>
        <a:lstStyle/>
        <a:p>
          <a:endParaRPr lang="en-US"/>
        </a:p>
      </dgm:t>
    </dgm:pt>
    <dgm:pt modelId="{9CF35AB9-9D44-44AE-8B7E-369EDCF1BAC9}" type="pres">
      <dgm:prSet presAssocID="{C028FEAC-6359-44F5-A35D-6E04C84152BF}" presName="parentText" presStyleLbl="node1" presStyleIdx="0" presStyleCnt="3">
        <dgm:presLayoutVars>
          <dgm:chMax val="0"/>
          <dgm:bulletEnabled val="1"/>
        </dgm:presLayoutVars>
      </dgm:prSet>
      <dgm:spPr/>
      <dgm:t>
        <a:bodyPr/>
        <a:lstStyle/>
        <a:p>
          <a:endParaRPr lang="en-US"/>
        </a:p>
      </dgm:t>
    </dgm:pt>
    <dgm:pt modelId="{EC972983-1391-4D75-B68B-3DE71A405FD7}" type="pres">
      <dgm:prSet presAssocID="{C028FEAC-6359-44F5-A35D-6E04C84152BF}" presName="childText" presStyleLbl="revTx" presStyleIdx="0" presStyleCnt="3">
        <dgm:presLayoutVars>
          <dgm:bulletEnabled val="1"/>
        </dgm:presLayoutVars>
      </dgm:prSet>
      <dgm:spPr/>
      <dgm:t>
        <a:bodyPr/>
        <a:lstStyle/>
        <a:p>
          <a:endParaRPr lang="en-US"/>
        </a:p>
      </dgm:t>
    </dgm:pt>
    <dgm:pt modelId="{C7663DB9-863D-4D8E-8978-2C7B3BB09BE1}" type="pres">
      <dgm:prSet presAssocID="{353C4965-3D3A-46B8-BD5C-E9221916AAE3}" presName="parentText" presStyleLbl="node1" presStyleIdx="1" presStyleCnt="3">
        <dgm:presLayoutVars>
          <dgm:chMax val="0"/>
          <dgm:bulletEnabled val="1"/>
        </dgm:presLayoutVars>
      </dgm:prSet>
      <dgm:spPr/>
      <dgm:t>
        <a:bodyPr/>
        <a:lstStyle/>
        <a:p>
          <a:endParaRPr lang="en-US"/>
        </a:p>
      </dgm:t>
    </dgm:pt>
    <dgm:pt modelId="{F89808AF-EE67-45B6-A4CC-5239F37813CA}" type="pres">
      <dgm:prSet presAssocID="{353C4965-3D3A-46B8-BD5C-E9221916AAE3}" presName="childText" presStyleLbl="revTx" presStyleIdx="1" presStyleCnt="3">
        <dgm:presLayoutVars>
          <dgm:bulletEnabled val="1"/>
        </dgm:presLayoutVars>
      </dgm:prSet>
      <dgm:spPr/>
      <dgm:t>
        <a:bodyPr/>
        <a:lstStyle/>
        <a:p>
          <a:endParaRPr lang="en-US"/>
        </a:p>
      </dgm:t>
    </dgm:pt>
    <dgm:pt modelId="{10CB0E2C-5630-4D19-94D2-CCF83EA6528C}" type="pres">
      <dgm:prSet presAssocID="{46914317-1B3E-4042-A13C-5E32388280BF}" presName="parentText" presStyleLbl="node1" presStyleIdx="2" presStyleCnt="3">
        <dgm:presLayoutVars>
          <dgm:chMax val="0"/>
          <dgm:bulletEnabled val="1"/>
        </dgm:presLayoutVars>
      </dgm:prSet>
      <dgm:spPr/>
      <dgm:t>
        <a:bodyPr/>
        <a:lstStyle/>
        <a:p>
          <a:endParaRPr lang="en-US"/>
        </a:p>
      </dgm:t>
    </dgm:pt>
    <dgm:pt modelId="{9D33CBE3-94D1-4B77-B712-1775F298F4F9}" type="pres">
      <dgm:prSet presAssocID="{46914317-1B3E-4042-A13C-5E32388280BF}" presName="childText" presStyleLbl="revTx" presStyleIdx="2" presStyleCnt="3">
        <dgm:presLayoutVars>
          <dgm:bulletEnabled val="1"/>
        </dgm:presLayoutVars>
      </dgm:prSet>
      <dgm:spPr/>
      <dgm:t>
        <a:bodyPr/>
        <a:lstStyle/>
        <a:p>
          <a:endParaRPr lang="en-US"/>
        </a:p>
      </dgm:t>
    </dgm:pt>
  </dgm:ptLst>
  <dgm:cxnLst>
    <dgm:cxn modelId="{CAA0FF70-48E2-4355-822C-8D43905E58BA}" srcId="{353C4965-3D3A-46B8-BD5C-E9221916AAE3}" destId="{7BE8E478-AD65-4455-8AA4-34F1DA77DD32}" srcOrd="0" destOrd="0" parTransId="{116025BC-68A8-4399-AF28-A2E5975E87AC}" sibTransId="{1D6A0FF4-1FC8-4F81-8A72-F17FD20F0136}"/>
    <dgm:cxn modelId="{1D331953-3D70-4BE3-88F7-C4A27E061FEC}" type="presOf" srcId="{C028FEAC-6359-44F5-A35D-6E04C84152BF}" destId="{9CF35AB9-9D44-44AE-8B7E-369EDCF1BAC9}" srcOrd="0" destOrd="0" presId="urn:microsoft.com/office/officeart/2005/8/layout/vList2"/>
    <dgm:cxn modelId="{C03E629E-E2E4-47A8-B70C-E0F0483B79F1}" srcId="{4C7B4B9E-8451-4B11-9D6E-7C650A0C0BDD}" destId="{C028FEAC-6359-44F5-A35D-6E04C84152BF}" srcOrd="0" destOrd="0" parTransId="{442637AA-3491-4A19-8BC4-CB120440D5F6}" sibTransId="{04FE5033-BD0E-4F6C-BAC6-E13ABA10C511}"/>
    <dgm:cxn modelId="{3CE62E59-4B4C-4F69-9272-12E8647DEB83}" type="presOf" srcId="{4C7B4B9E-8451-4B11-9D6E-7C650A0C0BDD}" destId="{7BEF50BB-3CA7-4A09-AF4E-CD623EBA32D8}" srcOrd="0" destOrd="0" presId="urn:microsoft.com/office/officeart/2005/8/layout/vList2"/>
    <dgm:cxn modelId="{591B481A-9105-4568-A9DE-11627A14C97B}" srcId="{C028FEAC-6359-44F5-A35D-6E04C84152BF}" destId="{96272A11-A789-46A4-84A7-8A3B08380EEF}" srcOrd="0" destOrd="0" parTransId="{E108E509-93FA-41B0-B572-16F90AD25D01}" sibTransId="{E10FFDAF-1FF1-4D6E-9670-301CE92F0D53}"/>
    <dgm:cxn modelId="{D6804C73-6BA7-46B2-BBDC-4EB5AD3D2573}" type="presOf" srcId="{46914317-1B3E-4042-A13C-5E32388280BF}" destId="{10CB0E2C-5630-4D19-94D2-CCF83EA6528C}" srcOrd="0" destOrd="0" presId="urn:microsoft.com/office/officeart/2005/8/layout/vList2"/>
    <dgm:cxn modelId="{B1EADF78-6E25-429A-BCC4-39841A8BE64A}" srcId="{46914317-1B3E-4042-A13C-5E32388280BF}" destId="{189D72E3-29FB-4EFA-BFF2-5AED49EDF1DE}" srcOrd="0" destOrd="0" parTransId="{F4728BA3-A72F-41DE-B5A0-08D7D55421C6}" sibTransId="{D76E341C-C7EA-4FD1-AE05-9BEFCA314500}"/>
    <dgm:cxn modelId="{0C8BD833-3D9E-47D4-BC3C-271DDCD0D1DE}" type="presOf" srcId="{353C4965-3D3A-46B8-BD5C-E9221916AAE3}" destId="{C7663DB9-863D-4D8E-8978-2C7B3BB09BE1}" srcOrd="0" destOrd="0" presId="urn:microsoft.com/office/officeart/2005/8/layout/vList2"/>
    <dgm:cxn modelId="{ABC4D942-DE5B-4E9B-86F8-1A13D82E90ED}" type="presOf" srcId="{189D72E3-29FB-4EFA-BFF2-5AED49EDF1DE}" destId="{9D33CBE3-94D1-4B77-B712-1775F298F4F9}" srcOrd="0" destOrd="0" presId="urn:microsoft.com/office/officeart/2005/8/layout/vList2"/>
    <dgm:cxn modelId="{2F692E56-27EB-4218-AFBB-0A2ADFCE96EA}" type="presOf" srcId="{7BE8E478-AD65-4455-8AA4-34F1DA77DD32}" destId="{F89808AF-EE67-45B6-A4CC-5239F37813CA}" srcOrd="0" destOrd="0" presId="urn:microsoft.com/office/officeart/2005/8/layout/vList2"/>
    <dgm:cxn modelId="{22718858-E307-4B86-BEB2-F61096098325}" srcId="{4C7B4B9E-8451-4B11-9D6E-7C650A0C0BDD}" destId="{46914317-1B3E-4042-A13C-5E32388280BF}" srcOrd="2" destOrd="0" parTransId="{FF51DC40-101A-4A7B-BB8C-F805B851D00E}" sibTransId="{E6182BDA-9A1C-4502-B57B-AE7DB54B5A6F}"/>
    <dgm:cxn modelId="{A9246CAE-FFC6-4244-87A2-026FA209A6B9}" srcId="{4C7B4B9E-8451-4B11-9D6E-7C650A0C0BDD}" destId="{353C4965-3D3A-46B8-BD5C-E9221916AAE3}" srcOrd="1" destOrd="0" parTransId="{0793E744-3FED-4A84-803B-452B6FF10371}" sibTransId="{BA1E1DC2-44B0-45E3-84B8-FAC4F0F1D9A6}"/>
    <dgm:cxn modelId="{7E5C10C6-4A58-4493-9ED3-B4787E65E8A5}" type="presOf" srcId="{96272A11-A789-46A4-84A7-8A3B08380EEF}" destId="{EC972983-1391-4D75-B68B-3DE71A405FD7}" srcOrd="0" destOrd="0" presId="urn:microsoft.com/office/officeart/2005/8/layout/vList2"/>
    <dgm:cxn modelId="{321AE556-3C29-4D09-A6FF-C46FA7B59F3F}" type="presParOf" srcId="{7BEF50BB-3CA7-4A09-AF4E-CD623EBA32D8}" destId="{9CF35AB9-9D44-44AE-8B7E-369EDCF1BAC9}" srcOrd="0" destOrd="0" presId="urn:microsoft.com/office/officeart/2005/8/layout/vList2"/>
    <dgm:cxn modelId="{231D48D5-4C37-4532-BDEB-1DFC30D5344C}" type="presParOf" srcId="{7BEF50BB-3CA7-4A09-AF4E-CD623EBA32D8}" destId="{EC972983-1391-4D75-B68B-3DE71A405FD7}" srcOrd="1" destOrd="0" presId="urn:microsoft.com/office/officeart/2005/8/layout/vList2"/>
    <dgm:cxn modelId="{5B53E647-B0FC-4010-95FD-2E196A823641}" type="presParOf" srcId="{7BEF50BB-3CA7-4A09-AF4E-CD623EBA32D8}" destId="{C7663DB9-863D-4D8E-8978-2C7B3BB09BE1}" srcOrd="2" destOrd="0" presId="urn:microsoft.com/office/officeart/2005/8/layout/vList2"/>
    <dgm:cxn modelId="{8EFFD669-EA5B-461F-B0FE-492FD9D2C7E1}" type="presParOf" srcId="{7BEF50BB-3CA7-4A09-AF4E-CD623EBA32D8}" destId="{F89808AF-EE67-45B6-A4CC-5239F37813CA}" srcOrd="3" destOrd="0" presId="urn:microsoft.com/office/officeart/2005/8/layout/vList2"/>
    <dgm:cxn modelId="{EBC86043-53DC-4745-843E-78A89066D2E0}" type="presParOf" srcId="{7BEF50BB-3CA7-4A09-AF4E-CD623EBA32D8}" destId="{10CB0E2C-5630-4D19-94D2-CCF83EA6528C}" srcOrd="4" destOrd="0" presId="urn:microsoft.com/office/officeart/2005/8/layout/vList2"/>
    <dgm:cxn modelId="{6FB10F05-E56E-4BCC-A49D-421B4B4F0381}" type="presParOf" srcId="{7BEF50BB-3CA7-4A09-AF4E-CD623EBA32D8}" destId="{9D33CBE3-94D1-4B77-B712-1775F298F4F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57730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defRPr/>
            </a:pPr>
            <a:r>
              <a:rPr lang="en-US" dirty="0" smtClean="0"/>
              <a:t>The MVC Architecture is as follows:</a:t>
            </a:r>
          </a:p>
          <a:p>
            <a:pPr eaLnBrk="1" hangingPunct="1">
              <a:defRPr/>
            </a:pPr>
            <a:endParaRPr lang="en-US" i="1" dirty="0" smtClean="0"/>
          </a:p>
          <a:p>
            <a:pPr eaLnBrk="1" hangingPunct="1">
              <a:defRPr/>
            </a:pPr>
            <a:r>
              <a:rPr lang="en-US" i="1" dirty="0" smtClean="0"/>
              <a:t>Model</a:t>
            </a:r>
            <a:r>
              <a:rPr lang="en-US" dirty="0" smtClean="0"/>
              <a:t> encapsulates the core data and functionality</a:t>
            </a:r>
          </a:p>
          <a:p>
            <a:pPr eaLnBrk="1" hangingPunct="1">
              <a:defRPr/>
            </a:pPr>
            <a:r>
              <a:rPr lang="en-US" i="1" dirty="0" smtClean="0"/>
              <a:t>View </a:t>
            </a:r>
            <a:r>
              <a:rPr lang="en-US" dirty="0" smtClean="0"/>
              <a:t>encapsulates the presentation of the data. There can be many views for the common data.</a:t>
            </a:r>
            <a:endParaRPr lang="en-US" i="1" dirty="0" smtClean="0"/>
          </a:p>
          <a:p>
            <a:pPr eaLnBrk="1" hangingPunct="1">
              <a:defRPr/>
            </a:pPr>
            <a:r>
              <a:rPr lang="en-US" i="1" dirty="0" smtClean="0"/>
              <a:t>Controller</a:t>
            </a:r>
            <a:r>
              <a:rPr lang="en-US" dirty="0" smtClean="0"/>
              <a:t> accepts requests and makes requests from the model for the data to produce a new view.</a:t>
            </a:r>
            <a:endParaRPr lang="en-US" dirty="0"/>
          </a:p>
        </p:txBody>
      </p:sp>
      <p:sp>
        <p:nvSpPr>
          <p:cNvPr id="4" name="Slide Number Placeholder 3"/>
          <p:cNvSpPr>
            <a:spLocks noGrp="1"/>
          </p:cNvSpPr>
          <p:nvPr>
            <p:ph type="sldNum" sz="quarter" idx="5"/>
          </p:nvPr>
        </p:nvSpPr>
        <p:spPr/>
        <p:txBody>
          <a:bodyPr/>
          <a:lstStyle/>
          <a:p>
            <a:pPr>
              <a:defRPr/>
            </a:pPr>
            <a:fld id="{14EEE9EB-DC99-4F88-95CC-27582EBD73A1}" type="slidenum">
              <a:rPr lang="en-US" smtClean="0"/>
              <a:pPr>
                <a:defRPr/>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38853F3D-B469-47C0-8481-30EE40743265}" type="slidenum">
              <a:rPr lang="en-US" smtClean="0"/>
              <a:pPr>
                <a:defRPr/>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D4D88B8-E019-4F60-8805-367AEB37BF23}" type="slidenum">
              <a:rPr lang="en-US" smtClean="0"/>
              <a:pPr>
                <a:defRPr/>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D4961DD-9808-4366-9760-862529B993AF}" type="slidenum">
              <a:rPr lang="en-US" smtClean="0"/>
              <a:pPr>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297CEF5A-DEE8-4965-AC1C-5894C1700172}" type="slidenum">
              <a:rPr lang="en-US" smtClean="0"/>
              <a:pPr>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8E30C96-2099-43C0-A6CF-2E1C6C40BD9D}" type="slidenum">
              <a:rPr lang="en-US" smtClean="0"/>
              <a:pPr>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931CD09B-651C-45B1-9F24-7D18574C778F}" type="slidenum">
              <a:rPr lang="en-US" smtClean="0"/>
              <a:pPr>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A47D7302-F059-4502-B39D-51B132B916AA}" type="slidenum">
              <a:rPr lang="en-US" smtClean="0"/>
              <a:pPr>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325F524D-9A0D-4D97-B649-288EB3D28869}" type="slidenum">
              <a:rPr lang="en-US" smtClean="0"/>
              <a:pPr>
                <a:defRPr/>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9097462-8D3D-4D11-A639-156195C69494}" type="slidenum">
              <a:rPr lang="en-US" smtClean="0"/>
              <a:pPr>
                <a:defRPr/>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2E5F5907-3B7D-49E1-A675-F963240AF331}" type="slidenum">
              <a:rPr lang="en-US" smtClean="0"/>
              <a:pPr>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4090280-FA4C-4929-97F2-F7D574655B74}" type="slidenum">
              <a:rPr lang="en-US" smtClean="0"/>
              <a:pPr>
                <a:defRPr/>
              </a:pPr>
              <a:t>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22FF8AA-37D4-4325-9169-CAB6B6F67574}" type="slidenum">
              <a:rPr lang="en-US" smtClean="0"/>
              <a:pPr>
                <a:defRPr/>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C7579C1A-B6F5-491B-AF6C-3B21D319FB20}" type="slidenum">
              <a:rPr lang="en-US" smtClean="0"/>
              <a:pPr>
                <a:defRPr/>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31F6008-6797-447F-821D-1EE8A4334D5C}" type="slidenum">
              <a:rPr lang="en-US" smtClean="0"/>
              <a:pPr>
                <a:defRPr/>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0B1FCC0D-D20C-4C9C-8A6C-F38CAE0D5243}" type="slidenum">
              <a:rPr lang="en-US" smtClean="0"/>
              <a:pPr>
                <a:defRPr/>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ECAAE1A-A694-43E4-8CDF-40BB23937037}" type="slidenum">
              <a:rPr lang="en-US" smtClean="0"/>
              <a:pPr>
                <a:defRPr/>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Answers</a:t>
            </a:r>
            <a:r>
              <a:rPr lang="en-US" dirty="0" smtClean="0"/>
              <a:t>:</a:t>
            </a:r>
          </a:p>
          <a:p>
            <a:pPr marL="228600" indent="-228600">
              <a:buAutoNum type="arabicPeriod"/>
            </a:pPr>
            <a:r>
              <a:rPr lang="en-US" dirty="0" smtClean="0"/>
              <a:t>True</a:t>
            </a:r>
          </a:p>
          <a:p>
            <a:pPr marL="228600" indent="-228600">
              <a:buAutoNum type="arabicPeriod"/>
            </a:pPr>
            <a:r>
              <a:rPr lang="en-US" dirty="0" smtClean="0"/>
              <a:t>Front Controller Pattern</a:t>
            </a:r>
          </a:p>
        </p:txBody>
      </p:sp>
      <p:sp>
        <p:nvSpPr>
          <p:cNvPr id="4" name="Slide Number Placeholder 3"/>
          <p:cNvSpPr>
            <a:spLocks noGrp="1"/>
          </p:cNvSpPr>
          <p:nvPr>
            <p:ph type="sldNum" sz="quarter" idx="5"/>
          </p:nvPr>
        </p:nvSpPr>
        <p:spPr/>
        <p:txBody>
          <a:bodyPr/>
          <a:lstStyle/>
          <a:p>
            <a:pPr>
              <a:defRPr/>
            </a:pPr>
            <a:fld id="{C7DBB029-1DDE-48E3-8144-456C8F6265BE}" type="slidenum">
              <a:rPr lang="en-US" smtClean="0"/>
              <a:pPr>
                <a:defRPr/>
              </a:pPr>
              <a:t>35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Answers</a:t>
            </a:r>
            <a:r>
              <a:rPr lang="en-US" dirty="0" smtClean="0"/>
              <a:t>:</a:t>
            </a:r>
          </a:p>
          <a:p>
            <a:r>
              <a:rPr lang="en-US" dirty="0" smtClean="0">
                <a:latin typeface="Arial" pitchFamily="34" charset="0"/>
              </a:rPr>
              <a:t>3.</a:t>
            </a:r>
            <a:r>
              <a:rPr lang="en-US" baseline="0" dirty="0" smtClean="0">
                <a:latin typeface="Arial" pitchFamily="34" charset="0"/>
              </a:rPr>
              <a:t> b</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pPr>
                <a:defRPr/>
              </a:pPr>
              <a:t>36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D893B68-B2B3-4E91-91E2-3844B00FD695}" type="slidenum">
              <a:rPr lang="en-US" smtClean="0"/>
              <a:pPr>
                <a:defRPr/>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50259DF0-52EE-462E-A1B5-332FC8E30D99}" type="slidenum">
              <a:rPr lang="en-US" smtClean="0"/>
              <a:pPr>
                <a:defRPr/>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AB0B6B9-D715-4897-9321-E2146D82DFC9}" type="slidenum">
              <a:rPr lang="en-US" smtClean="0"/>
              <a:pPr>
                <a:defRPr/>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C60B4DA0-6033-4B57-8BE5-43671E69E545}" type="slidenum">
              <a:rPr lang="en-US" smtClean="0"/>
              <a:pPr>
                <a:defRPr/>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D2CD13B-540B-4A82-8F59-9866CFC1AE2D}" type="slidenum">
              <a:rPr lang="en-US" smtClean="0"/>
              <a:pPr>
                <a:defRPr/>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79D933B-86EF-45B5-B57B-570161182F0B}" type="slidenum">
              <a:rPr lang="en-US" smtClean="0"/>
              <a:pPr>
                <a:defRPr/>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10C6B26-DAB0-465C-83B2-80F6C5546B87}" type="slidenum">
              <a:rPr lang="en-US" smtClean="0"/>
              <a:pPr>
                <a:defRPr/>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059058E1-7DB8-46C3-B7EF-5C5E0F20ADFC}"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blog.codebeach.com/2008/06/spring-mvc-application-architecture.html" TargetMode="External"/><Relationship Id="rId2" Type="http://schemas.openxmlformats.org/officeDocument/2006/relationships/hyperlink" Target="http://www.springsource.org/" TargetMode="Externa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3" name="Rectangle 2"/>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latin typeface="Cambria" pitchFamily="18" charset="0"/>
                <a:ea typeface="+mj-ea"/>
                <a:cs typeface="+mj-cs"/>
              </a:rPr>
              <a:t>Spring 3.0 MVC Introduction</a:t>
            </a:r>
          </a:p>
        </p:txBody>
      </p:sp>
      <p:sp>
        <p:nvSpPr>
          <p:cNvPr id="4" name="Rectangle 3"/>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fontAlgn="auto">
              <a:spcBef>
                <a:spcPts val="0"/>
              </a:spcBef>
              <a:spcAft>
                <a:spcPts val="0"/>
              </a:spcAft>
              <a:buFont typeface="Arial" pitchFamily="34" charset="0"/>
              <a:buNone/>
              <a:defRPr/>
            </a:pPr>
            <a:r>
              <a:rPr lang="en-US" sz="1400" b="1" dirty="0">
                <a:solidFill>
                  <a:srgbClr val="692D56"/>
                </a:solidFill>
                <a:latin typeface="Arial Narrow" pitchFamily="34" charset="0"/>
                <a:cs typeface="Arial" pitchFamily="34" charset="0"/>
              </a:rPr>
              <a:t>LEVEL – PRACTITIONER</a:t>
            </a:r>
            <a:endParaRPr lang="en-GB" sz="1400" b="1" dirty="0">
              <a:solidFill>
                <a:srgbClr val="692D56"/>
              </a:solidFill>
              <a:latin typeface="Arial Narrow" pitchFamily="34" charset="0"/>
              <a:cs typeface="Arial" pitchFamily="34" charset="0"/>
            </a:endParaRPr>
          </a:p>
        </p:txBody>
      </p:sp>
    </p:spTree>
    <p:extLst>
      <p:ext uri="{BB962C8B-B14F-4D97-AF65-F5344CB8AC3E}">
        <p14:creationId xmlns:p14="http://schemas.microsoft.com/office/powerpoint/2010/main" val="282409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a:lstStyle/>
          <a:p>
            <a:pPr eaLnBrk="1" hangingPunct="1">
              <a:spcBef>
                <a:spcPts val="0"/>
              </a:spcBef>
            </a:pPr>
            <a:r>
              <a:rPr sz="2200" dirty="0" smtClean="0"/>
              <a:t>Some features of the servlets are:</a:t>
            </a:r>
          </a:p>
          <a:p>
            <a:pPr lvl="1">
              <a:spcBef>
                <a:spcPts val="0"/>
              </a:spcBef>
            </a:pPr>
            <a:r>
              <a:rPr sz="2000" dirty="0" smtClean="0"/>
              <a:t>Servlets ruled the world before MVC pattern came</a:t>
            </a:r>
          </a:p>
          <a:p>
            <a:pPr lvl="1">
              <a:spcBef>
                <a:spcPts val="0"/>
              </a:spcBef>
            </a:pPr>
            <a:endParaRPr sz="2000" dirty="0" smtClean="0"/>
          </a:p>
          <a:p>
            <a:pPr lvl="1">
              <a:spcBef>
                <a:spcPts val="0"/>
              </a:spcBef>
            </a:pPr>
            <a:r>
              <a:rPr sz="2000" dirty="0" smtClean="0"/>
              <a:t>They were faster than CGI programs</a:t>
            </a:r>
          </a:p>
          <a:p>
            <a:pPr lvl="1">
              <a:spcBef>
                <a:spcPts val="0"/>
              </a:spcBef>
            </a:pPr>
            <a:endParaRPr sz="2000" dirty="0" smtClean="0"/>
          </a:p>
          <a:p>
            <a:pPr lvl="1">
              <a:spcBef>
                <a:spcPts val="0"/>
              </a:spcBef>
            </a:pPr>
            <a:r>
              <a:rPr sz="2000" dirty="0" smtClean="0"/>
              <a:t>They were more scalable with built-in threading capability</a:t>
            </a:r>
          </a:p>
          <a:p>
            <a:pPr lvl="1">
              <a:spcBef>
                <a:spcPts val="0"/>
              </a:spcBef>
            </a:pPr>
            <a:endParaRPr sz="2000" dirty="0" smtClean="0"/>
          </a:p>
          <a:p>
            <a:pPr lvl="1">
              <a:spcBef>
                <a:spcPts val="0"/>
              </a:spcBef>
            </a:pPr>
            <a:r>
              <a:rPr sz="2000" dirty="0" smtClean="0"/>
              <a:t>It</a:t>
            </a:r>
            <a:r>
              <a:rPr sz="2000" dirty="0"/>
              <a:t>s</a:t>
            </a:r>
            <a:r>
              <a:rPr sz="2000" dirty="0" smtClean="0"/>
              <a:t> value-added features </a:t>
            </a:r>
            <a:r>
              <a:rPr lang="en-US" sz="2000" dirty="0" smtClean="0"/>
              <a:t>include Request/Response and Sessions</a:t>
            </a:r>
          </a:p>
          <a:p>
            <a:pPr lvl="1" eaLnBrk="1" hangingPunct="1">
              <a:spcBef>
                <a:spcPts val="0"/>
              </a:spcBef>
              <a:buFont typeface="Arial" pitchFamily="34" charset="0"/>
              <a:buNone/>
            </a:pPr>
            <a:endParaRPr sz="1800" dirty="0" smtClean="0"/>
          </a:p>
          <a:p>
            <a:pPr lvl="1">
              <a:spcBef>
                <a:spcPts val="0"/>
              </a:spcBef>
            </a:pPr>
            <a:r>
              <a:rPr lang="en-US" sz="2000" dirty="0" smtClean="0"/>
              <a:t>Full Java API access</a:t>
            </a:r>
          </a:p>
          <a:p>
            <a:pPr lvl="2">
              <a:spcBef>
                <a:spcPts val="0"/>
              </a:spcBef>
            </a:pPr>
            <a:r>
              <a:rPr lang="en-US" sz="1800" dirty="0" smtClean="0"/>
              <a:t>JDBC, JMS, EJB, Java Mail, and so on</a:t>
            </a:r>
            <a:endParaRPr lang="en-US" sz="1800" dirty="0"/>
          </a:p>
        </p:txBody>
      </p:sp>
      <p:sp>
        <p:nvSpPr>
          <p:cNvPr id="1945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Life before MVC: Servlets</a:t>
            </a:r>
          </a:p>
        </p:txBody>
      </p:sp>
      <p:sp>
        <p:nvSpPr>
          <p:cNvPr id="1843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231C1A3-4F27-4200-A4CD-32481DFBF3AA}" type="slidenum">
              <a:rPr lang="en-US" smtClean="0">
                <a:latin typeface="+mj-lt"/>
              </a:rPr>
              <a:pPr>
                <a:defRPr/>
              </a:pPr>
              <a:t>10</a:t>
            </a:fld>
            <a:endParaRPr lang="en-US" dirty="0" smtClean="0">
              <a:latin typeface="+mj-lt"/>
            </a:endParaRPr>
          </a:p>
        </p:txBody>
      </p:sp>
    </p:spTree>
    <p:extLst>
      <p:ext uri="{BB962C8B-B14F-4D97-AF65-F5344CB8AC3E}">
        <p14:creationId xmlns:p14="http://schemas.microsoft.com/office/powerpoint/2010/main" val="484532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228600" y="1609725"/>
            <a:ext cx="8686800" cy="4486275"/>
          </a:xfrm>
        </p:spPr>
        <p:txBody>
          <a:bodyPr/>
          <a:lstStyle/>
          <a:p>
            <a:pPr eaLnBrk="1" hangingPunct="1"/>
            <a:r>
              <a:rPr sz="2200" dirty="0" smtClean="0"/>
              <a:t>Some of  the problems with Servlets are:</a:t>
            </a:r>
          </a:p>
          <a:p>
            <a:pPr lvl="1" eaLnBrk="1" hangingPunct="1">
              <a:buFont typeface="Arial" pitchFamily="34" charset="0"/>
              <a:buChar char="–"/>
            </a:pPr>
            <a:r>
              <a:rPr sz="2000" dirty="0" err="1" smtClean="0"/>
              <a:t>out.println</a:t>
            </a:r>
            <a:r>
              <a:rPr sz="2000" dirty="0" smtClean="0"/>
              <a:t> in the code became tedious.</a:t>
            </a:r>
          </a:p>
          <a:p>
            <a:pPr lvl="2" eaLnBrk="1" hangingPunct="1"/>
            <a:r>
              <a:rPr sz="1800" dirty="0" smtClean="0"/>
              <a:t>difficult for enhancement and maintenance</a:t>
            </a:r>
          </a:p>
          <a:p>
            <a:pPr lvl="1" eaLnBrk="1" hangingPunct="1">
              <a:buFont typeface="Arial" pitchFamily="34" charset="0"/>
              <a:buNone/>
            </a:pPr>
            <a:endParaRPr sz="1800" dirty="0" smtClean="0"/>
          </a:p>
          <a:p>
            <a:pPr lvl="1" eaLnBrk="1" hangingPunct="1">
              <a:buFont typeface="Arial" pitchFamily="34" charset="0"/>
              <a:buChar char="–"/>
            </a:pPr>
            <a:r>
              <a:rPr sz="2000" dirty="0" smtClean="0"/>
              <a:t>It takes a programmer to write HTML pages.</a:t>
            </a:r>
          </a:p>
          <a:p>
            <a:pPr lvl="2"/>
            <a:r>
              <a:rPr lang="en-US" sz="1800" dirty="0" smtClean="0"/>
              <a:t>Skill mismatch</a:t>
            </a:r>
          </a:p>
          <a:p>
            <a:pPr lvl="1" eaLnBrk="1" hangingPunct="1">
              <a:buFont typeface="Arial" pitchFamily="34" charset="0"/>
              <a:buNone/>
            </a:pPr>
            <a:endParaRPr sz="1800" dirty="0" smtClean="0"/>
          </a:p>
          <a:p>
            <a:pPr lvl="1">
              <a:buFont typeface="Arial" pitchFamily="34" charset="0"/>
              <a:buChar char="–"/>
            </a:pPr>
            <a:r>
              <a:rPr lang="en-US" sz="2000" dirty="0" smtClean="0"/>
              <a:t>There has to be a better way.</a:t>
            </a:r>
            <a:endParaRPr lang="en-US" sz="2000" dirty="0"/>
          </a:p>
        </p:txBody>
      </p:sp>
      <p:sp>
        <p:nvSpPr>
          <p:cNvPr id="2048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Problems with Servlets</a:t>
            </a:r>
          </a:p>
        </p:txBody>
      </p:sp>
      <p:sp>
        <p:nvSpPr>
          <p:cNvPr id="19460"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5E5980E-F2A8-4D65-B539-AB6A7DB36930}" type="slidenum">
              <a:rPr lang="en-US" smtClean="0">
                <a:latin typeface="+mj-lt"/>
              </a:rPr>
              <a:pPr>
                <a:defRPr/>
              </a:pPr>
              <a:t>11</a:t>
            </a:fld>
            <a:endParaRPr lang="en-US" dirty="0" smtClean="0">
              <a:latin typeface="+mj-lt"/>
            </a:endParaRPr>
          </a:p>
        </p:txBody>
      </p:sp>
    </p:spTree>
    <p:extLst>
      <p:ext uri="{BB962C8B-B14F-4D97-AF65-F5344CB8AC3E}">
        <p14:creationId xmlns:p14="http://schemas.microsoft.com/office/powerpoint/2010/main" val="2252297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pPr eaLnBrk="1" hangingPunct="1"/>
            <a:r>
              <a:rPr sz="2200" dirty="0" smtClean="0"/>
              <a:t>Some issues with JSPs are:</a:t>
            </a:r>
          </a:p>
          <a:p>
            <a:pPr lvl="1" eaLnBrk="1" hangingPunct="1">
              <a:buFont typeface="Arial" pitchFamily="34" charset="0"/>
              <a:buChar char="–"/>
            </a:pPr>
            <a:r>
              <a:rPr sz="2000" dirty="0" smtClean="0"/>
              <a:t>Page-centric view of the world</a:t>
            </a:r>
          </a:p>
          <a:p>
            <a:pPr lvl="1" eaLnBrk="1" hangingPunct="1">
              <a:buFont typeface="Arial" pitchFamily="34" charset="0"/>
              <a:buChar char="–"/>
            </a:pPr>
            <a:endParaRPr sz="2000" dirty="0" smtClean="0"/>
          </a:p>
          <a:p>
            <a:pPr lvl="1" eaLnBrk="1" hangingPunct="1">
              <a:buFont typeface="Arial" pitchFamily="34" charset="0"/>
              <a:buChar char="–"/>
            </a:pPr>
            <a:r>
              <a:rPr sz="2000" dirty="0" smtClean="0"/>
              <a:t>Limited programmer involvement</a:t>
            </a:r>
          </a:p>
          <a:p>
            <a:pPr lvl="1" eaLnBrk="1" hangingPunct="1">
              <a:buFont typeface="Arial" pitchFamily="34" charset="0"/>
              <a:buChar char="–"/>
            </a:pPr>
            <a:endParaRPr sz="2000" dirty="0" smtClean="0"/>
          </a:p>
          <a:p>
            <a:pPr lvl="1" eaLnBrk="1" hangingPunct="1">
              <a:buFont typeface="Arial" pitchFamily="34" charset="0"/>
              <a:buChar char="–"/>
            </a:pPr>
            <a:r>
              <a:rPr sz="2000" dirty="0" smtClean="0"/>
              <a:t>JSPs became ubiquitous for dynamic HTML page generation</a:t>
            </a:r>
          </a:p>
        </p:txBody>
      </p:sp>
      <p:sp>
        <p:nvSpPr>
          <p:cNvPr id="2150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Then Came the JSPs</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A74A68C-9AB7-402A-B88C-B9D4D51EC1C2}" type="slidenum">
              <a:rPr lang="en-US" smtClean="0">
                <a:latin typeface="+mj-lt"/>
              </a:rPr>
              <a:pPr>
                <a:defRPr/>
              </a:pPr>
              <a:t>12</a:t>
            </a:fld>
            <a:endParaRPr lang="en-US" dirty="0" smtClean="0">
              <a:latin typeface="+mj-lt"/>
            </a:endParaRPr>
          </a:p>
        </p:txBody>
      </p:sp>
    </p:spTree>
    <p:extLst>
      <p:ext uri="{BB962C8B-B14F-4D97-AF65-F5344CB8AC3E}">
        <p14:creationId xmlns:p14="http://schemas.microsoft.com/office/powerpoint/2010/main" val="23007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Model 1 Architecture</a:t>
            </a:r>
          </a:p>
        </p:txBody>
      </p:sp>
      <p:sp>
        <p:nvSpPr>
          <p:cNvPr id="2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A21624E3-E70F-484D-A541-22C11B44C818}" type="slidenum">
              <a:rPr lang="en-US" smtClean="0">
                <a:latin typeface="+mj-lt"/>
              </a:rPr>
              <a:pPr>
                <a:defRPr/>
              </a:pPr>
              <a:t>13</a:t>
            </a:fld>
            <a:endParaRPr lang="en-US" dirty="0" smtClean="0">
              <a:latin typeface="+mj-lt"/>
            </a:endParaRPr>
          </a:p>
        </p:txBody>
      </p:sp>
      <p:grpSp>
        <p:nvGrpSpPr>
          <p:cNvPr id="19" name="Group 18"/>
          <p:cNvGrpSpPr/>
          <p:nvPr/>
        </p:nvGrpSpPr>
        <p:grpSpPr>
          <a:xfrm>
            <a:off x="914400" y="1828800"/>
            <a:ext cx="7467600" cy="4495800"/>
            <a:chOff x="533400" y="1676400"/>
            <a:chExt cx="7848600" cy="4800600"/>
          </a:xfrm>
        </p:grpSpPr>
        <p:sp>
          <p:nvSpPr>
            <p:cNvPr id="20" name="Rectangle 19"/>
            <p:cNvSpPr/>
            <p:nvPr/>
          </p:nvSpPr>
          <p:spPr>
            <a:xfrm>
              <a:off x="2743200" y="1676400"/>
              <a:ext cx="2971800" cy="480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ounded Rectangle 21"/>
            <p:cNvSpPr/>
            <p:nvPr/>
          </p:nvSpPr>
          <p:spPr>
            <a:xfrm>
              <a:off x="533400" y="3352800"/>
              <a:ext cx="1752600" cy="10668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Browser</a:t>
              </a:r>
            </a:p>
          </p:txBody>
        </p:sp>
        <p:sp>
          <p:nvSpPr>
            <p:cNvPr id="24" name="Rounded Rectangle 23"/>
            <p:cNvSpPr/>
            <p:nvPr/>
          </p:nvSpPr>
          <p:spPr>
            <a:xfrm>
              <a:off x="3657600" y="19050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Java Beans</a:t>
              </a:r>
            </a:p>
          </p:txBody>
        </p:sp>
        <p:sp>
          <p:nvSpPr>
            <p:cNvPr id="25" name="Rounded Rectangle 24"/>
            <p:cNvSpPr/>
            <p:nvPr/>
          </p:nvSpPr>
          <p:spPr>
            <a:xfrm>
              <a:off x="2819400" y="33528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JSP</a:t>
              </a:r>
            </a:p>
          </p:txBody>
        </p:sp>
        <p:sp>
          <p:nvSpPr>
            <p:cNvPr id="28" name="Rounded Rectangle 27"/>
            <p:cNvSpPr/>
            <p:nvPr/>
          </p:nvSpPr>
          <p:spPr>
            <a:xfrm>
              <a:off x="3657600" y="48006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Custom Tags</a:t>
              </a:r>
            </a:p>
          </p:txBody>
        </p:sp>
        <p:sp>
          <p:nvSpPr>
            <p:cNvPr id="29" name="Rounded Rectangle 28"/>
            <p:cNvSpPr/>
            <p:nvPr/>
          </p:nvSpPr>
          <p:spPr>
            <a:xfrm>
              <a:off x="6248400" y="1905000"/>
              <a:ext cx="1752600" cy="10668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EJB</a:t>
              </a:r>
            </a:p>
          </p:txBody>
        </p:sp>
        <p:sp>
          <p:nvSpPr>
            <p:cNvPr id="30" name="Oval 29"/>
            <p:cNvSpPr/>
            <p:nvPr/>
          </p:nvSpPr>
          <p:spPr>
            <a:xfrm>
              <a:off x="6324600" y="4191000"/>
              <a:ext cx="2057400" cy="9906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Database</a:t>
              </a:r>
            </a:p>
          </p:txBody>
        </p:sp>
        <p:cxnSp>
          <p:nvCxnSpPr>
            <p:cNvPr id="31" name="Straight Arrow Connector 30"/>
            <p:cNvCxnSpPr/>
            <p:nvPr/>
          </p:nvCxnSpPr>
          <p:spPr>
            <a:xfrm>
              <a:off x="2286000" y="3733800"/>
              <a:ext cx="5334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286000" y="3962400"/>
              <a:ext cx="5334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657600" y="2971800"/>
              <a:ext cx="76200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8" idx="0"/>
            </p:cNvCxnSpPr>
            <p:nvPr/>
          </p:nvCxnSpPr>
          <p:spPr>
            <a:xfrm>
              <a:off x="3657600" y="4419600"/>
              <a:ext cx="87630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5372100" y="2628900"/>
              <a:ext cx="1676400" cy="1600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410200" y="2438400"/>
              <a:ext cx="822325" cy="1588"/>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6478588" y="3581400"/>
              <a:ext cx="1217612" cy="1588"/>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162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228600" y="1609725"/>
            <a:ext cx="8686800" cy="4486275"/>
          </a:xfrm>
        </p:spPr>
        <p:txBody>
          <a:bodyPr/>
          <a:lstStyle/>
          <a:p>
            <a:pPr eaLnBrk="1" hangingPunct="1"/>
            <a:r>
              <a:rPr sz="2200" dirty="0" smtClean="0"/>
              <a:t>The feature of MVC Model 1 Architecture are:</a:t>
            </a:r>
          </a:p>
          <a:p>
            <a:pPr lvl="1" eaLnBrk="1" hangingPunct="1">
              <a:buFont typeface="Arial" pitchFamily="34" charset="0"/>
              <a:buChar char="–"/>
            </a:pPr>
            <a:r>
              <a:rPr sz="2000" dirty="0" smtClean="0"/>
              <a:t>It is JSP centric</a:t>
            </a:r>
          </a:p>
          <a:p>
            <a:pPr lvl="1" eaLnBrk="1" hangingPunct="1">
              <a:buFont typeface="Arial" pitchFamily="34" charset="0"/>
              <a:buChar char="–"/>
            </a:pPr>
            <a:endParaRPr sz="2000" dirty="0" smtClean="0"/>
          </a:p>
          <a:p>
            <a:pPr lvl="1" eaLnBrk="1" hangingPunct="1">
              <a:buFont typeface="Arial" pitchFamily="34" charset="0"/>
              <a:buChar char="–"/>
            </a:pPr>
            <a:r>
              <a:rPr sz="2000" dirty="0" smtClean="0"/>
              <a:t>It is suitable for small systems</a:t>
            </a:r>
          </a:p>
          <a:p>
            <a:pPr lvl="1" eaLnBrk="1" hangingPunct="1">
              <a:buFont typeface="Arial" pitchFamily="34" charset="0"/>
              <a:buChar char="–"/>
            </a:pPr>
            <a:endParaRPr sz="2000" dirty="0" smtClean="0"/>
          </a:p>
          <a:p>
            <a:pPr lvl="1" eaLnBrk="1" hangingPunct="1">
              <a:buFont typeface="Arial" pitchFamily="34" charset="0"/>
              <a:buChar char="–"/>
            </a:pPr>
            <a:r>
              <a:rPr sz="2000" dirty="0" smtClean="0"/>
              <a:t>It is susceptible to abuse due to the following reasons:</a:t>
            </a:r>
          </a:p>
          <a:p>
            <a:pPr lvl="2" eaLnBrk="1" hangingPunct="1"/>
            <a:r>
              <a:rPr sz="1800" dirty="0" smtClean="0"/>
              <a:t>Excessive Java code in JSPs</a:t>
            </a:r>
          </a:p>
          <a:p>
            <a:pPr lvl="2" eaLnBrk="1" hangingPunct="1"/>
            <a:r>
              <a:rPr sz="1800" dirty="0" smtClean="0"/>
              <a:t>Flow control issues</a:t>
            </a:r>
          </a:p>
        </p:txBody>
      </p:sp>
      <p:sp>
        <p:nvSpPr>
          <p:cNvPr id="2355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Model 1 Architecture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F9BDADA-D3A5-44D1-B225-0B4EEFBEB1EF}" type="slidenum">
              <a:rPr lang="en-US" smtClean="0">
                <a:latin typeface="+mj-lt"/>
              </a:rPr>
              <a:pPr>
                <a:defRPr/>
              </a:pPr>
              <a:t>14</a:t>
            </a:fld>
            <a:endParaRPr lang="en-US" dirty="0" smtClean="0">
              <a:latin typeface="+mj-lt"/>
            </a:endParaRPr>
          </a:p>
        </p:txBody>
      </p:sp>
    </p:spTree>
    <p:extLst>
      <p:ext uri="{BB962C8B-B14F-4D97-AF65-F5344CB8AC3E}">
        <p14:creationId xmlns:p14="http://schemas.microsoft.com/office/powerpoint/2010/main" val="1151713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r>
              <a:rPr lang="en-US" sz="2200" dirty="0"/>
              <a:t>The feature of MVC Model 2 Architecture are as follows:</a:t>
            </a:r>
          </a:p>
          <a:p>
            <a:pPr lvl="1">
              <a:buFont typeface="Arial" pitchFamily="34" charset="0"/>
              <a:buChar char="–"/>
            </a:pPr>
            <a:r>
              <a:rPr lang="en-US" sz="2000" dirty="0"/>
              <a:t>It uses servlet for flow control and JSPs for HTML pages and dynamic content.</a:t>
            </a:r>
          </a:p>
          <a:p>
            <a:pPr lvl="1">
              <a:buFont typeface="Arial" pitchFamily="34" charset="0"/>
              <a:buChar char="–"/>
            </a:pPr>
            <a:r>
              <a:rPr lang="en-US" sz="2000" dirty="0"/>
              <a:t>It allows programmer or Web designer specialization.</a:t>
            </a:r>
          </a:p>
          <a:p>
            <a:pPr lvl="1">
              <a:buFont typeface="Arial" pitchFamily="34" charset="0"/>
              <a:buChar char="–"/>
            </a:pPr>
            <a:r>
              <a:rPr lang="en-US" sz="2000" dirty="0"/>
              <a:t>MVC comprises three components. They are:</a:t>
            </a:r>
          </a:p>
          <a:p>
            <a:pPr lvl="2"/>
            <a:r>
              <a:rPr lang="en-US" sz="1800" dirty="0"/>
              <a:t>Controller : Servlet + Helper classes</a:t>
            </a:r>
          </a:p>
          <a:p>
            <a:pPr lvl="2"/>
            <a:r>
              <a:rPr lang="en-US" sz="1800" dirty="0"/>
              <a:t>Model: Application data or Operation</a:t>
            </a:r>
          </a:p>
          <a:p>
            <a:pPr lvl="2"/>
            <a:r>
              <a:rPr lang="en-US" sz="1800" dirty="0"/>
              <a:t>View: Output rendered to user</a:t>
            </a:r>
          </a:p>
        </p:txBody>
      </p:sp>
      <p:sp>
        <p:nvSpPr>
          <p:cNvPr id="2457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Model 2 Architecture</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510F2F33-AE2E-498B-9619-AF13109A641C}" type="slidenum">
              <a:rPr lang="en-US" smtClean="0">
                <a:latin typeface="+mj-lt"/>
              </a:rPr>
              <a:pPr>
                <a:defRPr/>
              </a:pPr>
              <a:t>15</a:t>
            </a:fld>
            <a:endParaRPr lang="en-US" dirty="0" smtClean="0">
              <a:latin typeface="+mj-lt"/>
            </a:endParaRPr>
          </a:p>
        </p:txBody>
      </p:sp>
    </p:spTree>
    <p:extLst>
      <p:ext uri="{BB962C8B-B14F-4D97-AF65-F5344CB8AC3E}">
        <p14:creationId xmlns:p14="http://schemas.microsoft.com/office/powerpoint/2010/main" val="1719204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What-Is-MVC.png"/>
          <p:cNvPicPr>
            <a:picLocks noChangeAspect="1"/>
          </p:cNvPicPr>
          <p:nvPr/>
        </p:nvPicPr>
        <p:blipFill>
          <a:blip r:embed="rId3"/>
          <a:srcRect/>
          <a:stretch>
            <a:fillRect/>
          </a:stretch>
        </p:blipFill>
        <p:spPr bwMode="auto">
          <a:xfrm>
            <a:off x="6324600" y="3163824"/>
            <a:ext cx="2559192" cy="2457450"/>
          </a:xfrm>
          <a:prstGeom prst="rect">
            <a:avLst/>
          </a:prstGeom>
          <a:noFill/>
          <a:ln w="9525">
            <a:noFill/>
            <a:miter lim="800000"/>
            <a:headEnd/>
            <a:tailEnd/>
          </a:ln>
        </p:spPr>
      </p:pic>
      <p:sp>
        <p:nvSpPr>
          <p:cNvPr id="25602" name="Content Placeholder 1"/>
          <p:cNvSpPr>
            <a:spLocks noGrp="1"/>
          </p:cNvSpPr>
          <p:nvPr>
            <p:ph idx="1"/>
          </p:nvPr>
        </p:nvSpPr>
        <p:spPr>
          <a:xfrm>
            <a:off x="228600" y="1609725"/>
            <a:ext cx="6324600" cy="4946650"/>
          </a:xfrm>
        </p:spPr>
        <p:txBody>
          <a:bodyPr/>
          <a:lstStyle/>
          <a:p>
            <a:pPr eaLnBrk="1" hangingPunct="1">
              <a:spcBef>
                <a:spcPts val="0"/>
              </a:spcBef>
            </a:pPr>
            <a:r>
              <a:rPr sz="2000" dirty="0" smtClean="0"/>
              <a:t>Though MVC comes in different flavors, the control flow generally works as follows:</a:t>
            </a:r>
          </a:p>
          <a:p>
            <a:pPr lvl="1" eaLnBrk="1" hangingPunct="1">
              <a:spcBef>
                <a:spcPts val="0"/>
              </a:spcBef>
              <a:buFont typeface="Calibri" pitchFamily="34" charset="0"/>
              <a:buChar char="̶"/>
            </a:pPr>
            <a:r>
              <a:rPr sz="1800" dirty="0" smtClean="0"/>
              <a:t> The user interacts with the user interface in some way (For example, user presses a button).</a:t>
            </a:r>
          </a:p>
          <a:p>
            <a:pPr lvl="1" eaLnBrk="1" hangingPunct="1">
              <a:spcBef>
                <a:spcPts val="0"/>
              </a:spcBef>
              <a:buFont typeface="Calibri" pitchFamily="34" charset="0"/>
              <a:buChar char="̶"/>
            </a:pPr>
            <a:r>
              <a:rPr sz="1800" dirty="0" smtClean="0"/>
              <a:t>A controller handles the input event from the user interface, often via a registered handler or callback.</a:t>
            </a:r>
          </a:p>
          <a:p>
            <a:pPr lvl="1" eaLnBrk="1" hangingPunct="1">
              <a:spcBef>
                <a:spcPts val="0"/>
              </a:spcBef>
              <a:buFont typeface="Calibri" pitchFamily="34" charset="0"/>
              <a:buChar char="̶"/>
            </a:pPr>
            <a:r>
              <a:rPr sz="1800" dirty="0" smtClean="0"/>
              <a:t> The controller accesses the model, possibly updating it in a way appropriate to the user’s action (For example, controller updates user’s shopping cart). Complex controllers are often structured using the command pattern to encapsulate actions and </a:t>
            </a:r>
          </a:p>
          <a:p>
            <a:pPr lvl="1">
              <a:spcBef>
                <a:spcPts val="0"/>
              </a:spcBef>
              <a:buFont typeface="Calibri" pitchFamily="34" charset="0"/>
              <a:buChar char="̶"/>
            </a:pPr>
            <a:r>
              <a:rPr lang="en-US" sz="1800" dirty="0"/>
              <a:t>A view uses the model to generate an appropriate user interface (For example, view produces a screen listing the shopping cart contents). The view gets its own data from the model. The model has no direct knowledge of the view.</a:t>
            </a:r>
          </a:p>
          <a:p>
            <a:pPr lvl="1">
              <a:spcBef>
                <a:spcPts val="0"/>
              </a:spcBef>
              <a:buFont typeface="Calibri" pitchFamily="34" charset="0"/>
              <a:buChar char="̶"/>
            </a:pPr>
            <a:r>
              <a:rPr lang="en-US" sz="1800" dirty="0" smtClean="0"/>
              <a:t>The </a:t>
            </a:r>
            <a:r>
              <a:rPr lang="en-US" sz="1800" dirty="0"/>
              <a:t>user interface waits for further user interactions, which begins the cycle </a:t>
            </a:r>
            <a:r>
              <a:rPr lang="en-US" sz="1800" dirty="0" smtClean="0"/>
              <a:t>anew. </a:t>
            </a:r>
            <a:r>
              <a:rPr sz="1800" dirty="0" smtClean="0"/>
              <a:t>simplify extension.</a:t>
            </a:r>
          </a:p>
        </p:txBody>
      </p:sp>
      <p:sp>
        <p:nvSpPr>
          <p:cNvPr id="2560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Control Flow</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62A1C1B-2C38-4427-9591-B813C5F4B2BA}" type="slidenum">
              <a:rPr lang="en-US" smtClean="0">
                <a:latin typeface="+mj-lt"/>
              </a:rPr>
              <a:pPr>
                <a:defRPr/>
              </a:pPr>
              <a:t>16</a:t>
            </a:fld>
            <a:endParaRPr lang="en-US" dirty="0" smtClean="0">
              <a:latin typeface="+mj-lt"/>
            </a:endParaRPr>
          </a:p>
        </p:txBody>
      </p:sp>
    </p:spTree>
    <p:extLst>
      <p:ext uri="{BB962C8B-B14F-4D97-AF65-F5344CB8AC3E}">
        <p14:creationId xmlns:p14="http://schemas.microsoft.com/office/powerpoint/2010/main" val="2013203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extLst>
      <p:ext uri="{BB962C8B-B14F-4D97-AF65-F5344CB8AC3E}">
        <p14:creationId xmlns:p14="http://schemas.microsoft.com/office/powerpoint/2010/main" val="3304747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228600" y="1609725"/>
            <a:ext cx="8686800" cy="4486275"/>
          </a:xfrm>
        </p:spPr>
        <p:txBody>
          <a:bodyPr/>
          <a:lstStyle/>
          <a:p>
            <a:pPr eaLnBrk="1" hangingPunct="1"/>
            <a:r>
              <a:rPr sz="2200" dirty="0" smtClean="0"/>
              <a:t>Spring MVC Introduction:</a:t>
            </a:r>
          </a:p>
          <a:p>
            <a:pPr lvl="1" eaLnBrk="1" hangingPunct="1">
              <a:buFont typeface="Calibri" pitchFamily="34" charset="0"/>
              <a:buChar char="̶"/>
            </a:pPr>
            <a:r>
              <a:rPr sz="2000" dirty="0" smtClean="0"/>
              <a:t>Spring's web MVC framework is request-driven; designed around a central servlet that dispatches requests to controllers and offers other functionality that facilitates the development of web applications.</a:t>
            </a:r>
          </a:p>
          <a:p>
            <a:pPr lvl="1" eaLnBrk="1" hangingPunct="1">
              <a:buFont typeface="Calibri" pitchFamily="34" charset="0"/>
              <a:buChar char="̶"/>
            </a:pPr>
            <a:r>
              <a:rPr sz="2000" dirty="0" smtClean="0"/>
              <a:t>There is clear separation of roles: controller, validator, command object, form object, model object.</a:t>
            </a:r>
          </a:p>
          <a:p>
            <a:pPr lvl="1" eaLnBrk="1" hangingPunct="1">
              <a:buFont typeface="Calibri" pitchFamily="34" charset="0"/>
              <a:buChar char="̶"/>
            </a:pPr>
            <a:r>
              <a:rPr sz="2000" dirty="0" smtClean="0"/>
              <a:t>Simplification of testing through Dependency Injection.</a:t>
            </a:r>
          </a:p>
          <a:p>
            <a:pPr lvl="1" eaLnBrk="1" hangingPunct="1">
              <a:buFont typeface="Calibri" pitchFamily="34" charset="0"/>
              <a:buChar char="̶"/>
            </a:pPr>
            <a:r>
              <a:rPr sz="2000" dirty="0" smtClean="0"/>
              <a:t>Reusable business code, no need for duplication; use existing business objects as command or form objects instead of mirroring them to extend a particular framework base class.</a:t>
            </a:r>
          </a:p>
          <a:p>
            <a:pPr lvl="1" eaLnBrk="1" hangingPunct="1">
              <a:buFont typeface="Calibri" pitchFamily="34" charset="0"/>
              <a:buChar char="̶"/>
            </a:pPr>
            <a:r>
              <a:rPr sz="2000" dirty="0" smtClean="0"/>
              <a:t>Spring MVC supports JSP, </a:t>
            </a:r>
            <a:r>
              <a:rPr sz="2000" dirty="0" err="1" smtClean="0"/>
              <a:t>FreeMarker</a:t>
            </a:r>
            <a:r>
              <a:rPr sz="2000" dirty="0" smtClean="0"/>
              <a:t>, Velocity, XSLT, </a:t>
            </a:r>
            <a:r>
              <a:rPr sz="2000" dirty="0" err="1" smtClean="0"/>
              <a:t>JasperReports</a:t>
            </a:r>
            <a:r>
              <a:rPr sz="2000" dirty="0" smtClean="0"/>
              <a:t>, Excel, and PDF  views.		</a:t>
            </a:r>
            <a:r>
              <a:rPr sz="1800" dirty="0" smtClean="0"/>
              <a:t>       </a:t>
            </a:r>
          </a:p>
        </p:txBody>
      </p:sp>
      <p:sp>
        <p:nvSpPr>
          <p:cNvPr id="2765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Spring MVC Introduction</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BC814A4-BDCE-4EEE-BB0D-31F7E1B7F385}" type="slidenum">
              <a:rPr lang="en-US" smtClean="0">
                <a:latin typeface="+mj-lt"/>
              </a:rPr>
              <a:pPr>
                <a:defRPr/>
              </a:pPr>
              <a:t>18</a:t>
            </a:fld>
            <a:endParaRPr lang="en-US" dirty="0" smtClean="0">
              <a:latin typeface="+mj-lt"/>
            </a:endParaRPr>
          </a:p>
        </p:txBody>
      </p:sp>
    </p:spTree>
    <p:extLst>
      <p:ext uri="{BB962C8B-B14F-4D97-AF65-F5344CB8AC3E}">
        <p14:creationId xmlns:p14="http://schemas.microsoft.com/office/powerpoint/2010/main" val="254067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pPr eaLnBrk="1" hangingPunct="1"/>
            <a:r>
              <a:rPr sz="2200" dirty="0" smtClean="0"/>
              <a:t>Requesting processing workflow in Spring Web MVC:</a:t>
            </a:r>
          </a:p>
          <a:p>
            <a:pPr lvl="1" eaLnBrk="1" hangingPunct="1">
              <a:buFont typeface="Arial" pitchFamily="34" charset="0"/>
              <a:buNone/>
            </a:pPr>
            <a:r>
              <a:rPr sz="1800" dirty="0" smtClean="0"/>
              <a:t>	       </a:t>
            </a:r>
          </a:p>
        </p:txBody>
      </p:sp>
      <p:sp>
        <p:nvSpPr>
          <p:cNvPr id="2867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Request Life Cycle in Spring MVC</a:t>
            </a:r>
          </a:p>
        </p:txBody>
      </p:sp>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FFF2D570-3BFD-4AE9-934A-E15281FB0995}" type="slidenum">
              <a:rPr lang="en-US" smtClean="0">
                <a:latin typeface="+mj-lt"/>
              </a:rPr>
              <a:pPr>
                <a:defRPr/>
              </a:pPr>
              <a:t>19</a:t>
            </a:fld>
            <a:endParaRPr lang="en-US" dirty="0" smtClean="0">
              <a:latin typeface="+mj-lt"/>
            </a:endParaRPr>
          </a:p>
        </p:txBody>
      </p:sp>
      <p:pic>
        <p:nvPicPr>
          <p:cNvPr id="28676" name="Picture 4" descr="mvc_model.jpg"/>
          <p:cNvPicPr>
            <a:picLocks noChangeAspect="1"/>
          </p:cNvPicPr>
          <p:nvPr/>
        </p:nvPicPr>
        <p:blipFill>
          <a:blip r:embed="rId3"/>
          <a:srcRect/>
          <a:stretch>
            <a:fillRect/>
          </a:stretch>
        </p:blipFill>
        <p:spPr bwMode="auto">
          <a:xfrm>
            <a:off x="1676399" y="2209800"/>
            <a:ext cx="5659641" cy="4029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50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arn(inVertic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63572885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Pritha</a:t>
                      </a:r>
                      <a:r>
                        <a:rPr kumimoji="0" lang="en-US" sz="1600" b="0" i="0" u="none" strike="noStrike" cap="none" normalizeH="0" baseline="0" dirty="0" smtClean="0">
                          <a:ln>
                            <a:noFill/>
                          </a:ln>
                          <a:solidFill>
                            <a:schemeClr val="tx1"/>
                          </a:solidFill>
                          <a:effectLst/>
                          <a:latin typeface="+mj-lt"/>
                        </a:rPr>
                        <a:t> </a:t>
                      </a:r>
                      <a:r>
                        <a:rPr kumimoji="0" lang="en-US" sz="1600" b="0" i="0" u="none" strike="noStrike" cap="none" normalizeH="0" baseline="0" dirty="0" err="1" smtClean="0">
                          <a:ln>
                            <a:noFill/>
                          </a:ln>
                          <a:solidFill>
                            <a:schemeClr val="tx1"/>
                          </a:solidFill>
                          <a:effectLst/>
                          <a:latin typeface="+mj-lt"/>
                        </a:rPr>
                        <a:t>Lahiri</a:t>
                      </a:r>
                      <a:r>
                        <a:rPr kumimoji="0" lang="en-US" sz="1600" b="0" i="0" u="none" strike="noStrike" cap="none" normalizeH="0" baseline="0" dirty="0" smtClean="0">
                          <a:ln>
                            <a:noFill/>
                          </a:ln>
                          <a:solidFill>
                            <a:schemeClr val="tx1"/>
                          </a:solidFill>
                          <a:effectLst/>
                          <a:latin typeface="+mj-lt"/>
                        </a:rPr>
                        <a:t> (211467)</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Pritha has more than five years of experience in Java/J2EE.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1.0, 7</a:t>
                      </a:r>
                      <a:r>
                        <a:rPr kumimoji="0" lang="en-US" sz="1600" b="0" i="0" u="none" strike="noStrike" kern="1200" cap="none" normalizeH="0" baseline="30000" dirty="0" smtClean="0">
                          <a:ln>
                            <a:noFill/>
                          </a:ln>
                          <a:solidFill>
                            <a:schemeClr val="tx1"/>
                          </a:solidFill>
                          <a:effectLst/>
                          <a:latin typeface="+mj-lt"/>
                          <a:ea typeface="+mn-ea"/>
                          <a:cs typeface="+mn-cs"/>
                        </a:rPr>
                        <a:t>th</a:t>
                      </a:r>
                      <a:r>
                        <a:rPr kumimoji="0" lang="en-US" sz="1600" b="0" i="0" u="none" strike="noStrike" kern="1200" cap="none" normalizeH="0" baseline="0" dirty="0" smtClean="0">
                          <a:ln>
                            <a:noFill/>
                          </a:ln>
                          <a:solidFill>
                            <a:schemeClr val="tx1"/>
                          </a:solidFill>
                          <a:effectLst/>
                          <a:latin typeface="+mj-lt"/>
                          <a:ea typeface="+mn-ea"/>
                          <a:cs typeface="+mn-cs"/>
                        </a:rPr>
                        <a:t> December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11276" name="Slide Number Placeholder 8"/>
          <p:cNvSpPr>
            <a:spLocks noGrp="1"/>
          </p:cNvSpPr>
          <p:nvPr>
            <p:ph type="sldNum" sz="quarter" idx="4294967295"/>
          </p:nvPr>
        </p:nvSpPr>
        <p:spPr bwMode="auto">
          <a:xfrm>
            <a:off x="152400" y="6429375"/>
            <a:ext cx="457200" cy="276225"/>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D4ACD3A9-318B-4A0A-BA39-FAF09D6F60BE}" type="slidenum">
              <a:rPr lang="en-US" sz="1400" smtClean="0">
                <a:latin typeface="+mj-lt"/>
              </a:rPr>
              <a:pPr>
                <a:defRPr/>
              </a:pPr>
              <a:t>2</a:t>
            </a:fld>
            <a:endParaRPr lang="en-US" sz="1400" dirty="0" smtClean="0">
              <a:latin typeface="+mj-lt"/>
            </a:endParaRPr>
          </a:p>
        </p:txBody>
      </p:sp>
    </p:spTree>
    <p:extLst>
      <p:ext uri="{BB962C8B-B14F-4D97-AF65-F5344CB8AC3E}">
        <p14:creationId xmlns:p14="http://schemas.microsoft.com/office/powerpoint/2010/main" val="2887564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defRPr/>
            </a:pPr>
            <a:r>
              <a:rPr sz="2200" dirty="0" smtClean="0"/>
              <a:t>When a request is sent to the Spring MVC Framework, the following sequence of events happen:</a:t>
            </a:r>
          </a:p>
          <a:p>
            <a:pPr marL="800100" lvl="1" indent="-342900" eaLnBrk="1" hangingPunct="1">
              <a:buFont typeface="+mj-lt"/>
              <a:buAutoNum type="arabicPeriod"/>
              <a:defRPr/>
            </a:pPr>
            <a:r>
              <a:rPr sz="2000" dirty="0" smtClean="0"/>
              <a:t>The Dispatcher Servlet first receives the request. </a:t>
            </a:r>
          </a:p>
          <a:p>
            <a:pPr marL="800100" lvl="1" indent="-342900" eaLnBrk="1" hangingPunct="1">
              <a:buFont typeface="+mj-lt"/>
              <a:buAutoNum type="arabicPeriod"/>
              <a:defRPr/>
            </a:pPr>
            <a:r>
              <a:rPr sz="2000" dirty="0" smtClean="0"/>
              <a:t>The Dispatcher Servlet consults the </a:t>
            </a:r>
            <a:r>
              <a:rPr sz="2000" dirty="0" err="1" smtClean="0"/>
              <a:t>HandlerMapping</a:t>
            </a:r>
            <a:r>
              <a:rPr sz="2000" dirty="0" smtClean="0"/>
              <a:t> and invokes the Controller associated with the  request.</a:t>
            </a:r>
          </a:p>
          <a:p>
            <a:pPr marL="800100" lvl="1" indent="-342900" eaLnBrk="1" hangingPunct="1">
              <a:buFont typeface="+mj-lt"/>
              <a:buAutoNum type="arabicPeriod"/>
              <a:defRPr/>
            </a:pPr>
            <a:r>
              <a:rPr sz="2000" dirty="0" smtClean="0"/>
              <a:t>The Controller process the request by calling the appropriate service methods and returns a </a:t>
            </a:r>
            <a:r>
              <a:rPr sz="2000" dirty="0" err="1" smtClean="0"/>
              <a:t>ModeAndView</a:t>
            </a:r>
            <a:r>
              <a:rPr sz="2000" dirty="0" smtClean="0"/>
              <a:t> object to the </a:t>
            </a:r>
            <a:r>
              <a:rPr sz="2000" dirty="0" err="1" smtClean="0"/>
              <a:t>DispatcherServlet</a:t>
            </a:r>
            <a:r>
              <a:rPr sz="2000" dirty="0" smtClean="0"/>
              <a:t>. The </a:t>
            </a:r>
            <a:r>
              <a:rPr sz="2000" dirty="0" err="1" smtClean="0"/>
              <a:t>ModeAndView</a:t>
            </a:r>
            <a:r>
              <a:rPr sz="2000" dirty="0" smtClean="0"/>
              <a:t> object contains the model data and the view name. </a:t>
            </a:r>
          </a:p>
          <a:p>
            <a:pPr marL="800100" lvl="1" indent="-342900" eaLnBrk="1" hangingPunct="1">
              <a:buFont typeface="+mj-lt"/>
              <a:buAutoNum type="arabicPeriod"/>
              <a:defRPr/>
            </a:pPr>
            <a:r>
              <a:rPr sz="2000" dirty="0" smtClean="0"/>
              <a:t>The </a:t>
            </a:r>
            <a:r>
              <a:rPr sz="2000" dirty="0" err="1" smtClean="0"/>
              <a:t>DispatcherServlet</a:t>
            </a:r>
            <a:r>
              <a:rPr sz="2000" dirty="0" smtClean="0"/>
              <a:t> sends the view name to a </a:t>
            </a:r>
            <a:r>
              <a:rPr sz="2000" dirty="0" err="1" smtClean="0"/>
              <a:t>ViewResolver</a:t>
            </a:r>
            <a:r>
              <a:rPr sz="2000" dirty="0" smtClean="0"/>
              <a:t> to find the actual View to invoke. </a:t>
            </a:r>
          </a:p>
          <a:p>
            <a:pPr marL="800100" lvl="1" indent="-342900" eaLnBrk="1" hangingPunct="1">
              <a:buFont typeface="+mj-lt"/>
              <a:buAutoNum type="arabicPeriod"/>
              <a:defRPr/>
            </a:pPr>
            <a:r>
              <a:rPr sz="2000" dirty="0" smtClean="0"/>
              <a:t>Now the </a:t>
            </a:r>
            <a:r>
              <a:rPr sz="2000" dirty="0" err="1" smtClean="0"/>
              <a:t>DispatcherServlet</a:t>
            </a:r>
            <a:r>
              <a:rPr sz="2000" dirty="0" smtClean="0"/>
              <a:t> will pass the model object to the View to render the result. </a:t>
            </a:r>
          </a:p>
          <a:p>
            <a:pPr marL="800100" lvl="1" indent="-342900" eaLnBrk="1" hangingPunct="1">
              <a:buFont typeface="+mj-lt"/>
              <a:buAutoNum type="arabicPeriod"/>
              <a:defRPr/>
            </a:pPr>
            <a:r>
              <a:rPr sz="2000" dirty="0" smtClean="0"/>
              <a:t>The View with the help of the model data will render the result back to the user. </a:t>
            </a:r>
          </a:p>
          <a:p>
            <a:pPr lvl="1" eaLnBrk="1" hangingPunct="1">
              <a:defRPr/>
            </a:pPr>
            <a:endParaRPr sz="1800" dirty="0" smtClean="0"/>
          </a:p>
        </p:txBody>
      </p:sp>
      <p:sp>
        <p:nvSpPr>
          <p:cNvPr id="2969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Request Life Cycle in Spring MVC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0A88521-F2DB-4199-BAE6-FD790DEDAE7B}" type="slidenum">
              <a:rPr lang="en-US" smtClean="0">
                <a:latin typeface="+mj-lt"/>
              </a:rPr>
              <a:pPr>
                <a:defRPr/>
              </a:pPr>
              <a:t>20</a:t>
            </a:fld>
            <a:endParaRPr lang="en-US" dirty="0" smtClean="0">
              <a:latin typeface="+mj-lt"/>
            </a:endParaRPr>
          </a:p>
        </p:txBody>
      </p:sp>
    </p:spTree>
    <p:extLst>
      <p:ext uri="{BB962C8B-B14F-4D97-AF65-F5344CB8AC3E}">
        <p14:creationId xmlns:p14="http://schemas.microsoft.com/office/powerpoint/2010/main" val="418495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r>
              <a:rPr lang="en-US" sz="2200" dirty="0"/>
              <a:t>In Spring Web MVC, any object can be used as a command or form-backing object. A framework-specific interface or base class need not be implemented, unlike Struts, which forces the Action and Form objects into concrete inheritance</a:t>
            </a:r>
            <a:r>
              <a:rPr lang="en-US" sz="2200" dirty="0" smtClean="0"/>
              <a:t>.</a:t>
            </a:r>
          </a:p>
          <a:p>
            <a:endParaRPr lang="en-US" sz="1800" dirty="0"/>
          </a:p>
          <a:p>
            <a:r>
              <a:rPr lang="en-US" sz="2200" dirty="0"/>
              <a:t>Spring's data binding is highly flexible. For example, it treats type mismatches as validation errors that can be evaluated by the application, not as system errors. Thus, business objects' properties  need not be duplicated as simple, un-typed strings in the form objects simply to handle invalid submissions, or to convert the Strings properly. Instead, it is often preferable to bind directly to the business objects or domain objects</a:t>
            </a:r>
            <a:r>
              <a:rPr lang="en-US" sz="2200" dirty="0" smtClean="0"/>
              <a:t>.</a:t>
            </a:r>
            <a:endParaRPr sz="2200" dirty="0" smtClean="0"/>
          </a:p>
          <a:p>
            <a:pPr lvl="1" eaLnBrk="1" hangingPunct="1">
              <a:buFont typeface="Arial" pitchFamily="34" charset="0"/>
              <a:buChar char="–"/>
            </a:pPr>
            <a:endParaRPr sz="2200" dirty="0" smtClean="0"/>
          </a:p>
        </p:txBody>
      </p:sp>
      <p:sp>
        <p:nvSpPr>
          <p:cNvPr id="3072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Comparison with Struts 1.x</a:t>
            </a:r>
          </a:p>
        </p:txBody>
      </p:sp>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17CCADF-9BDC-4A44-B335-44FD951D9A4F}" type="slidenum">
              <a:rPr lang="en-US" smtClean="0">
                <a:latin typeface="+mj-lt"/>
              </a:rPr>
              <a:pPr>
                <a:defRPr/>
              </a:pPr>
              <a:t>21</a:t>
            </a:fld>
            <a:endParaRPr lang="en-US" dirty="0" smtClean="0">
              <a:latin typeface="+mj-lt"/>
            </a:endParaRPr>
          </a:p>
        </p:txBody>
      </p:sp>
      <p:pic>
        <p:nvPicPr>
          <p:cNvPr id="30724" name="Picture 4" descr="images2.jpg"/>
          <p:cNvPicPr>
            <a:picLocks noChangeAspect="1"/>
          </p:cNvPicPr>
          <p:nvPr/>
        </p:nvPicPr>
        <p:blipFill>
          <a:blip r:embed="rId3"/>
          <a:srcRect/>
          <a:stretch>
            <a:fillRect/>
          </a:stretch>
        </p:blipFill>
        <p:spPr bwMode="auto">
          <a:xfrm>
            <a:off x="1447800" y="5834062"/>
            <a:ext cx="1379538" cy="609600"/>
          </a:xfrm>
          <a:prstGeom prst="rect">
            <a:avLst/>
          </a:prstGeom>
          <a:noFill/>
          <a:ln w="9525">
            <a:noFill/>
            <a:miter lim="800000"/>
            <a:headEnd/>
            <a:tailEnd/>
          </a:ln>
        </p:spPr>
      </p:pic>
      <p:pic>
        <p:nvPicPr>
          <p:cNvPr id="30725" name="Picture 5" descr="apache-struts-logo.jpg"/>
          <p:cNvPicPr>
            <a:picLocks noChangeAspect="1"/>
          </p:cNvPicPr>
          <p:nvPr/>
        </p:nvPicPr>
        <p:blipFill>
          <a:blip r:embed="rId4"/>
          <a:srcRect/>
          <a:stretch>
            <a:fillRect/>
          </a:stretch>
        </p:blipFill>
        <p:spPr bwMode="auto">
          <a:xfrm>
            <a:off x="4343400" y="5572124"/>
            <a:ext cx="1876425" cy="1133475"/>
          </a:xfrm>
          <a:prstGeom prst="rect">
            <a:avLst/>
          </a:prstGeom>
          <a:noFill/>
          <a:ln w="9525">
            <a:noFill/>
            <a:miter lim="800000"/>
            <a:headEnd/>
            <a:tailEnd/>
          </a:ln>
        </p:spPr>
      </p:pic>
    </p:spTree>
    <p:extLst>
      <p:ext uri="{BB962C8B-B14F-4D97-AF65-F5344CB8AC3E}">
        <p14:creationId xmlns:p14="http://schemas.microsoft.com/office/powerpoint/2010/main" val="27325732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z="3300" smtClean="0">
                <a:solidFill>
                  <a:srgbClr val="FFFFFF"/>
                </a:solidFill>
              </a:rPr>
              <a:t>Introduction to Dispatcher  Servlet</a:t>
            </a:r>
          </a:p>
        </p:txBody>
      </p:sp>
      <p:sp>
        <p:nvSpPr>
          <p:cNvPr id="29"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A269F23-F27A-4909-A360-4C84A955AF76}" type="slidenum">
              <a:rPr lang="en-US" smtClean="0">
                <a:latin typeface="+mj-lt"/>
              </a:rPr>
              <a:pPr>
                <a:defRPr/>
              </a:pPr>
              <a:t>22</a:t>
            </a:fld>
            <a:endParaRPr lang="en-US" dirty="0" smtClean="0">
              <a:latin typeface="+mj-lt"/>
            </a:endParaRPr>
          </a:p>
        </p:txBody>
      </p:sp>
      <p:grpSp>
        <p:nvGrpSpPr>
          <p:cNvPr id="30" name="Group 29"/>
          <p:cNvGrpSpPr/>
          <p:nvPr/>
        </p:nvGrpSpPr>
        <p:grpSpPr>
          <a:xfrm>
            <a:off x="361950" y="1828800"/>
            <a:ext cx="8458200" cy="4038600"/>
            <a:chOff x="361950" y="2057400"/>
            <a:chExt cx="8458200" cy="4038600"/>
          </a:xfrm>
        </p:grpSpPr>
        <p:sp>
          <p:nvSpPr>
            <p:cNvPr id="31" name="Rectangle 30"/>
            <p:cNvSpPr/>
            <p:nvPr/>
          </p:nvSpPr>
          <p:spPr>
            <a:xfrm>
              <a:off x="361950" y="2057400"/>
              <a:ext cx="8458200" cy="4038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6400800" y="2362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Handler Mapping</a:t>
              </a:r>
            </a:p>
          </p:txBody>
        </p:sp>
        <p:sp>
          <p:nvSpPr>
            <p:cNvPr id="33" name="Rectangle 32"/>
            <p:cNvSpPr/>
            <p:nvPr/>
          </p:nvSpPr>
          <p:spPr>
            <a:xfrm>
              <a:off x="6408738" y="5410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View</a:t>
              </a:r>
            </a:p>
          </p:txBody>
        </p:sp>
        <p:sp>
          <p:nvSpPr>
            <p:cNvPr id="34" name="Rectangle 33"/>
            <p:cNvSpPr/>
            <p:nvPr/>
          </p:nvSpPr>
          <p:spPr>
            <a:xfrm>
              <a:off x="6408738" y="4648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t>ViewResolver</a:t>
              </a:r>
              <a:endParaRPr lang="en-US" sz="1600" b="1" dirty="0"/>
            </a:p>
          </p:txBody>
        </p:sp>
        <p:sp>
          <p:nvSpPr>
            <p:cNvPr id="35" name="Rectangle 34"/>
            <p:cNvSpPr/>
            <p:nvPr/>
          </p:nvSpPr>
          <p:spPr>
            <a:xfrm rot="16200000">
              <a:off x="5903913" y="3506788"/>
              <a:ext cx="1543050" cy="533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Interceptors</a:t>
              </a:r>
            </a:p>
          </p:txBody>
        </p:sp>
        <p:sp>
          <p:nvSpPr>
            <p:cNvPr id="36" name="Rectangle 35"/>
            <p:cNvSpPr/>
            <p:nvPr/>
          </p:nvSpPr>
          <p:spPr>
            <a:xfrm>
              <a:off x="6942138" y="2998788"/>
              <a:ext cx="1536700" cy="1554162"/>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Controller</a:t>
              </a:r>
            </a:p>
          </p:txBody>
        </p:sp>
        <p:sp>
          <p:nvSpPr>
            <p:cNvPr id="37" name="Rectangle 36"/>
            <p:cNvSpPr/>
            <p:nvPr/>
          </p:nvSpPr>
          <p:spPr>
            <a:xfrm rot="16200000">
              <a:off x="465137" y="3878263"/>
              <a:ext cx="3565525" cy="533400"/>
            </a:xfrm>
            <a:prstGeom prst="rect">
              <a:avLst/>
            </a:prstGeom>
            <a:solidFill>
              <a:schemeClr val="accent3">
                <a:lumMod val="7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DispatchServlet</a:t>
              </a:r>
            </a:p>
          </p:txBody>
        </p:sp>
        <p:sp>
          <p:nvSpPr>
            <p:cNvPr id="38" name="Down Arrow 37"/>
            <p:cNvSpPr/>
            <p:nvPr/>
          </p:nvSpPr>
          <p:spPr>
            <a:xfrm rot="16200000">
              <a:off x="952500" y="2324100"/>
              <a:ext cx="533400" cy="1371600"/>
            </a:xfrm>
            <a:prstGeom prst="down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Down Arrow 38"/>
            <p:cNvSpPr/>
            <p:nvPr/>
          </p:nvSpPr>
          <p:spPr>
            <a:xfrm rot="5400000">
              <a:off x="876300" y="4229100"/>
              <a:ext cx="533400" cy="1371600"/>
            </a:xfrm>
            <a:prstGeom prst="down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extBox 39"/>
            <p:cNvSpPr txBox="1"/>
            <p:nvPr/>
          </p:nvSpPr>
          <p:spPr>
            <a:xfrm>
              <a:off x="685800" y="2819400"/>
              <a:ext cx="1219200" cy="338138"/>
            </a:xfrm>
            <a:prstGeom prst="rect">
              <a:avLst/>
            </a:prstGeom>
            <a:noFill/>
          </p:spPr>
          <p:txBody>
            <a:bodyPr>
              <a:spAutoFit/>
            </a:bodyPr>
            <a:lstStyle/>
            <a:p>
              <a:pPr>
                <a:defRPr/>
              </a:pPr>
              <a:r>
                <a:rPr lang="en-US" sz="1600" b="1" dirty="0">
                  <a:solidFill>
                    <a:schemeClr val="bg1"/>
                  </a:solidFill>
                  <a:latin typeface="+mj-lt"/>
                </a:rPr>
                <a:t>Request</a:t>
              </a:r>
            </a:p>
          </p:txBody>
        </p:sp>
        <p:sp>
          <p:nvSpPr>
            <p:cNvPr id="41" name="TextBox 40"/>
            <p:cNvSpPr txBox="1"/>
            <p:nvPr/>
          </p:nvSpPr>
          <p:spPr>
            <a:xfrm>
              <a:off x="685800" y="4724400"/>
              <a:ext cx="1219200" cy="338138"/>
            </a:xfrm>
            <a:prstGeom prst="rect">
              <a:avLst/>
            </a:prstGeom>
            <a:noFill/>
          </p:spPr>
          <p:txBody>
            <a:bodyPr>
              <a:spAutoFit/>
            </a:bodyPr>
            <a:lstStyle/>
            <a:p>
              <a:pPr>
                <a:defRPr/>
              </a:pPr>
              <a:r>
                <a:rPr lang="en-US" sz="1600" b="1" dirty="0">
                  <a:solidFill>
                    <a:schemeClr val="bg1"/>
                  </a:solidFill>
                  <a:latin typeface="+mj-lt"/>
                </a:rPr>
                <a:t>Response</a:t>
              </a:r>
            </a:p>
          </p:txBody>
        </p:sp>
        <p:cxnSp>
          <p:nvCxnSpPr>
            <p:cNvPr id="42" name="Straight Arrow Connector 41"/>
            <p:cNvCxnSpPr/>
            <p:nvPr/>
          </p:nvCxnSpPr>
          <p:spPr>
            <a:xfrm>
              <a:off x="2819400" y="25908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819400" y="34290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819400" y="48768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819400" y="5713413"/>
              <a:ext cx="3429000" cy="158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819400" y="2286000"/>
              <a:ext cx="3276600" cy="338138"/>
            </a:xfrm>
            <a:prstGeom prst="rect">
              <a:avLst/>
            </a:prstGeom>
            <a:noFill/>
          </p:spPr>
          <p:txBody>
            <a:bodyPr>
              <a:spAutoFit/>
            </a:bodyPr>
            <a:lstStyle/>
            <a:p>
              <a:pPr>
                <a:defRPr/>
              </a:pPr>
              <a:r>
                <a:rPr lang="en-US" sz="1600" dirty="0">
                  <a:latin typeface="+mj-lt"/>
                </a:rPr>
                <a:t>1. Looks up handler</a:t>
              </a:r>
            </a:p>
          </p:txBody>
        </p:sp>
        <p:sp>
          <p:nvSpPr>
            <p:cNvPr id="47" name="TextBox 46"/>
            <p:cNvSpPr txBox="1"/>
            <p:nvPr/>
          </p:nvSpPr>
          <p:spPr>
            <a:xfrm>
              <a:off x="2819400" y="2895600"/>
              <a:ext cx="3276600" cy="584200"/>
            </a:xfrm>
            <a:prstGeom prst="rect">
              <a:avLst/>
            </a:prstGeom>
            <a:noFill/>
          </p:spPr>
          <p:txBody>
            <a:bodyPr>
              <a:spAutoFit/>
            </a:bodyPr>
            <a:lstStyle/>
            <a:p>
              <a:pPr>
                <a:defRPr/>
              </a:pPr>
              <a:r>
                <a:rPr lang="en-US" sz="1600" dirty="0">
                  <a:latin typeface="+mj-lt"/>
                </a:rPr>
                <a:t>2. Dispatches to Controller through</a:t>
              </a:r>
            </a:p>
            <a:p>
              <a:pPr>
                <a:defRPr/>
              </a:pPr>
              <a:r>
                <a:rPr lang="en-US" sz="1600" dirty="0">
                  <a:latin typeface="+mj-lt"/>
                </a:rPr>
                <a:t>    interceptors</a:t>
              </a:r>
            </a:p>
          </p:txBody>
        </p:sp>
        <p:sp>
          <p:nvSpPr>
            <p:cNvPr id="48" name="TextBox 47"/>
            <p:cNvSpPr txBox="1"/>
            <p:nvPr/>
          </p:nvSpPr>
          <p:spPr>
            <a:xfrm>
              <a:off x="2819400" y="3505200"/>
              <a:ext cx="3276600" cy="584200"/>
            </a:xfrm>
            <a:prstGeom prst="rect">
              <a:avLst/>
            </a:prstGeom>
            <a:noFill/>
          </p:spPr>
          <p:txBody>
            <a:bodyPr>
              <a:spAutoFit/>
            </a:bodyPr>
            <a:lstStyle/>
            <a:p>
              <a:pPr>
                <a:defRPr/>
              </a:pPr>
              <a:r>
                <a:rPr lang="en-US" sz="1600" dirty="0">
                  <a:latin typeface="+mj-lt"/>
                </a:rPr>
                <a:t>3. Returns </a:t>
              </a:r>
              <a:r>
                <a:rPr lang="en-US" sz="1600" dirty="0" smtClean="0">
                  <a:latin typeface="+mj-lt"/>
                </a:rPr>
                <a:t>Model and View </a:t>
              </a:r>
              <a:r>
                <a:rPr lang="en-US" sz="1600" dirty="0">
                  <a:latin typeface="+mj-lt"/>
                </a:rPr>
                <a:t>through  </a:t>
              </a:r>
            </a:p>
            <a:p>
              <a:pPr>
                <a:defRPr/>
              </a:pPr>
              <a:r>
                <a:rPr lang="en-US" sz="1600" dirty="0">
                  <a:latin typeface="+mj-lt"/>
                </a:rPr>
                <a:t>    interceptors</a:t>
              </a:r>
            </a:p>
          </p:txBody>
        </p:sp>
        <p:cxnSp>
          <p:nvCxnSpPr>
            <p:cNvPr id="49" name="Straight Arrow Connector 48"/>
            <p:cNvCxnSpPr/>
            <p:nvPr/>
          </p:nvCxnSpPr>
          <p:spPr>
            <a:xfrm rot="10800000">
              <a:off x="2819400" y="4113213"/>
              <a:ext cx="3429000" cy="158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95600" y="4538663"/>
              <a:ext cx="3276600" cy="338137"/>
            </a:xfrm>
            <a:prstGeom prst="rect">
              <a:avLst/>
            </a:prstGeom>
            <a:noFill/>
          </p:spPr>
          <p:txBody>
            <a:bodyPr>
              <a:spAutoFit/>
            </a:bodyPr>
            <a:lstStyle/>
            <a:p>
              <a:pPr>
                <a:defRPr/>
              </a:pPr>
              <a:r>
                <a:rPr lang="en-US" sz="1600" dirty="0">
                  <a:latin typeface="+mj-lt"/>
                </a:rPr>
                <a:t>4. Looks up handler</a:t>
              </a:r>
            </a:p>
          </p:txBody>
        </p:sp>
        <p:sp>
          <p:nvSpPr>
            <p:cNvPr id="51" name="TextBox 50"/>
            <p:cNvSpPr txBox="1"/>
            <p:nvPr/>
          </p:nvSpPr>
          <p:spPr>
            <a:xfrm>
              <a:off x="2895600" y="5376863"/>
              <a:ext cx="3276600" cy="338137"/>
            </a:xfrm>
            <a:prstGeom prst="rect">
              <a:avLst/>
            </a:prstGeom>
            <a:noFill/>
          </p:spPr>
          <p:txBody>
            <a:bodyPr>
              <a:spAutoFit/>
            </a:bodyPr>
            <a:lstStyle/>
            <a:p>
              <a:pPr>
                <a:defRPr/>
              </a:pPr>
              <a:r>
                <a:rPr lang="en-US" sz="1600" dirty="0">
                  <a:latin typeface="+mj-lt"/>
                </a:rPr>
                <a:t>5. Delegates Rendering</a:t>
              </a:r>
            </a:p>
          </p:txBody>
        </p:sp>
      </p:grpSp>
    </p:spTree>
    <p:extLst>
      <p:ext uri="{BB962C8B-B14F-4D97-AF65-F5344CB8AC3E}">
        <p14:creationId xmlns:p14="http://schemas.microsoft.com/office/powerpoint/2010/main" val="12658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2)">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228600" y="1609725"/>
            <a:ext cx="8686800" cy="4486275"/>
          </a:xfrm>
        </p:spPr>
        <p:txBody>
          <a:bodyPr/>
          <a:lstStyle/>
          <a:p>
            <a:pPr eaLnBrk="1" hangingPunct="1">
              <a:spcBef>
                <a:spcPts val="0"/>
              </a:spcBef>
            </a:pPr>
            <a:r>
              <a:rPr sz="2200" dirty="0" smtClean="0"/>
              <a:t>The Spring Web </a:t>
            </a:r>
            <a:r>
              <a:rPr lang="en-US" sz="2200" dirty="0" smtClean="0"/>
              <a:t>Model-View-Controller </a:t>
            </a:r>
            <a:r>
              <a:rPr sz="2200" dirty="0" smtClean="0"/>
              <a:t>(MVC) framework is designed around a Dispatcher Servlet. It dispatches requests to handlers, with configurable handler mappings, view resolution, locale, and theme resolution as well as gives support for uploading files.</a:t>
            </a:r>
          </a:p>
          <a:p>
            <a:pPr eaLnBrk="1" hangingPunct="1">
              <a:spcBef>
                <a:spcPts val="0"/>
              </a:spcBef>
            </a:pPr>
            <a:endParaRPr sz="2200" dirty="0" smtClean="0"/>
          </a:p>
          <a:p>
            <a:pPr eaLnBrk="1" hangingPunct="1">
              <a:spcBef>
                <a:spcPts val="0"/>
              </a:spcBef>
            </a:pPr>
            <a:r>
              <a:rPr sz="2200" dirty="0" smtClean="0"/>
              <a:t>Example of </a:t>
            </a:r>
            <a:r>
              <a:rPr sz="2200" i="1" dirty="0" smtClean="0"/>
              <a:t>Front Controller</a:t>
            </a:r>
            <a:r>
              <a:rPr sz="2200" dirty="0" smtClean="0"/>
              <a:t> pattern is entry point for all Spring MVC requests.</a:t>
            </a:r>
          </a:p>
          <a:p>
            <a:pPr eaLnBrk="1" hangingPunct="1">
              <a:spcBef>
                <a:spcPts val="0"/>
              </a:spcBef>
            </a:pPr>
            <a:endParaRPr sz="2200" dirty="0" smtClean="0"/>
          </a:p>
          <a:p>
            <a:pPr eaLnBrk="1" hangingPunct="1">
              <a:spcBef>
                <a:spcPts val="0"/>
              </a:spcBef>
            </a:pPr>
            <a:r>
              <a:rPr sz="2200" dirty="0" smtClean="0"/>
              <a:t>Dispatcher Servlet inherits from the </a:t>
            </a:r>
            <a:r>
              <a:rPr sz="2200" dirty="0" err="1" smtClean="0"/>
              <a:t>HttpServlet</a:t>
            </a:r>
            <a:r>
              <a:rPr sz="2200" dirty="0" smtClean="0"/>
              <a:t> base class.</a:t>
            </a:r>
          </a:p>
          <a:p>
            <a:pPr eaLnBrk="1" hangingPunct="1">
              <a:spcBef>
                <a:spcPts val="0"/>
              </a:spcBef>
            </a:pPr>
            <a:endParaRPr sz="2200" dirty="0" smtClean="0"/>
          </a:p>
          <a:p>
            <a:pPr eaLnBrk="1" hangingPunct="1">
              <a:spcBef>
                <a:spcPts val="0"/>
              </a:spcBef>
            </a:pPr>
            <a:r>
              <a:rPr sz="2200" dirty="0" smtClean="0"/>
              <a:t>Dispatcher Servlet has its own </a:t>
            </a:r>
            <a:r>
              <a:rPr sz="2200" dirty="0" err="1" smtClean="0"/>
              <a:t>WebApplicationContext</a:t>
            </a:r>
            <a:r>
              <a:rPr sz="2200" dirty="0" smtClean="0"/>
              <a:t>, which inherits all the beans already defined in the root </a:t>
            </a:r>
            <a:r>
              <a:rPr sz="2200" dirty="0" err="1" smtClean="0"/>
              <a:t>WebApplicationContext</a:t>
            </a:r>
            <a:r>
              <a:rPr sz="2200" dirty="0" smtClean="0"/>
              <a:t>.</a:t>
            </a:r>
          </a:p>
          <a:p>
            <a:pPr lvl="1" eaLnBrk="1" hangingPunct="1">
              <a:spcBef>
                <a:spcPts val="0"/>
              </a:spcBef>
              <a:buFont typeface="Arial" pitchFamily="34" charset="0"/>
              <a:buChar char="–"/>
            </a:pPr>
            <a:endParaRPr sz="2200" dirty="0" smtClean="0"/>
          </a:p>
          <a:p>
            <a:pPr lvl="1" eaLnBrk="1" hangingPunct="1">
              <a:spcBef>
                <a:spcPts val="0"/>
              </a:spcBef>
              <a:buFont typeface="Arial" pitchFamily="34" charset="0"/>
              <a:buChar char="–"/>
            </a:pPr>
            <a:endParaRPr sz="2200" dirty="0" smtClean="0"/>
          </a:p>
        </p:txBody>
      </p:sp>
      <p:sp>
        <p:nvSpPr>
          <p:cNvPr id="3277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Dispatcher Servlet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A181F9A-7BD1-4FFA-B1FA-D8DABF14782A}" type="slidenum">
              <a:rPr lang="en-US" smtClean="0">
                <a:latin typeface="+mj-lt"/>
              </a:rPr>
              <a:pPr>
                <a:defRPr/>
              </a:pPr>
              <a:t>23</a:t>
            </a:fld>
            <a:endParaRPr lang="en-US" dirty="0" smtClean="0">
              <a:latin typeface="+mj-lt"/>
            </a:endParaRPr>
          </a:p>
        </p:txBody>
      </p:sp>
    </p:spTree>
    <p:extLst>
      <p:ext uri="{BB962C8B-B14F-4D97-AF65-F5344CB8AC3E}">
        <p14:creationId xmlns:p14="http://schemas.microsoft.com/office/powerpoint/2010/main" val="4119089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228600" y="1609725"/>
            <a:ext cx="8686800" cy="4486275"/>
          </a:xfrm>
        </p:spPr>
        <p:txBody>
          <a:bodyPr/>
          <a:lstStyle/>
          <a:p>
            <a:pPr eaLnBrk="1" hangingPunct="1"/>
            <a:r>
              <a:rPr sz="2200" dirty="0" smtClean="0"/>
              <a:t>Dispatcher  Servlet configuration in web.xml:</a:t>
            </a:r>
            <a:endParaRPr sz="2200" dirty="0" smtClean="0">
              <a:solidFill>
                <a:srgbClr val="FF0000"/>
              </a:solidFill>
            </a:endParaRPr>
          </a:p>
        </p:txBody>
      </p:sp>
      <p:sp>
        <p:nvSpPr>
          <p:cNvPr id="3379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Web.xml</a:t>
            </a:r>
          </a:p>
        </p:txBody>
      </p:sp>
      <p:graphicFrame>
        <p:nvGraphicFramePr>
          <p:cNvPr id="5" name="Content Placeholder 6"/>
          <p:cNvGraphicFramePr>
            <a:graphicFrameLocks/>
          </p:cNvGraphicFramePr>
          <p:nvPr/>
        </p:nvGraphicFramePr>
        <p:xfrm>
          <a:off x="533400" y="2193925"/>
          <a:ext cx="7848601" cy="3886200"/>
        </p:xfrm>
        <a:graphic>
          <a:graphicData uri="http://schemas.openxmlformats.org/drawingml/2006/table">
            <a:tbl>
              <a:tblPr firstRow="1" bandRow="1">
                <a:tableStyleId>{5C22544A-7EE6-4342-B048-85BDC9FD1C3A}</a:tableStyleId>
              </a:tblPr>
              <a:tblGrid>
                <a:gridCol w="7848601"/>
              </a:tblGrid>
              <a:tr h="3886200">
                <a:tc>
                  <a:txBody>
                    <a:bodyPr/>
                    <a:lstStyle/>
                    <a:p>
                      <a:r>
                        <a:rPr lang="en-US" sz="1800" dirty="0" smtClean="0"/>
                        <a:t>&lt;web-app&gt; </a:t>
                      </a:r>
                    </a:p>
                    <a:p>
                      <a:r>
                        <a:rPr lang="en-US" sz="1800" baseline="0" dirty="0" smtClean="0"/>
                        <a:t>        </a:t>
                      </a:r>
                      <a:r>
                        <a:rPr lang="en-US" sz="1800" dirty="0" smtClean="0"/>
                        <a:t>&lt;servlet&gt; </a:t>
                      </a:r>
                    </a:p>
                    <a:p>
                      <a:r>
                        <a:rPr lang="en-US" sz="1800" dirty="0" smtClean="0"/>
                        <a:t>               &lt;servlet-name&gt;example&lt;/servlet-name&gt; </a:t>
                      </a:r>
                    </a:p>
                    <a:p>
                      <a:r>
                        <a:rPr lang="en-US" sz="1800" dirty="0" smtClean="0"/>
                        <a:t>               &lt;servlet-class&gt;</a:t>
                      </a:r>
                    </a:p>
                    <a:p>
                      <a:r>
                        <a:rPr lang="en-US" sz="1800" dirty="0" smtClean="0"/>
                        <a:t>                      org.springframework.web.servlet.DispatcherServlet</a:t>
                      </a:r>
                    </a:p>
                    <a:p>
                      <a:r>
                        <a:rPr lang="en-US" sz="1800" dirty="0" smtClean="0"/>
                        <a:t>                &lt;/servlet-class&gt; </a:t>
                      </a:r>
                    </a:p>
                    <a:p>
                      <a:r>
                        <a:rPr lang="en-US" sz="1800" dirty="0" smtClean="0"/>
                        <a:t>                &lt;load-on-startup&gt;1&lt;/load-on-startup&gt; </a:t>
                      </a:r>
                    </a:p>
                    <a:p>
                      <a:r>
                        <a:rPr lang="en-US" sz="1800" dirty="0" smtClean="0"/>
                        <a:t>         &lt;/servlet&gt; </a:t>
                      </a:r>
                    </a:p>
                    <a:p>
                      <a:r>
                        <a:rPr lang="en-US" sz="1800" dirty="0" smtClean="0"/>
                        <a:t>         &lt;servlet-mapping&gt; </a:t>
                      </a:r>
                    </a:p>
                    <a:p>
                      <a:r>
                        <a:rPr lang="en-US" sz="1800" dirty="0" smtClean="0"/>
                        <a:t>                 &lt;</a:t>
                      </a:r>
                      <a:r>
                        <a:rPr lang="en-US" sz="1800" dirty="0" err="1" smtClean="0"/>
                        <a:t>servlet</a:t>
                      </a:r>
                      <a:r>
                        <a:rPr lang="en-US" sz="1800" dirty="0" smtClean="0"/>
                        <a:t>-name&gt;example&lt;/servlet-name&gt; </a:t>
                      </a:r>
                    </a:p>
                    <a:p>
                      <a:r>
                        <a:rPr lang="en-US" sz="1800" dirty="0" smtClean="0"/>
                        <a:t>                 &lt;url-pattern&gt;*.do&lt;/url-pattern&gt; </a:t>
                      </a:r>
                    </a:p>
                    <a:p>
                      <a:r>
                        <a:rPr lang="en-US" sz="1800" dirty="0" smtClean="0"/>
                        <a:t>         &lt;/servlet-mapping&gt; </a:t>
                      </a:r>
                    </a:p>
                    <a:p>
                      <a:r>
                        <a:rPr lang="en-US" sz="1800" dirty="0" smtClean="0"/>
                        <a:t> &lt;/web-app&gt;</a:t>
                      </a:r>
                      <a:endParaRPr lang="en-US" sz="18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B8888025-8E9A-498B-9409-985F03DC05C5}" type="slidenum">
              <a:rPr lang="en-US" smtClean="0">
                <a:latin typeface="+mj-lt"/>
              </a:rPr>
              <a:pPr>
                <a:defRPr/>
              </a:pPr>
              <a:t>24</a:t>
            </a:fld>
            <a:endParaRPr lang="en-US" dirty="0" smtClean="0">
              <a:latin typeface="+mj-lt"/>
            </a:endParaRPr>
          </a:p>
        </p:txBody>
      </p:sp>
    </p:spTree>
    <p:extLst>
      <p:ext uri="{BB962C8B-B14F-4D97-AF65-F5344CB8AC3E}">
        <p14:creationId xmlns:p14="http://schemas.microsoft.com/office/powerpoint/2010/main" val="660292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eaLnBrk="1" hangingPunct="1"/>
            <a:r>
              <a:rPr sz="2200" dirty="0" smtClean="0"/>
              <a:t>Note that the *.do </a:t>
            </a:r>
            <a:r>
              <a:rPr sz="2200" dirty="0" err="1" smtClean="0"/>
              <a:t>url</a:t>
            </a:r>
            <a:r>
              <a:rPr sz="2200" dirty="0" smtClean="0"/>
              <a:t> pattern has been mapped with example </a:t>
            </a:r>
            <a:r>
              <a:rPr sz="2200" dirty="0" err="1" smtClean="0"/>
              <a:t>DispatcherServlet</a:t>
            </a:r>
            <a:r>
              <a:rPr sz="2200" dirty="0" smtClean="0"/>
              <a:t>. Thus any </a:t>
            </a:r>
            <a:r>
              <a:rPr sz="2200" dirty="0" err="1" smtClean="0"/>
              <a:t>url</a:t>
            </a:r>
            <a:r>
              <a:rPr sz="2200" dirty="0" smtClean="0"/>
              <a:t> with *.do pattern calls Spring MVC Front controller.</a:t>
            </a:r>
          </a:p>
          <a:p>
            <a:pPr eaLnBrk="1" hangingPunct="1"/>
            <a:endParaRPr sz="2200" dirty="0" smtClean="0"/>
          </a:p>
          <a:p>
            <a:pPr eaLnBrk="1" hangingPunct="1"/>
            <a:r>
              <a:rPr sz="2200" dirty="0" smtClean="0"/>
              <a:t>Upon initialization of a Dispatcher Servlet, the framework looks for a file named [servlet-name]-servlet.xml in the WEB-INF directory of your web application and creates the beans defined there.</a:t>
            </a:r>
          </a:p>
          <a:p>
            <a:pPr eaLnBrk="1" hangingPunct="1"/>
            <a:endParaRPr sz="2200" dirty="0" smtClean="0"/>
          </a:p>
          <a:p>
            <a:pPr eaLnBrk="1" hangingPunct="1"/>
            <a:r>
              <a:rPr sz="2200" dirty="0" smtClean="0"/>
              <a:t>As per previous configuration of dispatcher servlet ,framework looks for example-servlet.xml in the WEB-INF directory. This file contains all Spring MVC specific beans.</a:t>
            </a:r>
          </a:p>
        </p:txBody>
      </p:sp>
      <p:sp>
        <p:nvSpPr>
          <p:cNvPr id="3481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Dispatcher Servlet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CC5BB1B-55E3-4314-8091-7F4A56A3CAF6}" type="slidenum">
              <a:rPr lang="en-US" smtClean="0">
                <a:latin typeface="+mj-lt"/>
              </a:rPr>
              <a:pPr>
                <a:defRPr/>
              </a:pPr>
              <a:t>25</a:t>
            </a:fld>
            <a:endParaRPr lang="en-US" dirty="0" smtClean="0">
              <a:latin typeface="+mj-lt"/>
            </a:endParaRPr>
          </a:p>
        </p:txBody>
      </p:sp>
    </p:spTree>
    <p:extLst>
      <p:ext uri="{BB962C8B-B14F-4D97-AF65-F5344CB8AC3E}">
        <p14:creationId xmlns:p14="http://schemas.microsoft.com/office/powerpoint/2010/main" val="41492497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228600" y="1609725"/>
            <a:ext cx="8686800" cy="4486275"/>
          </a:xfrm>
        </p:spPr>
        <p:txBody>
          <a:bodyPr/>
          <a:lstStyle/>
          <a:p>
            <a:pPr eaLnBrk="1" hangingPunct="1"/>
            <a:r>
              <a:rPr sz="2200" dirty="0" smtClean="0"/>
              <a:t>Application context configuration in web.xml:</a:t>
            </a:r>
            <a:endParaRPr sz="2200" dirty="0" smtClean="0">
              <a:solidFill>
                <a:srgbClr val="FF0000"/>
              </a:solidFill>
            </a:endParaRPr>
          </a:p>
        </p:txBody>
      </p:sp>
      <p:sp>
        <p:nvSpPr>
          <p:cNvPr id="3584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Web.xml</a:t>
            </a:r>
          </a:p>
        </p:txBody>
      </p:sp>
      <p:graphicFrame>
        <p:nvGraphicFramePr>
          <p:cNvPr id="5" name="Content Placeholder 6"/>
          <p:cNvGraphicFramePr>
            <a:graphicFrameLocks/>
          </p:cNvGraphicFramePr>
          <p:nvPr/>
        </p:nvGraphicFramePr>
        <p:xfrm>
          <a:off x="533400" y="2193925"/>
          <a:ext cx="7848601" cy="3902075"/>
        </p:xfrm>
        <a:graphic>
          <a:graphicData uri="http://schemas.openxmlformats.org/drawingml/2006/table">
            <a:tbl>
              <a:tblPr firstRow="1" bandRow="1">
                <a:tableStyleId>{5C22544A-7EE6-4342-B048-85BDC9FD1C3A}</a:tableStyleId>
              </a:tblPr>
              <a:tblGrid>
                <a:gridCol w="7848601"/>
              </a:tblGrid>
              <a:tr h="3902075">
                <a:tc>
                  <a:txBody>
                    <a:bodyPr/>
                    <a:lstStyle/>
                    <a:p>
                      <a:r>
                        <a:rPr lang="en-US" sz="1800" dirty="0" smtClean="0"/>
                        <a:t>&lt;web-app&gt; </a:t>
                      </a:r>
                    </a:p>
                    <a:p>
                      <a:r>
                        <a:rPr lang="en-US" sz="1800" baseline="0" dirty="0" smtClean="0"/>
                        <a:t>        </a:t>
                      </a:r>
                      <a:r>
                        <a:rPr lang="en-US" sz="1800" dirty="0" smtClean="0"/>
                        <a:t>&lt;context-</a:t>
                      </a:r>
                      <a:r>
                        <a:rPr lang="en-US" sz="1800" dirty="0" err="1" smtClean="0"/>
                        <a:t>param</a:t>
                      </a:r>
                      <a:r>
                        <a:rPr lang="en-US" sz="1800" dirty="0" smtClean="0"/>
                        <a:t>&gt; </a:t>
                      </a:r>
                    </a:p>
                    <a:p>
                      <a:r>
                        <a:rPr lang="en-US" sz="1800" dirty="0" smtClean="0"/>
                        <a:t>             &lt;</a:t>
                      </a:r>
                      <a:r>
                        <a:rPr lang="en-US" sz="1800" dirty="0" err="1" smtClean="0"/>
                        <a:t>param</a:t>
                      </a:r>
                      <a:r>
                        <a:rPr lang="en-US" sz="1800" dirty="0" smtClean="0"/>
                        <a:t>-name&gt;</a:t>
                      </a:r>
                      <a:r>
                        <a:rPr lang="en-US" sz="1800" dirty="0" err="1" smtClean="0"/>
                        <a:t>contextConfigLocation</a:t>
                      </a:r>
                      <a:r>
                        <a:rPr lang="en-US" sz="1800" dirty="0" smtClean="0"/>
                        <a:t>&lt;/</a:t>
                      </a:r>
                      <a:r>
                        <a:rPr lang="en-US" sz="1800" dirty="0" err="1" smtClean="0"/>
                        <a:t>param</a:t>
                      </a:r>
                      <a:r>
                        <a:rPr lang="en-US" sz="1800" dirty="0" smtClean="0"/>
                        <a:t>-name&gt;</a:t>
                      </a:r>
                    </a:p>
                    <a:p>
                      <a:r>
                        <a:rPr lang="en-US" sz="1800" dirty="0" smtClean="0"/>
                        <a:t>             &lt;</a:t>
                      </a:r>
                      <a:r>
                        <a:rPr lang="en-US" sz="1800" dirty="0" err="1" smtClean="0"/>
                        <a:t>param</a:t>
                      </a:r>
                      <a:r>
                        <a:rPr lang="en-US" sz="1800" dirty="0" smtClean="0"/>
                        <a:t>-value&gt;</a:t>
                      </a:r>
                    </a:p>
                    <a:p>
                      <a:r>
                        <a:rPr lang="en-US" sz="1800" dirty="0" smtClean="0"/>
                        <a:t>                /WEB-INF/service.xml</a:t>
                      </a:r>
                    </a:p>
                    <a:p>
                      <a:r>
                        <a:rPr lang="en-US" sz="1800" dirty="0" smtClean="0"/>
                        <a:t>            &lt;/</a:t>
                      </a:r>
                      <a:r>
                        <a:rPr lang="en-US" sz="1800" dirty="0" err="1" smtClean="0"/>
                        <a:t>param</a:t>
                      </a:r>
                      <a:r>
                        <a:rPr lang="en-US" sz="1800" dirty="0" smtClean="0"/>
                        <a:t>-value&gt; </a:t>
                      </a:r>
                    </a:p>
                    <a:p>
                      <a:r>
                        <a:rPr lang="en-US" sz="1800" baseline="0" dirty="0" smtClean="0"/>
                        <a:t>       </a:t>
                      </a:r>
                      <a:r>
                        <a:rPr lang="en-US" sz="1800" dirty="0" smtClean="0"/>
                        <a:t>&lt;/context-</a:t>
                      </a:r>
                      <a:r>
                        <a:rPr lang="en-US" sz="1800" dirty="0" err="1" smtClean="0"/>
                        <a:t>param</a:t>
                      </a:r>
                      <a:r>
                        <a:rPr lang="en-US" sz="1800" dirty="0" smtClean="0"/>
                        <a:t>&gt; </a:t>
                      </a:r>
                    </a:p>
                    <a:p>
                      <a:r>
                        <a:rPr lang="en-US" sz="1800" dirty="0" smtClean="0"/>
                        <a:t>      &lt;listener&gt;</a:t>
                      </a:r>
                    </a:p>
                    <a:p>
                      <a:r>
                        <a:rPr lang="en-US" sz="1800" dirty="0" smtClean="0"/>
                        <a:t>           &lt;listener-class&gt;</a:t>
                      </a:r>
                    </a:p>
                    <a:p>
                      <a:r>
                        <a:rPr lang="en-US" sz="1800" dirty="0" smtClean="0"/>
                        <a:t>              </a:t>
                      </a:r>
                      <a:r>
                        <a:rPr lang="en-US" sz="1800" dirty="0" err="1" smtClean="0"/>
                        <a:t>org.springframework.web.context.ContextLoaderListener</a:t>
                      </a:r>
                      <a:endParaRPr lang="en-US" sz="1800" dirty="0" smtClean="0"/>
                    </a:p>
                    <a:p>
                      <a:r>
                        <a:rPr lang="en-US" sz="1800" dirty="0" smtClean="0"/>
                        <a:t>          &lt;/listener-class&gt; &lt;/listener&gt; </a:t>
                      </a:r>
                    </a:p>
                    <a:p>
                      <a:r>
                        <a:rPr lang="en-US" sz="1800" dirty="0" smtClean="0"/>
                        <a:t> &lt;/web-app&gt;</a:t>
                      </a:r>
                      <a:endParaRPr lang="en-US" sz="18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69DEE9C-74D6-4FCC-91A8-D0CB0F6F15BF}" type="slidenum">
              <a:rPr lang="en-US" smtClean="0">
                <a:latin typeface="+mj-lt"/>
              </a:rPr>
              <a:pPr>
                <a:defRPr/>
              </a:pPr>
              <a:t>26</a:t>
            </a:fld>
            <a:endParaRPr lang="en-US" dirty="0" smtClean="0">
              <a:latin typeface="+mj-lt"/>
            </a:endParaRPr>
          </a:p>
        </p:txBody>
      </p:sp>
    </p:spTree>
    <p:extLst>
      <p:ext uri="{BB962C8B-B14F-4D97-AF65-F5344CB8AC3E}">
        <p14:creationId xmlns:p14="http://schemas.microsoft.com/office/powerpoint/2010/main" val="782959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pPr lvl="0">
              <a:spcBef>
                <a:spcPts val="0"/>
              </a:spcBef>
            </a:pPr>
            <a:r>
              <a:rPr lang="en-US" sz="2200" dirty="0">
                <a:solidFill>
                  <a:prstClr val="black"/>
                </a:solidFill>
              </a:rPr>
              <a:t>Closing associated term with the Dispatcher Servlet is the Application Context. An Application Context usually represents a set of Configuration Files that are used to provide Configuration Information to the Application.</a:t>
            </a:r>
          </a:p>
          <a:p>
            <a:pPr lvl="0">
              <a:spcBef>
                <a:spcPts val="0"/>
              </a:spcBef>
            </a:pPr>
            <a:endParaRPr lang="en-US" sz="2200" dirty="0">
              <a:solidFill>
                <a:prstClr val="black"/>
              </a:solidFill>
            </a:endParaRPr>
          </a:p>
          <a:p>
            <a:pPr lvl="0">
              <a:spcBef>
                <a:spcPts val="0"/>
              </a:spcBef>
            </a:pPr>
            <a:r>
              <a:rPr lang="en-US" sz="2200" dirty="0">
                <a:solidFill>
                  <a:prstClr val="black"/>
                </a:solidFill>
              </a:rPr>
              <a:t>Application Context can be loaded declaratively within the context of an application server. It is created via  </a:t>
            </a:r>
            <a:r>
              <a:rPr lang="en-US" sz="2200" dirty="0" err="1">
                <a:solidFill>
                  <a:prstClr val="black"/>
                </a:solidFill>
              </a:rPr>
              <a:t>ContextLoaderListener</a:t>
            </a:r>
            <a:r>
              <a:rPr lang="en-US" sz="2200" dirty="0">
                <a:solidFill>
                  <a:prstClr val="black"/>
                </a:solidFill>
              </a:rPr>
              <a:t>.</a:t>
            </a:r>
          </a:p>
          <a:p>
            <a:pPr lvl="0">
              <a:spcBef>
                <a:spcPts val="0"/>
              </a:spcBef>
            </a:pPr>
            <a:endParaRPr lang="en-US" sz="2200" dirty="0">
              <a:solidFill>
                <a:prstClr val="black"/>
              </a:solidFill>
            </a:endParaRPr>
          </a:p>
          <a:p>
            <a:pPr lvl="0">
              <a:spcBef>
                <a:spcPts val="0"/>
              </a:spcBef>
            </a:pPr>
            <a:r>
              <a:rPr lang="en-US" sz="2200" dirty="0">
                <a:solidFill>
                  <a:prstClr val="black"/>
                </a:solidFill>
              </a:rPr>
              <a:t>By default, this Context Listener will try to look for the Configuration File by name 'applicationContext.xml' in the '/WEB-INF' directory. But with the help of the parameter '</a:t>
            </a:r>
            <a:r>
              <a:rPr lang="en-US" sz="2200" dirty="0" err="1">
                <a:solidFill>
                  <a:prstClr val="black"/>
                </a:solidFill>
              </a:rPr>
              <a:t>contextConfigLocation</a:t>
            </a:r>
            <a:r>
              <a:rPr lang="en-US" sz="2200" dirty="0">
                <a:solidFill>
                  <a:prstClr val="black"/>
                </a:solidFill>
              </a:rPr>
              <a:t>' the default location can be overridden. Even multiple Configuration Files each containing separate piece of Information is also possible.</a:t>
            </a:r>
          </a:p>
        </p:txBody>
      </p:sp>
      <p:sp>
        <p:nvSpPr>
          <p:cNvPr id="3686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a:solidFill>
                  <a:srgbClr val="FFFFFF"/>
                </a:solidFill>
              </a:rPr>
              <a:t>W</a:t>
            </a:r>
            <a:r>
              <a:rPr lang="en-US" dirty="0" smtClean="0">
                <a:solidFill>
                  <a:srgbClr val="FFFFFF"/>
                </a:solidFill>
              </a:rPr>
              <a:t>eb.xml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B1078C8-3B95-45A4-A8E0-6DDA9424FB5C}" type="slidenum">
              <a:rPr lang="en-US" smtClean="0">
                <a:latin typeface="+mj-lt"/>
              </a:rPr>
              <a:pPr>
                <a:defRPr/>
              </a:pPr>
              <a:t>27</a:t>
            </a:fld>
            <a:endParaRPr lang="en-US" dirty="0" smtClean="0">
              <a:latin typeface="+mj-lt"/>
            </a:endParaRPr>
          </a:p>
        </p:txBody>
      </p:sp>
    </p:spTree>
    <p:extLst>
      <p:ext uri="{BB962C8B-B14F-4D97-AF65-F5344CB8AC3E}">
        <p14:creationId xmlns:p14="http://schemas.microsoft.com/office/powerpoint/2010/main" val="92885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heel(2)">
                                      <p:cBhvr>
                                        <p:cTn id="7" dur="20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p:txBody>
          <a:bodyPr/>
          <a:lstStyle/>
          <a:p>
            <a:pPr eaLnBrk="1" hangingPunct="1"/>
            <a:r>
              <a:rPr sz="2000" dirty="0" smtClean="0"/>
              <a:t>The parent context or Root </a:t>
            </a:r>
            <a:r>
              <a:rPr sz="2000" dirty="0" err="1" smtClean="0"/>
              <a:t>ApplicationContext</a:t>
            </a:r>
            <a:r>
              <a:rPr sz="2000" dirty="0" smtClean="0"/>
              <a:t> contains all of the non-web specific beans such as the services, DAOs, and so on. It is created via  </a:t>
            </a:r>
            <a:r>
              <a:rPr sz="2000" dirty="0" err="1" smtClean="0"/>
              <a:t>ContextLoaderListener</a:t>
            </a:r>
            <a:r>
              <a:rPr sz="2000" dirty="0" smtClean="0"/>
              <a:t>.</a:t>
            </a:r>
          </a:p>
          <a:p>
            <a:pPr eaLnBrk="1" hangingPunct="1"/>
            <a:endParaRPr sz="2000" dirty="0" smtClean="0"/>
          </a:p>
          <a:p>
            <a:pPr eaLnBrk="1" hangingPunct="1"/>
            <a:r>
              <a:rPr sz="2000" dirty="0" smtClean="0"/>
              <a:t> The </a:t>
            </a:r>
            <a:r>
              <a:rPr sz="2000" dirty="0" err="1" smtClean="0"/>
              <a:t>WebApplicationContext</a:t>
            </a:r>
            <a:r>
              <a:rPr sz="2000" dirty="0" smtClean="0"/>
              <a:t> is an extension of the plain Application Context. It has some extra features necessary for web applications.</a:t>
            </a:r>
          </a:p>
          <a:p>
            <a:pPr eaLnBrk="1" hangingPunct="1"/>
            <a:endParaRPr sz="2000" dirty="0" smtClean="0"/>
          </a:p>
          <a:p>
            <a:r>
              <a:rPr sz="2000" dirty="0" smtClean="0"/>
              <a:t>The </a:t>
            </a:r>
            <a:r>
              <a:rPr sz="2000" dirty="0" err="1" smtClean="0"/>
              <a:t>WebApplicationContext</a:t>
            </a:r>
            <a:r>
              <a:rPr sz="2000" dirty="0" smtClean="0"/>
              <a:t> is bound in the </a:t>
            </a:r>
            <a:r>
              <a:rPr sz="2000" dirty="0" err="1" smtClean="0"/>
              <a:t>ServletContext</a:t>
            </a:r>
            <a:r>
              <a:rPr sz="2000" dirty="0" smtClean="0"/>
              <a:t>, and by using static methods on the </a:t>
            </a:r>
            <a:r>
              <a:rPr sz="2000" dirty="0" err="1" smtClean="0"/>
              <a:t>RequestContextUtils</a:t>
            </a:r>
            <a:r>
              <a:rPr sz="2000" dirty="0" smtClean="0"/>
              <a:t> class the </a:t>
            </a:r>
            <a:r>
              <a:rPr sz="2000" dirty="0" err="1" smtClean="0"/>
              <a:t>WebApplicationContext</a:t>
            </a:r>
            <a:r>
              <a:rPr lang="en-US" sz="2000" dirty="0"/>
              <a:t> </a:t>
            </a:r>
            <a:r>
              <a:rPr lang="en-US" sz="2000" dirty="0" smtClean="0"/>
              <a:t>can always </a:t>
            </a:r>
            <a:r>
              <a:rPr lang="en-US" sz="2000" dirty="0"/>
              <a:t>be </a:t>
            </a:r>
            <a:r>
              <a:rPr lang="en-US" sz="2000" dirty="0" smtClean="0"/>
              <a:t>looked </a:t>
            </a:r>
            <a:r>
              <a:rPr lang="en-US" sz="2000" dirty="0"/>
              <a:t>up</a:t>
            </a:r>
            <a:r>
              <a:rPr sz="2000" dirty="0" smtClean="0"/>
              <a:t>.</a:t>
            </a:r>
          </a:p>
          <a:p>
            <a:pPr eaLnBrk="1" hangingPunct="1"/>
            <a:endParaRPr sz="2000" dirty="0" smtClean="0"/>
          </a:p>
          <a:p>
            <a:pPr eaLnBrk="1" hangingPunct="1"/>
            <a:r>
              <a:rPr sz="2000" dirty="0" smtClean="0"/>
              <a:t>The </a:t>
            </a:r>
            <a:r>
              <a:rPr sz="2000" dirty="0" err="1" smtClean="0"/>
              <a:t>WebApplicationContext</a:t>
            </a:r>
            <a:r>
              <a:rPr sz="2000" dirty="0" smtClean="0"/>
              <a:t> is nested inside the root </a:t>
            </a:r>
            <a:r>
              <a:rPr sz="2000" dirty="0" err="1" smtClean="0"/>
              <a:t>ApplicationContext</a:t>
            </a:r>
            <a:r>
              <a:rPr sz="2000" dirty="0" smtClean="0"/>
              <a:t> so that the web components can easily find their dependencies.</a:t>
            </a:r>
          </a:p>
        </p:txBody>
      </p:sp>
      <p:sp>
        <p:nvSpPr>
          <p:cNvPr id="3789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Two Applications Context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A2F22444-F61A-45B5-832E-01D5614917FB}" type="slidenum">
              <a:rPr lang="en-US" smtClean="0">
                <a:latin typeface="+mj-lt"/>
              </a:rPr>
              <a:pPr>
                <a:defRPr/>
              </a:pPr>
              <a:t>28</a:t>
            </a:fld>
            <a:endParaRPr lang="en-US" dirty="0" smtClean="0">
              <a:latin typeface="+mj-lt"/>
            </a:endParaRPr>
          </a:p>
        </p:txBody>
      </p:sp>
    </p:spTree>
    <p:extLst>
      <p:ext uri="{BB962C8B-B14F-4D97-AF65-F5344CB8AC3E}">
        <p14:creationId xmlns:p14="http://schemas.microsoft.com/office/powerpoint/2010/main" val="3728653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228600" y="1609725"/>
            <a:ext cx="8686800" cy="4486275"/>
          </a:xfrm>
        </p:spPr>
        <p:txBody>
          <a:bodyPr/>
          <a:lstStyle/>
          <a:p>
            <a:pPr eaLnBrk="1" hangingPunct="1"/>
            <a:r>
              <a:rPr sz="2200" dirty="0" smtClean="0"/>
              <a:t>Take a look at the Special beans in the </a:t>
            </a:r>
            <a:r>
              <a:rPr sz="2200" dirty="0" err="1" smtClean="0"/>
              <a:t>WebApplicationContext</a:t>
            </a:r>
            <a:r>
              <a:rPr sz="2200" dirty="0" smtClean="0"/>
              <a:t>.</a:t>
            </a:r>
          </a:p>
        </p:txBody>
      </p:sp>
      <p:sp>
        <p:nvSpPr>
          <p:cNvPr id="3891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 Application Context</a:t>
            </a:r>
          </a:p>
        </p:txBody>
      </p:sp>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1FE3AA0-6E76-4D26-80EB-82E9C5177DC9}" type="slidenum">
              <a:rPr lang="en-US" smtClean="0">
                <a:latin typeface="+mj-lt"/>
              </a:rPr>
              <a:pPr>
                <a:defRPr/>
              </a:pPr>
              <a:t>29</a:t>
            </a:fld>
            <a:endParaRPr lang="en-US" dirty="0" smtClean="0">
              <a:latin typeface="+mj-lt"/>
            </a:endParaRPr>
          </a:p>
        </p:txBody>
      </p:sp>
      <p:graphicFrame>
        <p:nvGraphicFramePr>
          <p:cNvPr id="7" name="Content Placeholder 4"/>
          <p:cNvGraphicFramePr>
            <a:graphicFrameLocks/>
          </p:cNvGraphicFramePr>
          <p:nvPr>
            <p:extLst>
              <p:ext uri="{D42A27DB-BD31-4B8C-83A1-F6EECF244321}">
                <p14:modId xmlns:p14="http://schemas.microsoft.com/office/powerpoint/2010/main" val="778548868"/>
              </p:ext>
            </p:extLst>
          </p:nvPr>
        </p:nvGraphicFramePr>
        <p:xfrm>
          <a:off x="533400" y="2286000"/>
          <a:ext cx="8153400" cy="3825240"/>
        </p:xfrm>
        <a:graphic>
          <a:graphicData uri="http://schemas.openxmlformats.org/drawingml/2006/table">
            <a:tbl>
              <a:tblPr firstRow="1" bandRow="1">
                <a:tableStyleId>{ED083AE6-46FA-4A59-8FB0-9F97EB10719F}</a:tableStyleId>
              </a:tblPr>
              <a:tblGrid>
                <a:gridCol w="2133600"/>
                <a:gridCol w="6019800"/>
              </a:tblGrid>
              <a:tr h="370840">
                <a:tc>
                  <a:txBody>
                    <a:bodyPr/>
                    <a:lstStyle/>
                    <a:p>
                      <a:pPr algn="ctr"/>
                      <a:r>
                        <a:rPr lang="en-US" sz="1800" dirty="0" smtClean="0">
                          <a:solidFill>
                            <a:schemeClr val="bg1"/>
                          </a:solidFill>
                        </a:rPr>
                        <a:t> Bean Type</a:t>
                      </a:r>
                      <a:endParaRPr lang="en-US" sz="1800" dirty="0">
                        <a:solidFill>
                          <a:schemeClr val="bg1"/>
                        </a:solidFill>
                      </a:endParaRPr>
                    </a:p>
                  </a:txBody>
                  <a:tcPr>
                    <a:solidFill>
                      <a:schemeClr val="accent4">
                        <a:lumMod val="75000"/>
                      </a:schemeClr>
                    </a:solidFill>
                  </a:tcPr>
                </a:tc>
                <a:tc>
                  <a:txBody>
                    <a:bodyPr/>
                    <a:lstStyle/>
                    <a:p>
                      <a:pPr algn="ctr"/>
                      <a:r>
                        <a:rPr lang="en-US" sz="1800" dirty="0" smtClean="0">
                          <a:solidFill>
                            <a:schemeClr val="bg1"/>
                          </a:solidFill>
                        </a:rPr>
                        <a:t>Explanation</a:t>
                      </a:r>
                      <a:endParaRPr lang="en-US" sz="1800" dirty="0">
                        <a:solidFill>
                          <a:schemeClr val="bg1"/>
                        </a:solidFill>
                      </a:endParaRPr>
                    </a:p>
                  </a:txBody>
                  <a:tcPr>
                    <a:solidFill>
                      <a:schemeClr val="accent4">
                        <a:lumMod val="75000"/>
                      </a:schemeClr>
                    </a:solidFill>
                  </a:tcPr>
                </a:tc>
              </a:tr>
              <a:tr h="370840">
                <a:tc>
                  <a:txBody>
                    <a:bodyPr/>
                    <a:lstStyle/>
                    <a:p>
                      <a:pPr algn="l"/>
                      <a:r>
                        <a:rPr lang="en-US" sz="1600" dirty="0" smtClean="0"/>
                        <a:t> Controllers</a:t>
                      </a:r>
                      <a:endParaRPr lang="en-US" sz="1600" dirty="0"/>
                    </a:p>
                  </a:txBody>
                  <a:tcPr/>
                </a:tc>
                <a:tc>
                  <a:txBody>
                    <a:bodyPr/>
                    <a:lstStyle/>
                    <a:p>
                      <a:pPr algn="l"/>
                      <a:r>
                        <a:rPr lang="en-US" sz="1600" dirty="0" smtClean="0"/>
                        <a:t>Form the C part of the MVC.</a:t>
                      </a:r>
                      <a:endParaRPr lang="en-US" sz="1600" dirty="0"/>
                    </a:p>
                  </a:txBody>
                  <a:tcPr/>
                </a:tc>
              </a:tr>
              <a:tr h="370840">
                <a:tc>
                  <a:txBody>
                    <a:bodyPr/>
                    <a:lstStyle/>
                    <a:p>
                      <a:pPr algn="l"/>
                      <a:r>
                        <a:rPr lang="en-US" sz="1600" dirty="0" smtClean="0"/>
                        <a:t> Handlers mappings</a:t>
                      </a:r>
                      <a:endParaRPr lang="en-US" sz="1600" dirty="0"/>
                    </a:p>
                  </a:txBody>
                  <a:tcPr/>
                </a:tc>
                <a:tc>
                  <a:txBody>
                    <a:bodyPr/>
                    <a:lstStyle/>
                    <a:p>
                      <a:pPr algn="l"/>
                      <a:r>
                        <a:rPr lang="en-US" sz="1600" dirty="0" smtClean="0"/>
                        <a:t>Handle the execution of a list of pre-processors and post-processors and controllers that will be executed if they match certain criteria (for example, a matching URL specified with the controller).</a:t>
                      </a:r>
                      <a:endParaRPr lang="en-US" sz="1600" dirty="0"/>
                    </a:p>
                  </a:txBody>
                  <a:tcPr/>
                </a:tc>
              </a:tr>
              <a:tr h="370840">
                <a:tc>
                  <a:txBody>
                    <a:bodyPr/>
                    <a:lstStyle/>
                    <a:p>
                      <a:pPr algn="l"/>
                      <a:r>
                        <a:rPr lang="en-US" sz="1600" baseline="0" dirty="0" smtClean="0"/>
                        <a:t> </a:t>
                      </a:r>
                      <a:r>
                        <a:rPr lang="en-US" sz="1600" baseline="0" dirty="0" err="1" smtClean="0"/>
                        <a:t>Validator</a:t>
                      </a:r>
                      <a:endParaRPr lang="en-US" sz="1600" dirty="0"/>
                    </a:p>
                  </a:txBody>
                  <a:tcPr/>
                </a:tc>
                <a:tc>
                  <a:txBody>
                    <a:bodyPr/>
                    <a:lstStyle/>
                    <a:p>
                      <a:pPr algn="l"/>
                      <a:r>
                        <a:rPr lang="en-US" sz="1600" dirty="0" smtClean="0"/>
                        <a:t>Spring 3 provides support for declarative validation with JSR-303. This support is enabled automatically if a JSR-303 provider, such as Hibernate Validator, is present on your </a:t>
                      </a:r>
                      <a:r>
                        <a:rPr lang="en-US" sz="1600" dirty="0" err="1" smtClean="0"/>
                        <a:t>classpath</a:t>
                      </a:r>
                      <a:r>
                        <a:rPr lang="en-US" sz="1600" dirty="0" smtClean="0"/>
                        <a:t>. When enabled, you can trigger validation simply by annotating a Controller method parameter with the @Valid annotation</a:t>
                      </a:r>
                      <a:endParaRPr lang="en-US" sz="1600" dirty="0"/>
                    </a:p>
                  </a:txBody>
                  <a:tcPr/>
                </a:tc>
              </a:tr>
              <a:tr h="370840">
                <a:tc>
                  <a:txBody>
                    <a:bodyPr/>
                    <a:lstStyle/>
                    <a:p>
                      <a:pPr algn="l"/>
                      <a:r>
                        <a:rPr lang="en-US" sz="1600" dirty="0" smtClean="0"/>
                        <a:t>View Resolvers</a:t>
                      </a:r>
                      <a:endParaRPr lang="en-US" sz="1600" dirty="0"/>
                    </a:p>
                  </a:txBody>
                  <a:tcPr/>
                </a:tc>
                <a:tc>
                  <a:txBody>
                    <a:bodyPr/>
                    <a:lstStyle/>
                    <a:p>
                      <a:pPr algn="l"/>
                      <a:r>
                        <a:rPr lang="en-US" sz="1600" dirty="0" smtClean="0"/>
                        <a:t>Resolves view Names</a:t>
                      </a:r>
                      <a:r>
                        <a:rPr lang="en-US" sz="1600" baseline="0" dirty="0" smtClean="0"/>
                        <a:t> </a:t>
                      </a:r>
                      <a:r>
                        <a:rPr lang="en-US" sz="1600" dirty="0" smtClean="0"/>
                        <a:t>to views</a:t>
                      </a:r>
                      <a:endParaRPr lang="en-US" sz="1600" dirty="0"/>
                    </a:p>
                  </a:txBody>
                  <a:tcPr/>
                </a:tc>
              </a:tr>
              <a:tr h="370840">
                <a:tc>
                  <a:txBody>
                    <a:bodyPr/>
                    <a:lstStyle/>
                    <a:p>
                      <a:pPr algn="l"/>
                      <a:r>
                        <a:rPr lang="en-US" sz="1600" dirty="0" smtClean="0"/>
                        <a:t>Handler </a:t>
                      </a:r>
                      <a:r>
                        <a:rPr lang="en-US" sz="1600" baseline="0" dirty="0" smtClean="0"/>
                        <a:t> </a:t>
                      </a:r>
                      <a:r>
                        <a:rPr lang="en-US" sz="1600" dirty="0" smtClean="0"/>
                        <a:t>Exception resolvers</a:t>
                      </a:r>
                      <a:endParaRPr lang="en-US" sz="1600" dirty="0"/>
                    </a:p>
                  </a:txBody>
                  <a:tcPr/>
                </a:tc>
                <a:tc>
                  <a:txBody>
                    <a:bodyPr/>
                    <a:lstStyle/>
                    <a:p>
                      <a:pPr algn="l"/>
                      <a:r>
                        <a:rPr lang="en-US" sz="1600" dirty="0" smtClean="0"/>
                        <a:t>Contains functionality to map exceptions to views or implement other more complex exception handling code.</a:t>
                      </a:r>
                      <a:endParaRPr lang="en-US" sz="1600" dirty="0"/>
                    </a:p>
                  </a:txBody>
                  <a:tcPr/>
                </a:tc>
              </a:tr>
            </a:tbl>
          </a:graphicData>
        </a:graphic>
      </p:graphicFrame>
    </p:spTree>
    <p:extLst>
      <p:ext uri="{BB962C8B-B14F-4D97-AF65-F5344CB8AC3E}">
        <p14:creationId xmlns:p14="http://schemas.microsoft.com/office/powerpoint/2010/main" val="3601413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Web Application Context (Contd.)</a:t>
            </a:r>
          </a:p>
        </p:txBody>
      </p:sp>
      <p:graphicFrame>
        <p:nvGraphicFramePr>
          <p:cNvPr id="5" name="Content Placeholder 4"/>
          <p:cNvGraphicFramePr>
            <a:graphicFrameLocks/>
          </p:cNvGraphicFramePr>
          <p:nvPr>
            <p:extLst>
              <p:ext uri="{D42A27DB-BD31-4B8C-83A1-F6EECF244321}">
                <p14:modId xmlns:p14="http://schemas.microsoft.com/office/powerpoint/2010/main" val="2489100016"/>
              </p:ext>
            </p:extLst>
          </p:nvPr>
        </p:nvGraphicFramePr>
        <p:xfrm>
          <a:off x="609600" y="2209800"/>
          <a:ext cx="8077200" cy="2992120"/>
        </p:xfrm>
        <a:graphic>
          <a:graphicData uri="http://schemas.openxmlformats.org/drawingml/2006/table">
            <a:tbl>
              <a:tblPr firstRow="1" bandRow="1">
                <a:tableStyleId>{00A15C55-8517-42AA-B614-E9B94910E393}</a:tableStyleId>
              </a:tblPr>
              <a:tblGrid>
                <a:gridCol w="1771316"/>
                <a:gridCol w="6305884"/>
              </a:tblGrid>
              <a:tr h="370840">
                <a:tc>
                  <a:txBody>
                    <a:bodyPr/>
                    <a:lstStyle/>
                    <a:p>
                      <a:pPr algn="ctr"/>
                      <a:r>
                        <a:rPr lang="en-US" sz="1800" dirty="0" smtClean="0"/>
                        <a:t>Bean Type</a:t>
                      </a:r>
                      <a:endParaRPr lang="en-US" sz="1800"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lnT w="12700" cap="flat" cmpd="sng" algn="ctr">
                      <a:solidFill>
                        <a:schemeClr val="accent4">
                          <a:lumMod val="75000"/>
                        </a:schemeClr>
                      </a:solidFill>
                      <a:prstDash val="solid"/>
                      <a:round/>
                      <a:headEnd type="none" w="med" len="med"/>
                      <a:tailEnd type="none" w="med" len="med"/>
                    </a:lnT>
                    <a:lnB w="127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Explanation</a:t>
                      </a:r>
                      <a:endParaRPr lang="en-US" sz="1800"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lnT w="12700" cap="flat" cmpd="sng" algn="ctr">
                      <a:solidFill>
                        <a:schemeClr val="accent4">
                          <a:lumMod val="75000"/>
                        </a:schemeClr>
                      </a:solidFill>
                      <a:prstDash val="solid"/>
                      <a:round/>
                      <a:headEnd type="none" w="med" len="med"/>
                      <a:tailEnd type="none" w="med" len="med"/>
                    </a:lnT>
                    <a:lnB w="127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a:r>
                        <a:rPr lang="en-US" sz="1600" dirty="0" smtClean="0"/>
                        <a:t> Locale Resolver</a:t>
                      </a:r>
                      <a:endParaRPr lang="en-US" sz="1600"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lnT w="12700" cap="flat" cmpd="sng" algn="ctr">
                      <a:solidFill>
                        <a:schemeClr val="accent4">
                          <a:lumMod val="75000"/>
                        </a:schemeClr>
                      </a:solidFill>
                      <a:prstDash val="solid"/>
                      <a:round/>
                      <a:headEnd type="none" w="med" len="med"/>
                      <a:tailEnd type="none" w="med" len="med"/>
                    </a:lnT>
                    <a:lnB w="127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1200" baseline="0" dirty="0" smtClean="0"/>
                        <a:t>Most parts of Spring's architecture support internationalization, just as the Spring web MVC framework does. </a:t>
                      </a:r>
                      <a:r>
                        <a:rPr lang="en-US" sz="1600" kern="1200" baseline="0" dirty="0" err="1" smtClean="0"/>
                        <a:t>DispatcherServlet</a:t>
                      </a:r>
                      <a:r>
                        <a:rPr lang="en-US" sz="1600" kern="1200" baseline="0" dirty="0" smtClean="0"/>
                        <a:t> enables automatically resolve messages using the client's locale. This is done with </a:t>
                      </a:r>
                      <a:r>
                        <a:rPr lang="en-US" sz="1600" kern="1200" baseline="0" dirty="0" err="1" smtClean="0"/>
                        <a:t>LocaleResolver</a:t>
                      </a:r>
                      <a:r>
                        <a:rPr lang="en-US" sz="1600" kern="1200" baseline="0" dirty="0" smtClean="0"/>
                        <a:t> objects.</a:t>
                      </a:r>
                      <a:endParaRPr lang="en-US" sz="1600" dirty="0" smtClean="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lnT w="12700" cap="flat" cmpd="sng" algn="ctr">
                      <a:solidFill>
                        <a:schemeClr val="accent4">
                          <a:lumMod val="75000"/>
                        </a:schemeClr>
                      </a:solidFill>
                      <a:prstDash val="solid"/>
                      <a:round/>
                      <a:headEnd type="none" w="med" len="med"/>
                      <a:tailEnd type="none" w="med" len="med"/>
                    </a:lnT>
                    <a:lnB w="127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a:r>
                        <a:rPr lang="en-US" sz="1600" dirty="0" smtClean="0"/>
                        <a:t>Theme Resolver</a:t>
                      </a:r>
                      <a:endParaRPr lang="en-US" sz="1600"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lnT w="12700" cap="flat" cmpd="sng" algn="ctr">
                      <a:solidFill>
                        <a:schemeClr val="accent4">
                          <a:lumMod val="75000"/>
                        </a:schemeClr>
                      </a:solidFill>
                      <a:prstDash val="solid"/>
                      <a:round/>
                      <a:headEnd type="none" w="med" len="med"/>
                      <a:tailEnd type="none" w="med" len="med"/>
                    </a:lnT>
                    <a:lnB w="127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1200" baseline="0" dirty="0" smtClean="0"/>
                        <a:t>You can apply Spring Web MVC framework themes to set the overall look-and-feel of your application. A theme is a collection of static resources, typically style sheets and images, that affect the visual style of the application. To use themes in your web application, you must set up an implementation of the </a:t>
                      </a:r>
                      <a:r>
                        <a:rPr lang="en-US" sz="1600" kern="1200" baseline="0" dirty="0" err="1" smtClean="0"/>
                        <a:t>org.springframework.ui.context.ThemeSource</a:t>
                      </a:r>
                      <a:r>
                        <a:rPr lang="en-US" sz="1600" kern="1200" baseline="0" dirty="0" smtClean="0"/>
                        <a:t> interface.</a:t>
                      </a:r>
                      <a:endParaRPr lang="en-US" sz="1600" dirty="0"/>
                    </a:p>
                  </a:txBody>
                  <a:tcPr>
                    <a:lnL w="12700" cap="flat" cmpd="sng" algn="ctr">
                      <a:solidFill>
                        <a:schemeClr val="accent4">
                          <a:lumMod val="75000"/>
                        </a:schemeClr>
                      </a:solidFill>
                      <a:prstDash val="solid"/>
                      <a:round/>
                      <a:headEnd type="none" w="med" len="med"/>
                      <a:tailEnd type="none" w="med" len="med"/>
                    </a:lnL>
                    <a:lnR w="12700" cap="flat" cmpd="sng" algn="ctr">
                      <a:solidFill>
                        <a:schemeClr val="accent4">
                          <a:lumMod val="75000"/>
                        </a:schemeClr>
                      </a:solidFill>
                      <a:prstDash val="solid"/>
                      <a:round/>
                      <a:headEnd type="none" w="med" len="med"/>
                      <a:tailEnd type="none" w="med" len="med"/>
                    </a:lnR>
                    <a:lnT w="12700" cap="flat" cmpd="sng" algn="ctr">
                      <a:solidFill>
                        <a:schemeClr val="accent4">
                          <a:lumMod val="75000"/>
                        </a:schemeClr>
                      </a:solidFill>
                      <a:prstDash val="solid"/>
                      <a:round/>
                      <a:headEnd type="none" w="med" len="med"/>
                      <a:tailEnd type="none" w="med" len="med"/>
                    </a:lnT>
                    <a:lnB w="127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F497850-8F1C-4EA0-8B7B-C312AA1094A5}" type="slidenum">
              <a:rPr lang="en-US" smtClean="0">
                <a:latin typeface="+mj-lt"/>
              </a:rPr>
              <a:pPr>
                <a:defRPr/>
              </a:pPr>
              <a:t>30</a:t>
            </a:fld>
            <a:endParaRPr lang="en-US" dirty="0" smtClean="0">
              <a:latin typeface="+mj-lt"/>
            </a:endParaRPr>
          </a:p>
        </p:txBody>
      </p:sp>
    </p:spTree>
    <p:extLst>
      <p:ext uri="{BB962C8B-B14F-4D97-AF65-F5344CB8AC3E}">
        <p14:creationId xmlns:p14="http://schemas.microsoft.com/office/powerpoint/2010/main" val="2182074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228600" y="1609725"/>
            <a:ext cx="8686800" cy="4486275"/>
          </a:xfrm>
        </p:spPr>
        <p:txBody>
          <a:bodyPr/>
          <a:lstStyle/>
          <a:p>
            <a:pPr eaLnBrk="1" hangingPunct="1"/>
            <a:r>
              <a:rPr lang="nl-NL" sz="2200" dirty="0" smtClean="0"/>
              <a:t>The following diagram shows the context hierarchy in Spring Web MVC:</a:t>
            </a:r>
            <a:endParaRPr sz="2200" dirty="0" smtClean="0"/>
          </a:p>
        </p:txBody>
      </p:sp>
      <p:sp>
        <p:nvSpPr>
          <p:cNvPr id="40963"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nl-NL" smtClean="0">
                <a:solidFill>
                  <a:srgbClr val="FFFFFF"/>
                </a:solidFill>
              </a:rPr>
              <a:t>Context Hierarchy in Spring Web MVC</a:t>
            </a:r>
            <a:endParaRPr lang="en-US" smtClean="0">
              <a:solidFill>
                <a:srgbClr val="FF0000"/>
              </a:solidFill>
            </a:endParaRPr>
          </a:p>
        </p:txBody>
      </p:sp>
      <p:pic>
        <p:nvPicPr>
          <p:cNvPr id="40964" name="Content Placeholder 8" descr="mvc-contexts.gif"/>
          <p:cNvPicPr>
            <a:picLocks noChangeAspect="1"/>
          </p:cNvPicPr>
          <p:nvPr/>
        </p:nvPicPr>
        <p:blipFill>
          <a:blip r:embed="rId3"/>
          <a:srcRect/>
          <a:stretch>
            <a:fillRect/>
          </a:stretch>
        </p:blipFill>
        <p:spPr bwMode="auto">
          <a:xfrm>
            <a:off x="1714500" y="2209800"/>
            <a:ext cx="5715000" cy="4057650"/>
          </a:xfrm>
          <a:prstGeom prst="rect">
            <a:avLst/>
          </a:prstGeom>
          <a:noFill/>
          <a:ln w="9525">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9ADE810-5A9C-464F-9B53-5DF6CB56C5E1}" type="slidenum">
              <a:rPr lang="en-US" smtClean="0">
                <a:latin typeface="+mj-lt"/>
              </a:rPr>
              <a:pPr>
                <a:defRPr/>
              </a:pPr>
              <a:t>31</a:t>
            </a:fld>
            <a:endParaRPr lang="en-US" dirty="0" smtClean="0">
              <a:latin typeface="+mj-lt"/>
            </a:endParaRPr>
          </a:p>
        </p:txBody>
      </p:sp>
    </p:spTree>
    <p:extLst>
      <p:ext uri="{BB962C8B-B14F-4D97-AF65-F5344CB8AC3E}">
        <p14:creationId xmlns:p14="http://schemas.microsoft.com/office/powerpoint/2010/main" val="321740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right)">
                                      <p:cBhvr>
                                        <p:cTn id="7"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228600" y="1609725"/>
            <a:ext cx="8686800" cy="4486275"/>
          </a:xfrm>
        </p:spPr>
        <p:txBody>
          <a:bodyPr/>
          <a:lstStyle/>
          <a:p>
            <a:pPr lvl="0"/>
            <a:r>
              <a:rPr lang="en-US" sz="2200" dirty="0">
                <a:solidFill>
                  <a:prstClr val="black"/>
                </a:solidFill>
              </a:rPr>
              <a:t>The things that are new in Spring 3 MVC are as follows:</a:t>
            </a:r>
          </a:p>
          <a:p>
            <a:pPr lvl="1">
              <a:spcBef>
                <a:spcPts val="0"/>
              </a:spcBef>
              <a:buFont typeface="Arial" pitchFamily="34" charset="0"/>
              <a:buChar char="–"/>
            </a:pPr>
            <a:r>
              <a:rPr lang="en-US" sz="2000" dirty="0">
                <a:solidFill>
                  <a:prstClr val="black"/>
                </a:solidFill>
              </a:rPr>
              <a:t>Spring 3 introduces a MVC namespace that greatly simplifies Spring MVC setup.</a:t>
            </a:r>
          </a:p>
          <a:p>
            <a:pPr lvl="1">
              <a:spcBef>
                <a:spcPts val="0"/>
              </a:spcBef>
              <a:buFont typeface="Arial" pitchFamily="34" charset="0"/>
              <a:buChar char="–"/>
            </a:pPr>
            <a:r>
              <a:rPr lang="en-US" sz="2000" dirty="0">
                <a:solidFill>
                  <a:prstClr val="black"/>
                </a:solidFill>
              </a:rPr>
              <a:t>Using the Spring 3 Type Conversion Service as a simpler and more robust alternative to JavaBeans </a:t>
            </a:r>
            <a:r>
              <a:rPr lang="en-US" sz="2000" dirty="0" err="1">
                <a:solidFill>
                  <a:prstClr val="black"/>
                </a:solidFill>
              </a:rPr>
              <a:t>PropertyEditors</a:t>
            </a:r>
            <a:r>
              <a:rPr lang="en-US" sz="2000" dirty="0">
                <a:solidFill>
                  <a:prstClr val="black"/>
                </a:solidFill>
              </a:rPr>
              <a:t>.</a:t>
            </a:r>
          </a:p>
          <a:p>
            <a:pPr lvl="1">
              <a:spcBef>
                <a:spcPts val="0"/>
              </a:spcBef>
              <a:buFont typeface="Arial" pitchFamily="34" charset="0"/>
              <a:buChar char="–"/>
            </a:pPr>
            <a:r>
              <a:rPr lang="en-US" sz="2000" dirty="0">
                <a:solidFill>
                  <a:prstClr val="black"/>
                </a:solidFill>
              </a:rPr>
              <a:t>Support for formatting Number fields with @</a:t>
            </a:r>
            <a:r>
              <a:rPr lang="en-US" sz="2000" dirty="0" err="1">
                <a:solidFill>
                  <a:prstClr val="black"/>
                </a:solidFill>
              </a:rPr>
              <a:t>NumberFormat</a:t>
            </a:r>
            <a:r>
              <a:rPr lang="en-US" sz="2000" dirty="0">
                <a:solidFill>
                  <a:prstClr val="black"/>
                </a:solidFill>
              </a:rPr>
              <a:t>.</a:t>
            </a:r>
          </a:p>
          <a:p>
            <a:pPr lvl="1">
              <a:spcBef>
                <a:spcPts val="0"/>
              </a:spcBef>
              <a:buFont typeface="Arial" pitchFamily="34" charset="0"/>
              <a:buChar char="–"/>
            </a:pPr>
            <a:r>
              <a:rPr lang="en-US" sz="2000" dirty="0">
                <a:solidFill>
                  <a:prstClr val="black"/>
                </a:solidFill>
              </a:rPr>
              <a:t>Support for formatting Date, Calendar, and </a:t>
            </a:r>
            <a:r>
              <a:rPr lang="en-US" sz="2000" dirty="0" err="1">
                <a:solidFill>
                  <a:prstClr val="black"/>
                </a:solidFill>
              </a:rPr>
              <a:t>Joda</a:t>
            </a:r>
            <a:r>
              <a:rPr lang="en-US" sz="2000" dirty="0">
                <a:solidFill>
                  <a:prstClr val="black"/>
                </a:solidFill>
              </a:rPr>
              <a:t> Time fields with @</a:t>
            </a:r>
            <a:r>
              <a:rPr lang="en-US" sz="2000" dirty="0" err="1">
                <a:solidFill>
                  <a:prstClr val="black"/>
                </a:solidFill>
              </a:rPr>
              <a:t>DateTimeFormat</a:t>
            </a:r>
            <a:r>
              <a:rPr lang="en-US" sz="2000" dirty="0">
                <a:solidFill>
                  <a:prstClr val="black"/>
                </a:solidFill>
              </a:rPr>
              <a:t>, if </a:t>
            </a:r>
            <a:r>
              <a:rPr lang="en-US" sz="2000" dirty="0" err="1">
                <a:solidFill>
                  <a:prstClr val="black"/>
                </a:solidFill>
              </a:rPr>
              <a:t>Joda</a:t>
            </a:r>
            <a:r>
              <a:rPr lang="en-US" sz="2000" dirty="0">
                <a:solidFill>
                  <a:prstClr val="black"/>
                </a:solidFill>
              </a:rPr>
              <a:t> Time is on the class path.</a:t>
            </a:r>
          </a:p>
          <a:p>
            <a:pPr lvl="1">
              <a:spcBef>
                <a:spcPts val="0"/>
              </a:spcBef>
              <a:buFont typeface="Arial" pitchFamily="34" charset="0"/>
              <a:buChar char="–"/>
            </a:pPr>
            <a:r>
              <a:rPr lang="en-US" sz="2000" dirty="0">
                <a:solidFill>
                  <a:prstClr val="black"/>
                </a:solidFill>
              </a:rPr>
              <a:t>Support for validating @Controller inputs with @Valid, if a JSR-303 Provider is on the </a:t>
            </a:r>
            <a:r>
              <a:rPr lang="en-US" sz="2000" dirty="0" err="1">
                <a:solidFill>
                  <a:prstClr val="black"/>
                </a:solidFill>
              </a:rPr>
              <a:t>classpath</a:t>
            </a:r>
            <a:r>
              <a:rPr lang="en-US" sz="2000" dirty="0">
                <a:solidFill>
                  <a:prstClr val="black"/>
                </a:solidFill>
              </a:rPr>
              <a:t>.</a:t>
            </a:r>
          </a:p>
          <a:p>
            <a:pPr lvl="1">
              <a:spcBef>
                <a:spcPts val="0"/>
              </a:spcBef>
              <a:buFont typeface="Arial" pitchFamily="34" charset="0"/>
              <a:buChar char="–"/>
            </a:pPr>
            <a:r>
              <a:rPr lang="en-US" sz="2000" dirty="0">
                <a:solidFill>
                  <a:prstClr val="black"/>
                </a:solidFill>
              </a:rPr>
              <a:t>Support for reading and writing XML, if JAXB is on the </a:t>
            </a:r>
            <a:r>
              <a:rPr lang="en-US" sz="2000" dirty="0" err="1">
                <a:solidFill>
                  <a:prstClr val="black"/>
                </a:solidFill>
              </a:rPr>
              <a:t>classpath</a:t>
            </a:r>
            <a:r>
              <a:rPr lang="en-US" sz="2000" dirty="0">
                <a:solidFill>
                  <a:prstClr val="black"/>
                </a:solidFill>
              </a:rPr>
              <a:t>. </a:t>
            </a:r>
          </a:p>
          <a:p>
            <a:pPr lvl="1">
              <a:spcBef>
                <a:spcPts val="0"/>
              </a:spcBef>
              <a:buFont typeface="Arial" pitchFamily="34" charset="0"/>
              <a:buChar char="–"/>
            </a:pPr>
            <a:r>
              <a:rPr lang="en-US" sz="2000" dirty="0">
                <a:solidFill>
                  <a:prstClr val="black"/>
                </a:solidFill>
              </a:rPr>
              <a:t>Support for reading and writing JSON, if </a:t>
            </a:r>
            <a:r>
              <a:rPr lang="en-US" sz="2000" dirty="0" err="1">
                <a:solidFill>
                  <a:prstClr val="black"/>
                </a:solidFill>
              </a:rPr>
              <a:t>jackson</a:t>
            </a:r>
            <a:r>
              <a:rPr lang="en-US" sz="2000" dirty="0">
                <a:solidFill>
                  <a:prstClr val="black"/>
                </a:solidFill>
              </a:rPr>
              <a:t> is on the </a:t>
            </a:r>
            <a:r>
              <a:rPr lang="en-US" sz="2000" dirty="0" err="1">
                <a:solidFill>
                  <a:prstClr val="black"/>
                </a:solidFill>
              </a:rPr>
              <a:t>classpath</a:t>
            </a:r>
            <a:r>
              <a:rPr lang="en-US" sz="2000" dirty="0">
                <a:solidFill>
                  <a:prstClr val="black"/>
                </a:solidFill>
              </a:rPr>
              <a:t>. </a:t>
            </a:r>
          </a:p>
          <a:p>
            <a:pPr lvl="1">
              <a:spcBef>
                <a:spcPts val="0"/>
              </a:spcBef>
              <a:buFont typeface="Arial" pitchFamily="34" charset="0"/>
              <a:buChar char="–"/>
            </a:pPr>
            <a:r>
              <a:rPr lang="en-US" sz="2000" dirty="0">
                <a:solidFill>
                  <a:prstClr val="black"/>
                </a:solidFill>
              </a:rPr>
              <a:t>Spring MVC 3  provides support Ajax </a:t>
            </a:r>
            <a:r>
              <a:rPr lang="en-US" sz="2000" dirty="0" err="1">
                <a:solidFill>
                  <a:prstClr val="black"/>
                </a:solidFill>
              </a:rPr>
              <a:t>remoting</a:t>
            </a:r>
            <a:r>
              <a:rPr lang="en-US" sz="2000" dirty="0">
                <a:solidFill>
                  <a:prstClr val="black"/>
                </a:solidFill>
              </a:rPr>
              <a:t> with JSON. </a:t>
            </a:r>
          </a:p>
        </p:txBody>
      </p:sp>
      <p:sp>
        <p:nvSpPr>
          <p:cNvPr id="4198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What is New in Spring 3 MVC</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F6CDD181-9D26-49E0-BC7F-339ADDD17568}" type="slidenum">
              <a:rPr lang="en-US" smtClean="0">
                <a:latin typeface="+mj-lt"/>
              </a:rPr>
              <a:pPr>
                <a:defRPr/>
              </a:pPr>
              <a:t>32</a:t>
            </a:fld>
            <a:endParaRPr lang="en-US" dirty="0" smtClean="0">
              <a:latin typeface="+mj-lt"/>
            </a:endParaRPr>
          </a:p>
        </p:txBody>
      </p:sp>
    </p:spTree>
    <p:extLst>
      <p:ext uri="{BB962C8B-B14F-4D97-AF65-F5344CB8AC3E}">
        <p14:creationId xmlns:p14="http://schemas.microsoft.com/office/powerpoint/2010/main" val="1182469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p:txBody>
          <a:bodyPr/>
          <a:lstStyle/>
          <a:p>
            <a:pPr marL="407988" indent="-407988" eaLnBrk="1" hangingPunct="1">
              <a:buFont typeface="Calibri" pitchFamily="34" charset="0"/>
              <a:buAutoNum type="arabicPeriod"/>
            </a:pPr>
            <a:r>
              <a:rPr sz="2200" dirty="0" smtClean="0"/>
              <a:t>Is Spring MVC a request-driven framework?</a:t>
            </a:r>
          </a:p>
          <a:p>
            <a:pPr marL="800100" lvl="1" indent="-342900" eaLnBrk="1" hangingPunct="1">
              <a:buFont typeface="+mj-lt"/>
              <a:buAutoNum type="alphaLcParenR"/>
            </a:pPr>
            <a:r>
              <a:rPr sz="1800" dirty="0" smtClean="0"/>
              <a:t>True</a:t>
            </a:r>
          </a:p>
          <a:p>
            <a:pPr marL="800100" lvl="1" indent="-342900" eaLnBrk="1" hangingPunct="1">
              <a:buFont typeface="+mj-lt"/>
              <a:buAutoNum type="alphaLcParenR"/>
            </a:pPr>
            <a:r>
              <a:rPr sz="1800" dirty="0" smtClean="0"/>
              <a:t>False </a:t>
            </a:r>
          </a:p>
          <a:p>
            <a:pPr marL="800100" lvl="1" indent="-342900" eaLnBrk="1" hangingPunct="1">
              <a:buFont typeface="Calibri" pitchFamily="34" charset="0"/>
              <a:buAutoNum type="alphaLcParenR"/>
            </a:pPr>
            <a:endParaRPr lang="en-US" sz="1800" dirty="0"/>
          </a:p>
          <a:p>
            <a:pPr>
              <a:buFont typeface="+mj-lt"/>
              <a:buAutoNum type="arabicPeriod"/>
            </a:pPr>
            <a:r>
              <a:rPr lang="en-US" sz="2200" dirty="0"/>
              <a:t>Which design pattern does Spring MVC follow?</a:t>
            </a:r>
          </a:p>
          <a:p>
            <a:pPr marL="800100" lvl="1" indent="-342900">
              <a:buFont typeface="Calibri" pitchFamily="34" charset="0"/>
              <a:buAutoNum type="alphaLcPeriod"/>
            </a:pPr>
            <a:r>
              <a:rPr lang="en-US" sz="1800" dirty="0"/>
              <a:t>Front Controller Pattern</a:t>
            </a:r>
          </a:p>
          <a:p>
            <a:pPr marL="800100" lvl="1" indent="-342900">
              <a:buFont typeface="Calibri" pitchFamily="34" charset="0"/>
              <a:buAutoNum type="alphaLcPeriod"/>
            </a:pPr>
            <a:r>
              <a:rPr lang="en-US" sz="1800" dirty="0" smtClean="0"/>
              <a:t>Back </a:t>
            </a:r>
            <a:r>
              <a:rPr lang="en-US" sz="1800" dirty="0"/>
              <a:t>Controller Pattern</a:t>
            </a:r>
          </a:p>
          <a:p>
            <a:pPr marL="800100" lvl="1" indent="-342900">
              <a:buFont typeface="Calibri" pitchFamily="34" charset="0"/>
              <a:buAutoNum type="alphaLcPeriod"/>
            </a:pPr>
            <a:r>
              <a:rPr lang="en-US" sz="1800" dirty="0" smtClean="0"/>
              <a:t>Middle </a:t>
            </a:r>
            <a:r>
              <a:rPr lang="en-US" sz="1800" dirty="0"/>
              <a:t>Controller </a:t>
            </a:r>
            <a:r>
              <a:rPr lang="en-US" sz="1800" dirty="0" smtClean="0"/>
              <a:t>Pattern</a:t>
            </a:r>
          </a:p>
          <a:p>
            <a:pPr marL="800100" lvl="1" indent="-342900">
              <a:buFont typeface="Calibri" pitchFamily="34" charset="0"/>
              <a:buAutoNum type="alphaLcPeriod"/>
            </a:pPr>
            <a:r>
              <a:rPr lang="en-US" sz="1800" dirty="0" smtClean="0"/>
              <a:t>None of </a:t>
            </a:r>
            <a:r>
              <a:rPr lang="en-US" sz="1800" smtClean="0"/>
              <a:t>the above</a:t>
            </a:r>
            <a:endParaRPr lang="en-US" sz="1800" dirty="0"/>
          </a:p>
        </p:txBody>
      </p:sp>
      <p:sp>
        <p:nvSpPr>
          <p:cNvPr id="4505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D1A28248-5E5E-4B45-B741-6D3923141781}" type="slidenum">
              <a:rPr lang="en-US" smtClean="0">
                <a:latin typeface="+mj-lt"/>
              </a:rPr>
              <a:pPr>
                <a:defRPr/>
              </a:pPr>
              <a:t>35</a:t>
            </a:fld>
            <a:endParaRPr lang="en-US" dirty="0" smtClean="0">
              <a:latin typeface="+mj-lt"/>
            </a:endParaRPr>
          </a:p>
        </p:txBody>
      </p:sp>
      <p:pic>
        <p:nvPicPr>
          <p:cNvPr id="45060"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5061"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Tree>
    <p:extLst>
      <p:ext uri="{BB962C8B-B14F-4D97-AF65-F5344CB8AC3E}">
        <p14:creationId xmlns:p14="http://schemas.microsoft.com/office/powerpoint/2010/main" val="22305512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553200" cy="4946650"/>
          </a:xfrm>
        </p:spPr>
        <p:txBody>
          <a:bodyPr/>
          <a:lstStyle/>
          <a:p>
            <a:pPr marL="457200" indent="-457200" eaLnBrk="1" hangingPunct="1">
              <a:buFont typeface="Arial" pitchFamily="34" charset="0"/>
              <a:buNone/>
              <a:defRPr/>
            </a:pPr>
            <a:r>
              <a:rPr sz="2000" dirty="0" smtClean="0"/>
              <a:t>3.   What is </a:t>
            </a:r>
            <a:r>
              <a:rPr sz="2000" dirty="0" err="1" smtClean="0"/>
              <a:t>WebApplicationContext</a:t>
            </a:r>
            <a:r>
              <a:rPr sz="2000" dirty="0" smtClean="0"/>
              <a:t>?</a:t>
            </a:r>
          </a:p>
          <a:p>
            <a:pPr marL="800100" lvl="1" indent="-342900" eaLnBrk="1" hangingPunct="1">
              <a:buFont typeface="+mj-lt"/>
              <a:buAutoNum type="alphaLcPeriod"/>
              <a:defRPr/>
            </a:pPr>
            <a:r>
              <a:rPr sz="1800" dirty="0" smtClean="0"/>
              <a:t>A special servlet that has some extra features necessary for web applications.</a:t>
            </a:r>
          </a:p>
          <a:p>
            <a:pPr marL="800100" lvl="1" indent="-342900" eaLnBrk="1" hangingPunct="1">
              <a:buFont typeface="+mj-lt"/>
              <a:buAutoNum type="alphaLcPeriod"/>
              <a:defRPr/>
            </a:pPr>
            <a:r>
              <a:rPr sz="1800" dirty="0" smtClean="0"/>
              <a:t>An extension of the plain Application Context that has some extra features necessary for web applications. </a:t>
            </a:r>
          </a:p>
          <a:p>
            <a:pPr marL="800100" lvl="1" indent="-342900" eaLnBrk="1" hangingPunct="1">
              <a:buFont typeface="+mj-lt"/>
              <a:buAutoNum type="alphaLcPeriod"/>
              <a:defRPr/>
            </a:pPr>
            <a:r>
              <a:rPr lang="en-US" sz="1800" dirty="0" smtClean="0"/>
              <a:t>Both definitions are applicable</a:t>
            </a:r>
          </a:p>
          <a:p>
            <a:pPr marL="800100" lvl="1" indent="-342900" eaLnBrk="1" hangingPunct="1">
              <a:buFont typeface="+mj-lt"/>
              <a:buAutoNum type="alphaLcPeriod"/>
              <a:defRPr/>
            </a:pPr>
            <a:r>
              <a:rPr lang="en-US" sz="1800" dirty="0" smtClean="0"/>
              <a:t>None of the definitions are applicable</a:t>
            </a:r>
            <a:endParaRPr sz="1800" dirty="0" smtClean="0"/>
          </a:p>
          <a:p>
            <a:pPr lvl="1" eaLnBrk="1" hangingPunct="1">
              <a:buFont typeface="Arial" pitchFamily="34" charset="0"/>
              <a:buNone/>
              <a:defRPr/>
            </a:pPr>
            <a:endParaRPr sz="1800" dirty="0" smtClean="0"/>
          </a:p>
        </p:txBody>
      </p:sp>
      <p:sp>
        <p:nvSpPr>
          <p:cNvPr id="4710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latin typeface="+mj-lt"/>
              </a:rPr>
              <a:pPr>
                <a:defRPr/>
              </a:pPr>
              <a:t>36</a:t>
            </a:fld>
            <a:endParaRPr lang="en-US" dirty="0" smtClean="0">
              <a:latin typeface="+mj-lt"/>
            </a:endParaRPr>
          </a:p>
        </p:txBody>
      </p:sp>
    </p:spTree>
    <p:extLst>
      <p:ext uri="{BB962C8B-B14F-4D97-AF65-F5344CB8AC3E}">
        <p14:creationId xmlns:p14="http://schemas.microsoft.com/office/powerpoint/2010/main" val="1002829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48131" name="Content Placeholder 1"/>
          <p:cNvSpPr>
            <a:spLocks noGrp="1"/>
          </p:cNvSpPr>
          <p:nvPr>
            <p:ph idx="1"/>
          </p:nvPr>
        </p:nvSpPr>
        <p:spPr>
          <a:xfrm>
            <a:off x="228600" y="1609725"/>
            <a:ext cx="6172200" cy="4946650"/>
          </a:xfrm>
        </p:spPr>
        <p:txBody>
          <a:bodyPr/>
          <a:lstStyle/>
          <a:p>
            <a:pPr eaLnBrk="1" hangingPunct="1">
              <a:buFont typeface="Arial" pitchFamily="34" charset="0"/>
              <a:buChar char="•"/>
            </a:pPr>
            <a:r>
              <a:rPr sz="2200" dirty="0" smtClean="0"/>
              <a:t>Let us take a quick look at the key points covered in this chapter:</a:t>
            </a:r>
          </a:p>
          <a:p>
            <a:pPr lvl="1" eaLnBrk="1" hangingPunct="1">
              <a:spcBef>
                <a:spcPts val="0"/>
              </a:spcBef>
            </a:pPr>
            <a:r>
              <a:rPr sz="2000" dirty="0" smtClean="0"/>
              <a:t>The Spring MVC is a web development framework based on the Model View Controller (MVC) design pattern.</a:t>
            </a:r>
          </a:p>
          <a:p>
            <a:pPr lvl="1" eaLnBrk="1" hangingPunct="1">
              <a:spcBef>
                <a:spcPts val="0"/>
              </a:spcBef>
            </a:pPr>
            <a:r>
              <a:rPr sz="2000" dirty="0" smtClean="0"/>
              <a:t>The features of Spring MVC Framework are the Pluggable View technology and Injection of services into controllers.</a:t>
            </a:r>
          </a:p>
          <a:p>
            <a:pPr lvl="1" eaLnBrk="1" hangingPunct="1">
              <a:spcBef>
                <a:spcPts val="0"/>
              </a:spcBef>
            </a:pPr>
            <a:r>
              <a:rPr sz="2000" dirty="0" smtClean="0"/>
              <a:t>The Spring Web MVC framework is designed around a Dispatcher Servlet.</a:t>
            </a:r>
          </a:p>
          <a:p>
            <a:pPr lvl="1" eaLnBrk="1" hangingPunct="1">
              <a:spcBef>
                <a:spcPts val="0"/>
              </a:spcBef>
            </a:pPr>
            <a:r>
              <a:rPr sz="2000" dirty="0" smtClean="0"/>
              <a:t>Spring MVC provides a very clean division between controllers, JavaBean models, and views.</a:t>
            </a:r>
          </a:p>
          <a:p>
            <a:pPr lvl="1" eaLnBrk="1" hangingPunct="1">
              <a:spcBef>
                <a:spcPts val="0"/>
              </a:spcBef>
            </a:pPr>
            <a:r>
              <a:rPr sz="2000" dirty="0" smtClean="0"/>
              <a:t> Spring MVC supports JSP, </a:t>
            </a:r>
            <a:r>
              <a:rPr sz="2000" dirty="0" err="1" smtClean="0"/>
              <a:t>FreeMarker</a:t>
            </a:r>
            <a:r>
              <a:rPr sz="2000" dirty="0" smtClean="0"/>
              <a:t>, Velocity, XSLT, </a:t>
            </a:r>
            <a:r>
              <a:rPr sz="2000" dirty="0" err="1" smtClean="0"/>
              <a:t>JasperReports</a:t>
            </a:r>
            <a:r>
              <a:rPr sz="2000" dirty="0" smtClean="0"/>
              <a:t>, Excel and PDF  views.</a:t>
            </a:r>
          </a:p>
        </p:txBody>
      </p:sp>
      <p:pic>
        <p:nvPicPr>
          <p:cNvPr id="48132"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152400" y="6427788"/>
            <a:ext cx="457200" cy="277812"/>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3C0F1E7B-41F1-4011-B020-0A841B041DBF}" type="slidenum">
              <a:rPr lang="en-US" sz="1400" smtClean="0">
                <a:latin typeface="+mj-lt"/>
              </a:rPr>
              <a:pPr>
                <a:defRPr/>
              </a:pPr>
              <a:t>37</a:t>
            </a:fld>
            <a:endParaRPr lang="en-US" sz="1400" dirty="0" smtClean="0">
              <a:latin typeface="+mj-lt"/>
            </a:endParaRPr>
          </a:p>
        </p:txBody>
      </p:sp>
    </p:spTree>
    <p:extLst>
      <p:ext uri="{BB962C8B-B14F-4D97-AF65-F5344CB8AC3E}">
        <p14:creationId xmlns:p14="http://schemas.microsoft.com/office/powerpoint/2010/main" val="2202989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228600" y="1609725"/>
            <a:ext cx="6553200" cy="4946650"/>
          </a:xfrm>
        </p:spPr>
        <p:txBody>
          <a:bodyPr/>
          <a:lstStyle/>
          <a:p>
            <a:pPr eaLnBrk="1" hangingPunct="1">
              <a:spcBef>
                <a:spcPts val="0"/>
              </a:spcBef>
            </a:pPr>
            <a:r>
              <a:rPr sz="2200" dirty="0" smtClean="0"/>
              <a:t> </a:t>
            </a:r>
            <a:r>
              <a:rPr sz="2200" dirty="0" smtClean="0">
                <a:hlinkClick r:id="rId2"/>
              </a:rPr>
              <a:t>http://www.springsource.org</a:t>
            </a:r>
            <a:endParaRPr sz="2200" dirty="0" smtClean="0"/>
          </a:p>
          <a:p>
            <a:pPr eaLnBrk="1" hangingPunct="1">
              <a:spcBef>
                <a:spcPts val="0"/>
              </a:spcBef>
            </a:pPr>
            <a:endParaRPr sz="2200" dirty="0" smtClean="0"/>
          </a:p>
          <a:p>
            <a:pPr eaLnBrk="1" hangingPunct="1">
              <a:spcBef>
                <a:spcPts val="0"/>
              </a:spcBef>
            </a:pPr>
            <a:r>
              <a:rPr sz="2200" dirty="0" smtClean="0">
                <a:hlinkClick r:id="rId3"/>
              </a:rPr>
              <a:t>http://blog.codebeach.com/2008/06/spring-mvc-application-architecture.html</a:t>
            </a:r>
            <a:endParaRPr sz="2200" dirty="0" smtClean="0"/>
          </a:p>
          <a:p>
            <a:pPr eaLnBrk="1" hangingPunct="1">
              <a:spcBef>
                <a:spcPts val="0"/>
              </a:spcBef>
            </a:pPr>
            <a:endParaRPr sz="2200" dirty="0" smtClean="0"/>
          </a:p>
          <a:p>
            <a:pPr eaLnBrk="1" hangingPunct="1">
              <a:spcBef>
                <a:spcPts val="0"/>
              </a:spcBef>
            </a:pPr>
            <a:r>
              <a:rPr sz="2200" dirty="0" smtClean="0"/>
              <a:t>“Expert Spring Web MVC and Web Flow” by Seth Ladd and others (published by </a:t>
            </a:r>
            <a:r>
              <a:rPr sz="2200" dirty="0" err="1" smtClean="0"/>
              <a:t>Apress</a:t>
            </a:r>
            <a:r>
              <a:rPr sz="2200" dirty="0" smtClean="0"/>
              <a:t>) is an excellent hard copy source of Spring Web MVC goodness.</a:t>
            </a:r>
          </a:p>
          <a:p>
            <a:pPr eaLnBrk="1" hangingPunct="1">
              <a:spcBef>
                <a:spcPts val="0"/>
              </a:spcBef>
            </a:pPr>
            <a:endParaRPr sz="2200" dirty="0" smtClean="0"/>
          </a:p>
        </p:txBody>
      </p:sp>
      <p:sp>
        <p:nvSpPr>
          <p:cNvPr id="4915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pic>
        <p:nvPicPr>
          <p:cNvPr id="49156" name="Picture 7"/>
          <p:cNvPicPr>
            <a:picLocks noChangeAspect="1" noChangeArrowheads="1"/>
          </p:cNvPicPr>
          <p:nvPr/>
        </p:nvPicPr>
        <p:blipFill>
          <a:blip r:embed="rId4"/>
          <a:srcRect/>
          <a:stretch>
            <a:fillRect/>
          </a:stretch>
        </p:blipFill>
        <p:spPr bwMode="auto">
          <a:xfrm>
            <a:off x="8153400" y="144463"/>
            <a:ext cx="990600" cy="990600"/>
          </a:xfrm>
          <a:prstGeom prst="rect">
            <a:avLst/>
          </a:prstGeom>
          <a:noFill/>
          <a:ln w="9525" algn="ctr">
            <a:noFill/>
            <a:miter lim="800000"/>
            <a:headEnd/>
            <a:tailEnd/>
          </a:ln>
        </p:spPr>
      </p:pic>
      <p:sp>
        <p:nvSpPr>
          <p:cNvPr id="49157" name="Text Box 4"/>
          <p:cNvSpPr txBox="1">
            <a:spLocks noChangeArrowheads="1"/>
          </p:cNvSpPr>
          <p:nvPr/>
        </p:nvSpPr>
        <p:spPr bwMode="auto">
          <a:xfrm>
            <a:off x="381000" y="51054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9158" name="Picture 7" descr="look.jpg"/>
          <p:cNvPicPr>
            <a:picLocks noChangeAspect="1"/>
          </p:cNvPicPr>
          <p:nvPr/>
        </p:nvPicPr>
        <p:blipFill>
          <a:blip r:embed="rId5"/>
          <a:srcRect/>
          <a:stretch>
            <a:fillRect/>
          </a:stretch>
        </p:blipFill>
        <p:spPr bwMode="auto">
          <a:xfrm>
            <a:off x="6781800" y="1676400"/>
            <a:ext cx="2152650" cy="2124075"/>
          </a:xfrm>
          <a:prstGeom prst="rect">
            <a:avLst/>
          </a:prstGeom>
          <a:noFill/>
          <a:ln w="9525">
            <a:noFill/>
            <a:miter lim="800000"/>
            <a:headEnd/>
            <a:tailEnd/>
          </a:ln>
        </p:spPr>
      </p:pic>
      <p:sp>
        <p:nvSpPr>
          <p:cNvPr id="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38DD8DF-76A2-4D12-87CC-0690288D13E1}" type="slidenum">
              <a:rPr lang="en-US" smtClean="0">
                <a:latin typeface="+mj-lt"/>
              </a:rPr>
              <a:pPr>
                <a:defRPr/>
              </a:pPr>
              <a:t>38</a:t>
            </a:fld>
            <a:endParaRPr lang="en-US" dirty="0" smtClean="0">
              <a:latin typeface="+mj-lt"/>
            </a:endParaRPr>
          </a:p>
        </p:txBody>
      </p:sp>
    </p:spTree>
    <p:extLst>
      <p:ext uri="{BB962C8B-B14F-4D97-AF65-F5344CB8AC3E}">
        <p14:creationId xmlns:p14="http://schemas.microsoft.com/office/powerpoint/2010/main" val="27241749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a:solidFill>
                  <a:schemeClr val="bg1"/>
                </a:solidFill>
                <a:latin typeface="Cambria" pitchFamily="18" charset="0"/>
                <a:ea typeface="+mj-ea"/>
                <a:cs typeface="+mj-cs"/>
              </a:rPr>
              <a:t>Spring 3 MVC Introduction</a:t>
            </a:r>
          </a:p>
        </p:txBody>
      </p:sp>
    </p:spTree>
    <p:extLst>
      <p:ext uri="{BB962C8B-B14F-4D97-AF65-F5344CB8AC3E}">
        <p14:creationId xmlns:p14="http://schemas.microsoft.com/office/powerpoint/2010/main" val="3912193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lstStyle/>
          <a:p>
            <a:r>
              <a:rPr sz="2200" dirty="0" smtClean="0"/>
              <a:t>What is MVC?</a:t>
            </a:r>
          </a:p>
          <a:p>
            <a:pPr lvl="1"/>
            <a:r>
              <a:rPr sz="2000" dirty="0" smtClean="0"/>
              <a:t>Model-View-Controller (MVC) architecture separates core business model functionality from the presentation and control logic that uses this functionality.</a:t>
            </a:r>
          </a:p>
          <a:p>
            <a:pPr lvl="1"/>
            <a:endParaRPr sz="2000" dirty="0" smtClean="0"/>
          </a:p>
          <a:p>
            <a:pPr lvl="1"/>
            <a:r>
              <a:rPr sz="2000" dirty="0" smtClean="0"/>
              <a:t>Such separation allows multiple views to share the same enterprise data model, which makes supporting multiple clients easier to implement, test, and maintain.</a:t>
            </a:r>
          </a:p>
        </p:txBody>
      </p:sp>
      <p:sp>
        <p:nvSpPr>
          <p:cNvPr id="13315" name="Tit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Spring 3 </a:t>
            </a:r>
            <a:r>
              <a:rPr lang="en-US" dirty="0" smtClean="0">
                <a:solidFill>
                  <a:srgbClr val="FFFFFF"/>
                </a:solidFill>
              </a:rPr>
              <a:t>MVC Introduction: Overview</a:t>
            </a:r>
          </a:p>
        </p:txBody>
      </p:sp>
      <p:sp>
        <p:nvSpPr>
          <p:cNvPr id="1331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B53DBEA4-206C-41BC-BEB1-ED5E1D4BA1C7}" type="slidenum">
              <a:rPr lang="en-US" smtClean="0">
                <a:latin typeface="+mj-lt"/>
              </a:rPr>
              <a:pPr>
                <a:defRPr/>
              </a:pPr>
              <a:t>4</a:t>
            </a:fld>
            <a:endParaRPr lang="en-US" dirty="0" smtClean="0">
              <a:latin typeface="+mj-lt"/>
            </a:endParaRPr>
          </a:p>
        </p:txBody>
      </p:sp>
    </p:spTree>
    <p:extLst>
      <p:ext uri="{BB962C8B-B14F-4D97-AF65-F5344CB8AC3E}">
        <p14:creationId xmlns:p14="http://schemas.microsoft.com/office/powerpoint/2010/main" val="66911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eaLnBrk="1" hangingPunct="1">
              <a:spcBef>
                <a:spcPts val="0"/>
              </a:spcBef>
            </a:pPr>
            <a:r>
              <a:rPr sz="2200" dirty="0" smtClean="0"/>
              <a:t>After completing this chapter, you will be able to:</a:t>
            </a:r>
          </a:p>
          <a:p>
            <a:pPr lvl="1" eaLnBrk="1" hangingPunct="1">
              <a:spcBef>
                <a:spcPts val="0"/>
              </a:spcBef>
              <a:buFont typeface="Arial" pitchFamily="34" charset="0"/>
              <a:buChar char="–"/>
            </a:pPr>
            <a:r>
              <a:rPr sz="2000" dirty="0" smtClean="0"/>
              <a:t>Explain the Spring MVC architecture.</a:t>
            </a:r>
          </a:p>
          <a:p>
            <a:pPr lvl="1" eaLnBrk="1" hangingPunct="1">
              <a:spcBef>
                <a:spcPts val="0"/>
              </a:spcBef>
              <a:buFont typeface="Arial" pitchFamily="34" charset="0"/>
              <a:buChar char="–"/>
            </a:pPr>
            <a:endParaRPr sz="2000" dirty="0" smtClean="0"/>
          </a:p>
          <a:p>
            <a:pPr lvl="1" eaLnBrk="1" hangingPunct="1">
              <a:spcBef>
                <a:spcPts val="0"/>
              </a:spcBef>
              <a:buFont typeface="Arial" pitchFamily="34" charset="0"/>
              <a:buChar char="–"/>
            </a:pPr>
            <a:r>
              <a:rPr sz="2000" dirty="0" smtClean="0"/>
              <a:t>Configure Dispatcher Servlet in web.xml.</a:t>
            </a:r>
          </a:p>
          <a:p>
            <a:pPr eaLnBrk="1" hangingPunct="1">
              <a:spcBef>
                <a:spcPts val="0"/>
              </a:spcBef>
            </a:pPr>
            <a:endParaRPr dirty="0" smtClean="0"/>
          </a:p>
        </p:txBody>
      </p:sp>
      <p:sp>
        <p:nvSpPr>
          <p:cNvPr id="1433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14340"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F76641E-92FA-4554-A2B8-EF7029A05D88}" type="slidenum">
              <a:rPr lang="en-US" smtClean="0">
                <a:latin typeface="+mj-lt"/>
              </a:rPr>
              <a:pPr>
                <a:defRPr/>
              </a:pPr>
              <a:t>5</a:t>
            </a:fld>
            <a:endParaRPr lang="en-US" dirty="0" smtClean="0">
              <a:latin typeface="+mj-lt"/>
            </a:endParaRPr>
          </a:p>
        </p:txBody>
      </p:sp>
      <p:pic>
        <p:nvPicPr>
          <p:cNvPr id="14341" name="Picture 4" descr="objective.JPG"/>
          <p:cNvPicPr>
            <a:picLocks noChangeAspect="1"/>
          </p:cNvPicPr>
          <p:nvPr/>
        </p:nvPicPr>
        <p:blipFill>
          <a:blip r:embed="rId2"/>
          <a:srcRect/>
          <a:stretch>
            <a:fillRect/>
          </a:stretch>
        </p:blipFill>
        <p:spPr bwMode="auto">
          <a:xfrm>
            <a:off x="5105400" y="3460369"/>
            <a:ext cx="3562350" cy="2787650"/>
          </a:xfrm>
          <a:prstGeom prst="rect">
            <a:avLst/>
          </a:prstGeom>
          <a:noFill/>
          <a:ln w="9525">
            <a:noFill/>
            <a:miter lim="800000"/>
            <a:headEnd/>
            <a:tailEnd/>
          </a:ln>
        </p:spPr>
      </p:pic>
    </p:spTree>
    <p:extLst>
      <p:ext uri="{BB962C8B-B14F-4D97-AF65-F5344CB8AC3E}">
        <p14:creationId xmlns:p14="http://schemas.microsoft.com/office/powerpoint/2010/main" val="414653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Do You Know?</a:t>
            </a:r>
          </a:p>
        </p:txBody>
      </p:sp>
      <p:pic>
        <p:nvPicPr>
          <p:cNvPr id="15363" name="Picture 5" descr="do you know.jpg"/>
          <p:cNvPicPr>
            <a:picLocks noGrp="1" noChangeAspect="1"/>
          </p:cNvPicPr>
          <p:nvPr>
            <p:ph idx="1"/>
          </p:nvPr>
        </p:nvPicPr>
        <p:blipFill>
          <a:blip r:embed="rId2"/>
          <a:srcRect/>
          <a:stretch>
            <a:fillRect/>
          </a:stretch>
        </p:blipFill>
        <p:spPr>
          <a:xfrm>
            <a:off x="1676400" y="2928143"/>
            <a:ext cx="1069997" cy="1100138"/>
          </a:xfrm>
          <a:noFill/>
        </p:spPr>
      </p:pic>
      <p:sp>
        <p:nvSpPr>
          <p:cNvPr id="15364" name="TextBox 4"/>
          <p:cNvSpPr txBox="1">
            <a:spLocks noChangeArrowheads="1"/>
          </p:cNvSpPr>
          <p:nvPr/>
        </p:nvSpPr>
        <p:spPr bwMode="auto">
          <a:xfrm>
            <a:off x="3200400" y="3124200"/>
            <a:ext cx="3462338" cy="7080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sz="4000" dirty="0"/>
              <a:t>What is MVC?</a:t>
            </a:r>
          </a:p>
        </p:txBody>
      </p:sp>
      <p:sp>
        <p:nvSpPr>
          <p:cNvPr id="5" name="Slide Number Placeholder 8"/>
          <p:cNvSpPr>
            <a:spLocks noGrp="1"/>
          </p:cNvSpPr>
          <p:nvPr>
            <p:ph type="sldNum" sz="quarter" idx="10"/>
          </p:nvPr>
        </p:nvSpPr>
        <p:spPr bwMode="auto">
          <a:xfrm>
            <a:off x="152400" y="6429375"/>
            <a:ext cx="457200" cy="276225"/>
          </a:xfrm>
          <a:ln>
            <a:miter lim="800000"/>
            <a:headEnd/>
            <a:tailEnd/>
          </a:ln>
        </p:spPr>
        <p:txBody>
          <a:bodyPr vert="horz" wrap="square" lIns="91440" tIns="45720" rIns="91440" bIns="45720" numCol="1" anchor="t" anchorCtr="0" compatLnSpc="1">
            <a:prstTxWarp prst="textNoShape">
              <a:avLst/>
            </a:prstTxWarp>
          </a:bodyPr>
          <a:lstStyle/>
          <a:p>
            <a:pPr>
              <a:defRPr/>
            </a:pPr>
            <a:fld id="{2A18E943-F0A8-417A-9BED-CA0B2DF38887}" type="slidenum">
              <a:rPr lang="en-US">
                <a:latin typeface="+mj-lt"/>
              </a:rPr>
              <a:pPr>
                <a:defRPr/>
              </a:pPr>
              <a:t>6</a:t>
            </a:fld>
            <a:endParaRPr lang="en-US" dirty="0">
              <a:latin typeface="+mj-lt"/>
            </a:endParaRPr>
          </a:p>
        </p:txBody>
      </p:sp>
    </p:spTree>
    <p:extLst>
      <p:ext uri="{BB962C8B-B14F-4D97-AF65-F5344CB8AC3E}">
        <p14:creationId xmlns:p14="http://schemas.microsoft.com/office/powerpoint/2010/main" val="185169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228600" y="1609725"/>
            <a:ext cx="8686800" cy="4486275"/>
          </a:xfrm>
        </p:spPr>
        <p:txBody>
          <a:bodyPr/>
          <a:lstStyle/>
          <a:p>
            <a:pPr eaLnBrk="1" hangingPunct="1">
              <a:spcBef>
                <a:spcPts val="0"/>
              </a:spcBef>
            </a:pPr>
            <a:r>
              <a:rPr sz="2000" dirty="0" smtClean="0"/>
              <a:t>The resources required for this training are:</a:t>
            </a:r>
          </a:p>
          <a:p>
            <a:pPr lvl="1" eaLnBrk="1" hangingPunct="1">
              <a:spcBef>
                <a:spcPts val="0"/>
              </a:spcBef>
              <a:buFont typeface="Arial" pitchFamily="34" charset="0"/>
              <a:buChar char="–"/>
            </a:pPr>
            <a:r>
              <a:rPr sz="1800" dirty="0" smtClean="0"/>
              <a:t>SDE 6</a:t>
            </a:r>
          </a:p>
          <a:p>
            <a:pPr lvl="1" eaLnBrk="1" hangingPunct="1">
              <a:spcBef>
                <a:spcPts val="0"/>
              </a:spcBef>
              <a:buFont typeface="Arial" pitchFamily="34" charset="0"/>
              <a:buChar char="–"/>
            </a:pPr>
            <a:endParaRPr sz="1800" dirty="0" smtClean="0"/>
          </a:p>
          <a:p>
            <a:pPr lvl="1" eaLnBrk="1" hangingPunct="1">
              <a:spcBef>
                <a:spcPts val="0"/>
              </a:spcBef>
              <a:buFont typeface="Arial" pitchFamily="34" charset="0"/>
              <a:buChar char="–"/>
            </a:pPr>
            <a:r>
              <a:rPr sz="1800" dirty="0" smtClean="0"/>
              <a:t>Java 1.5/1.6</a:t>
            </a:r>
          </a:p>
          <a:p>
            <a:pPr lvl="1" eaLnBrk="1" hangingPunct="1">
              <a:spcBef>
                <a:spcPts val="0"/>
              </a:spcBef>
              <a:buFont typeface="Arial" pitchFamily="34" charset="0"/>
              <a:buChar char="–"/>
            </a:pPr>
            <a:endParaRPr sz="1800" dirty="0" smtClean="0"/>
          </a:p>
          <a:p>
            <a:pPr lvl="1" eaLnBrk="1" hangingPunct="1">
              <a:spcBef>
                <a:spcPts val="0"/>
              </a:spcBef>
              <a:buFont typeface="Arial" pitchFamily="34" charset="0"/>
              <a:buChar char="–"/>
            </a:pPr>
            <a:r>
              <a:rPr sz="1800" dirty="0" smtClean="0"/>
              <a:t>Spring Framework 3.0</a:t>
            </a:r>
          </a:p>
          <a:p>
            <a:pPr lvl="1" eaLnBrk="1" hangingPunct="1">
              <a:spcBef>
                <a:spcPts val="0"/>
              </a:spcBef>
              <a:buFont typeface="Arial" pitchFamily="34" charset="0"/>
              <a:buChar char="–"/>
            </a:pPr>
            <a:endParaRPr sz="1800" dirty="0" smtClean="0"/>
          </a:p>
          <a:p>
            <a:pPr lvl="1" eaLnBrk="1" hangingPunct="1">
              <a:spcBef>
                <a:spcPts val="0"/>
              </a:spcBef>
              <a:buFont typeface="Arial" pitchFamily="34" charset="0"/>
              <a:buChar char="–"/>
            </a:pPr>
            <a:r>
              <a:rPr sz="1800" dirty="0" smtClean="0"/>
              <a:t>Apache Tomcat 6.0</a:t>
            </a:r>
          </a:p>
        </p:txBody>
      </p:sp>
      <p:sp>
        <p:nvSpPr>
          <p:cNvPr id="16387" name="Tit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t>Learn How </a:t>
            </a:r>
            <a:r>
              <a:rPr lang="en-US" dirty="0" smtClean="0"/>
              <a:t>– Tools</a:t>
            </a:r>
            <a:br>
              <a:rPr lang="en-US" dirty="0" smtClean="0"/>
            </a:br>
            <a:r>
              <a:rPr lang="en-US" dirty="0" smtClean="0">
                <a:solidFill>
                  <a:srgbClr val="FFFFFF"/>
                </a:solidFill>
              </a:rPr>
              <a:t>Resources</a:t>
            </a:r>
          </a:p>
        </p:txBody>
      </p:sp>
      <p:sp>
        <p:nvSpPr>
          <p:cNvPr id="15364"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D0191B41-5C44-49F4-A8BB-796BF9C0F6DB}" type="slidenum">
              <a:rPr lang="en-US" smtClean="0">
                <a:latin typeface="+mj-lt"/>
              </a:rPr>
              <a:pPr>
                <a:defRPr/>
              </a:pPr>
              <a:t>7</a:t>
            </a:fld>
            <a:endParaRPr lang="en-US" dirty="0" smtClean="0">
              <a:latin typeface="+mj-lt"/>
            </a:endParaRPr>
          </a:p>
        </p:txBody>
      </p:sp>
      <p:pic>
        <p:nvPicPr>
          <p:cNvPr id="16389" name="Picture 4" descr="index.jpg"/>
          <p:cNvPicPr>
            <a:picLocks noChangeAspect="1"/>
          </p:cNvPicPr>
          <p:nvPr/>
        </p:nvPicPr>
        <p:blipFill>
          <a:blip r:embed="rId2"/>
          <a:srcRect/>
          <a:stretch>
            <a:fillRect/>
          </a:stretch>
        </p:blipFill>
        <p:spPr bwMode="auto">
          <a:xfrm>
            <a:off x="685800" y="4686300"/>
            <a:ext cx="1905000" cy="1257300"/>
          </a:xfrm>
          <a:prstGeom prst="rect">
            <a:avLst/>
          </a:prstGeom>
          <a:noFill/>
          <a:ln w="9525">
            <a:noFill/>
            <a:miter lim="800000"/>
            <a:headEnd/>
            <a:tailEnd/>
          </a:ln>
        </p:spPr>
      </p:pic>
      <p:pic>
        <p:nvPicPr>
          <p:cNvPr id="16390" name="Picture 5" descr="images2.jpg"/>
          <p:cNvPicPr>
            <a:picLocks noChangeAspect="1"/>
          </p:cNvPicPr>
          <p:nvPr/>
        </p:nvPicPr>
        <p:blipFill>
          <a:blip r:embed="rId3"/>
          <a:srcRect/>
          <a:stretch>
            <a:fillRect/>
          </a:stretch>
        </p:blipFill>
        <p:spPr bwMode="auto">
          <a:xfrm>
            <a:off x="3810000" y="5200650"/>
            <a:ext cx="819150" cy="361950"/>
          </a:xfrm>
          <a:prstGeom prst="rect">
            <a:avLst/>
          </a:prstGeom>
          <a:noFill/>
          <a:ln w="9525">
            <a:noFill/>
            <a:miter lim="800000"/>
            <a:headEnd/>
            <a:tailEnd/>
          </a:ln>
        </p:spPr>
      </p:pic>
      <p:pic>
        <p:nvPicPr>
          <p:cNvPr id="16391" name="Picture 8" descr="eclipse.jpg"/>
          <p:cNvPicPr>
            <a:picLocks noChangeAspect="1"/>
          </p:cNvPicPr>
          <p:nvPr/>
        </p:nvPicPr>
        <p:blipFill>
          <a:blip r:embed="rId4"/>
          <a:srcRect/>
          <a:stretch>
            <a:fillRect/>
          </a:stretch>
        </p:blipFill>
        <p:spPr bwMode="auto">
          <a:xfrm>
            <a:off x="6324600" y="4267200"/>
            <a:ext cx="1905000" cy="1905000"/>
          </a:xfrm>
          <a:prstGeom prst="rect">
            <a:avLst/>
          </a:prstGeom>
          <a:noFill/>
          <a:ln w="9525">
            <a:noFill/>
            <a:miter lim="800000"/>
            <a:headEnd/>
            <a:tailEnd/>
          </a:ln>
        </p:spPr>
      </p:pic>
      <p:pic>
        <p:nvPicPr>
          <p:cNvPr id="8" name="Picture 13"/>
          <p:cNvPicPr>
            <a:picLocks noChangeAspect="1" noChangeArrowheads="1"/>
          </p:cNvPicPr>
          <p:nvPr/>
        </p:nvPicPr>
        <p:blipFill>
          <a:blip r:embed="rId5" cstate="print"/>
          <a:srcRect/>
          <a:stretch>
            <a:fillRect/>
          </a:stretch>
        </p:blipFill>
        <p:spPr bwMode="auto">
          <a:xfrm>
            <a:off x="8161345" y="145260"/>
            <a:ext cx="968375" cy="987425"/>
          </a:xfrm>
          <a:prstGeom prst="rect">
            <a:avLst/>
          </a:prstGeom>
          <a:noFill/>
          <a:ln w="9525" algn="ctr">
            <a:noFill/>
            <a:miter lim="800000"/>
            <a:headEnd/>
            <a:tailEnd/>
          </a:ln>
        </p:spPr>
      </p:pic>
    </p:spTree>
    <p:extLst>
      <p:ext uri="{BB962C8B-B14F-4D97-AF65-F5344CB8AC3E}">
        <p14:creationId xmlns:p14="http://schemas.microsoft.com/office/powerpoint/2010/main" val="2856241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228600" y="1609725"/>
            <a:ext cx="8686800" cy="4486275"/>
          </a:xfrm>
        </p:spPr>
        <p:txBody>
          <a:bodyPr/>
          <a:lstStyle/>
          <a:p>
            <a:pPr eaLnBrk="1" hangingPunct="1"/>
            <a:r>
              <a:rPr sz="2200" dirty="0" smtClean="0"/>
              <a:t>The MVC Architecture is as follows:</a:t>
            </a:r>
          </a:p>
        </p:txBody>
      </p:sp>
      <p:sp>
        <p:nvSpPr>
          <p:cNvPr id="17411"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MVC Architecture Diagram</a:t>
            </a:r>
          </a:p>
        </p:txBody>
      </p:sp>
      <p:sp>
        <p:nvSpPr>
          <p:cNvPr id="1638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5433E58-9DF7-4D3F-923B-DA26517A861F}" type="slidenum">
              <a:rPr lang="en-US" smtClean="0">
                <a:latin typeface="+mj-lt"/>
              </a:rPr>
              <a:pPr>
                <a:defRPr/>
              </a:pPr>
              <a:t>8</a:t>
            </a:fld>
            <a:endParaRPr lang="en-US" dirty="0" smtClean="0">
              <a:latin typeface="+mj-lt"/>
            </a:endParaRPr>
          </a:p>
        </p:txBody>
      </p:sp>
      <p:grpSp>
        <p:nvGrpSpPr>
          <p:cNvPr id="2" name="Group 1"/>
          <p:cNvGrpSpPr/>
          <p:nvPr/>
        </p:nvGrpSpPr>
        <p:grpSpPr>
          <a:xfrm>
            <a:off x="228600" y="2411413"/>
            <a:ext cx="8763000" cy="3901519"/>
            <a:chOff x="228600" y="2411413"/>
            <a:chExt cx="8763000" cy="3901519"/>
          </a:xfrm>
        </p:grpSpPr>
        <p:sp>
          <p:nvSpPr>
            <p:cNvPr id="9" name="Rounded Rectangle 8"/>
            <p:cNvSpPr/>
            <p:nvPr/>
          </p:nvSpPr>
          <p:spPr>
            <a:xfrm>
              <a:off x="3048000" y="2514600"/>
              <a:ext cx="2819400" cy="12954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Model</a:t>
              </a:r>
            </a:p>
            <a:p>
              <a:pPr algn="ctr">
                <a:defRPr/>
              </a:pPr>
              <a:r>
                <a:rPr lang="en-US" sz="2200" dirty="0"/>
                <a:t>Business Logic </a:t>
              </a:r>
              <a:endParaRPr lang="en-US" dirty="0"/>
            </a:p>
            <a:p>
              <a:pPr algn="ctr">
                <a:defRPr/>
              </a:pPr>
              <a:endParaRPr lang="en-US" sz="2200" dirty="0"/>
            </a:p>
          </p:txBody>
        </p:sp>
        <p:sp>
          <p:nvSpPr>
            <p:cNvPr id="10" name="Rounded Rectangle 9"/>
            <p:cNvSpPr/>
            <p:nvPr/>
          </p:nvSpPr>
          <p:spPr>
            <a:xfrm>
              <a:off x="914400" y="4572000"/>
              <a:ext cx="2819400" cy="12192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View</a:t>
              </a:r>
            </a:p>
            <a:p>
              <a:pPr algn="ctr">
                <a:defRPr/>
              </a:pPr>
              <a:r>
                <a:rPr lang="en-US" sz="2200" dirty="0"/>
                <a:t>Model Representation</a:t>
              </a:r>
            </a:p>
          </p:txBody>
        </p:sp>
        <p:sp>
          <p:nvSpPr>
            <p:cNvPr id="11" name="Rounded Rectangle 10"/>
            <p:cNvSpPr/>
            <p:nvPr/>
          </p:nvSpPr>
          <p:spPr>
            <a:xfrm>
              <a:off x="5562600" y="4572000"/>
              <a:ext cx="2819400" cy="1216025"/>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Controller</a:t>
              </a:r>
            </a:p>
            <a:p>
              <a:pPr algn="ctr">
                <a:defRPr/>
              </a:pPr>
              <a:r>
                <a:rPr lang="en-US" sz="2200" dirty="0"/>
                <a:t>User interaction</a:t>
              </a:r>
            </a:p>
            <a:p>
              <a:pPr algn="ctr">
                <a:defRPr/>
              </a:pPr>
              <a:endParaRPr lang="en-US" sz="2200" dirty="0"/>
            </a:p>
          </p:txBody>
        </p:sp>
        <p:sp>
          <p:nvSpPr>
            <p:cNvPr id="13" name="Curved Right Arrow 12"/>
            <p:cNvSpPr/>
            <p:nvPr/>
          </p:nvSpPr>
          <p:spPr>
            <a:xfrm rot="13750235" flipH="1">
              <a:off x="1398588" y="2389187"/>
              <a:ext cx="1377950" cy="1952625"/>
            </a:xfrm>
            <a:prstGeom prst="curvedRightArrow">
              <a:avLst>
                <a:gd name="adj1" fmla="val 25000"/>
                <a:gd name="adj2" fmla="val 47508"/>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4" name="Right Arrow 13"/>
            <p:cNvSpPr/>
            <p:nvPr/>
          </p:nvSpPr>
          <p:spPr>
            <a:xfrm rot="7544456">
              <a:off x="2487613" y="3930650"/>
              <a:ext cx="914400"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4"/>
            <p:cNvSpPr/>
            <p:nvPr/>
          </p:nvSpPr>
          <p:spPr>
            <a:xfrm rot="10800000">
              <a:off x="3733800" y="4652963"/>
              <a:ext cx="1752600" cy="533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ight Arrow 15"/>
            <p:cNvSpPr/>
            <p:nvPr/>
          </p:nvSpPr>
          <p:spPr>
            <a:xfrm>
              <a:off x="3816350" y="5262563"/>
              <a:ext cx="1752600"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Curved Right Arrow 16"/>
            <p:cNvSpPr/>
            <p:nvPr/>
          </p:nvSpPr>
          <p:spPr>
            <a:xfrm rot="8658868">
              <a:off x="6159500" y="2411413"/>
              <a:ext cx="1338263" cy="1954212"/>
            </a:xfrm>
            <a:prstGeom prst="curvedRightArrow">
              <a:avLst>
                <a:gd name="adj1" fmla="val 25000"/>
                <a:gd name="adj2" fmla="val 47508"/>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421" name="TextBox 18"/>
            <p:cNvSpPr txBox="1">
              <a:spLocks noChangeArrowheads="1"/>
            </p:cNvSpPr>
            <p:nvPr/>
          </p:nvSpPr>
          <p:spPr bwMode="auto">
            <a:xfrm>
              <a:off x="228600" y="3011488"/>
              <a:ext cx="1143000" cy="646112"/>
            </a:xfrm>
            <a:prstGeom prst="rect">
              <a:avLst/>
            </a:prstGeom>
            <a:noFill/>
            <a:ln w="9525">
              <a:noFill/>
              <a:miter lim="800000"/>
              <a:headEnd/>
              <a:tailEnd/>
            </a:ln>
          </p:spPr>
          <p:txBody>
            <a:bodyPr>
              <a:spAutoFit/>
            </a:bodyPr>
            <a:lstStyle/>
            <a:p>
              <a:r>
                <a:rPr lang="en-US" b="1" dirty="0"/>
                <a:t>Get State</a:t>
              </a:r>
            </a:p>
          </p:txBody>
        </p:sp>
        <p:sp>
          <p:nvSpPr>
            <p:cNvPr id="17422" name="TextBox 19"/>
            <p:cNvSpPr txBox="1">
              <a:spLocks noChangeArrowheads="1"/>
            </p:cNvSpPr>
            <p:nvPr/>
          </p:nvSpPr>
          <p:spPr bwMode="auto">
            <a:xfrm>
              <a:off x="4003675" y="5943600"/>
              <a:ext cx="1377950" cy="369332"/>
            </a:xfrm>
            <a:prstGeom prst="rect">
              <a:avLst/>
            </a:prstGeom>
            <a:noFill/>
            <a:ln w="9525">
              <a:noFill/>
              <a:miter lim="800000"/>
              <a:headEnd/>
              <a:tailEnd/>
            </a:ln>
          </p:spPr>
          <p:txBody>
            <a:bodyPr wrap="square">
              <a:spAutoFit/>
            </a:bodyPr>
            <a:lstStyle/>
            <a:p>
              <a:r>
                <a:rPr lang="en-US" b="1" dirty="0"/>
                <a:t>User Actions</a:t>
              </a:r>
            </a:p>
          </p:txBody>
        </p:sp>
        <p:sp>
          <p:nvSpPr>
            <p:cNvPr id="17423" name="TextBox 20"/>
            <p:cNvSpPr txBox="1">
              <a:spLocks noChangeArrowheads="1"/>
            </p:cNvSpPr>
            <p:nvPr/>
          </p:nvSpPr>
          <p:spPr bwMode="auto">
            <a:xfrm>
              <a:off x="7848600" y="3005138"/>
              <a:ext cx="1143000" cy="646112"/>
            </a:xfrm>
            <a:prstGeom prst="rect">
              <a:avLst/>
            </a:prstGeom>
            <a:noFill/>
            <a:ln w="9525">
              <a:noFill/>
              <a:miter lim="800000"/>
              <a:headEnd/>
              <a:tailEnd/>
            </a:ln>
          </p:spPr>
          <p:txBody>
            <a:bodyPr>
              <a:spAutoFit/>
            </a:bodyPr>
            <a:lstStyle/>
            <a:p>
              <a:r>
                <a:rPr lang="en-US" b="1"/>
                <a:t>Set State</a:t>
              </a:r>
            </a:p>
          </p:txBody>
        </p:sp>
        <p:sp>
          <p:nvSpPr>
            <p:cNvPr id="17424" name="TextBox 21"/>
            <p:cNvSpPr txBox="1">
              <a:spLocks noChangeArrowheads="1"/>
            </p:cNvSpPr>
            <p:nvPr/>
          </p:nvSpPr>
          <p:spPr bwMode="auto">
            <a:xfrm>
              <a:off x="4648200" y="4114800"/>
              <a:ext cx="1295400" cy="646113"/>
            </a:xfrm>
            <a:prstGeom prst="rect">
              <a:avLst/>
            </a:prstGeom>
            <a:noFill/>
            <a:ln w="9525">
              <a:noFill/>
              <a:miter lim="800000"/>
              <a:headEnd/>
              <a:tailEnd/>
            </a:ln>
          </p:spPr>
          <p:txBody>
            <a:bodyPr wrap="square">
              <a:spAutoFit/>
            </a:bodyPr>
            <a:lstStyle/>
            <a:p>
              <a:r>
                <a:rPr lang="en-US" b="1" dirty="0"/>
                <a:t>Change View</a:t>
              </a:r>
            </a:p>
          </p:txBody>
        </p:sp>
        <p:sp>
          <p:nvSpPr>
            <p:cNvPr id="17425" name="TextBox 22"/>
            <p:cNvSpPr txBox="1">
              <a:spLocks noChangeArrowheads="1"/>
            </p:cNvSpPr>
            <p:nvPr/>
          </p:nvSpPr>
          <p:spPr bwMode="auto">
            <a:xfrm>
              <a:off x="3276600" y="3962400"/>
              <a:ext cx="1143000" cy="646113"/>
            </a:xfrm>
            <a:prstGeom prst="rect">
              <a:avLst/>
            </a:prstGeom>
            <a:noFill/>
            <a:ln w="9525">
              <a:noFill/>
              <a:miter lim="800000"/>
              <a:headEnd/>
              <a:tailEnd/>
            </a:ln>
          </p:spPr>
          <p:txBody>
            <a:bodyPr>
              <a:spAutoFit/>
            </a:bodyPr>
            <a:lstStyle/>
            <a:p>
              <a:r>
                <a:rPr lang="en-US" b="1"/>
                <a:t>Update Event</a:t>
              </a:r>
            </a:p>
          </p:txBody>
        </p:sp>
      </p:grpSp>
    </p:spTree>
    <p:extLst>
      <p:ext uri="{BB962C8B-B14F-4D97-AF65-F5344CB8AC3E}">
        <p14:creationId xmlns:p14="http://schemas.microsoft.com/office/powerpoint/2010/main" val="254273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pPr eaLnBrk="1" hangingPunct="1"/>
            <a:r>
              <a:rPr sz="2200" dirty="0" smtClean="0"/>
              <a:t>Some famous MVC Framework are:</a:t>
            </a:r>
          </a:p>
          <a:p>
            <a:pPr eaLnBrk="1" hangingPunct="1"/>
            <a:endParaRPr lang="en-US" sz="2000" dirty="0"/>
          </a:p>
          <a:p>
            <a:pPr>
              <a:spcBef>
                <a:spcPct val="0"/>
              </a:spcBef>
              <a:defRPr/>
            </a:pPr>
            <a:endParaRPr lang="en-US" sz="2000" dirty="0" smtClean="0">
              <a:latin typeface="Arial" pitchFamily="34" charset="0"/>
            </a:endParaRPr>
          </a:p>
        </p:txBody>
      </p:sp>
      <p:sp>
        <p:nvSpPr>
          <p:cNvPr id="1843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Examples of MVC Framework</a:t>
            </a:r>
          </a:p>
        </p:txBody>
      </p:sp>
      <p:sp>
        <p:nvSpPr>
          <p:cNvPr id="17412"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9BA3F22-213E-4861-AF76-A5D4FB1A5F94}" type="slidenum">
              <a:rPr lang="en-US" smtClean="0">
                <a:latin typeface="+mj-lt"/>
              </a:rPr>
              <a:pPr>
                <a:defRPr/>
              </a:pPr>
              <a:t>9</a:t>
            </a:fld>
            <a:endParaRPr lang="en-US" dirty="0" smtClean="0">
              <a:latin typeface="+mj-lt"/>
            </a:endParaRPr>
          </a:p>
        </p:txBody>
      </p:sp>
      <p:pic>
        <p:nvPicPr>
          <p:cNvPr id="18437" name="Picture 7" descr="images.jpg"/>
          <p:cNvPicPr>
            <a:picLocks noChangeAspect="1"/>
          </p:cNvPicPr>
          <p:nvPr/>
        </p:nvPicPr>
        <p:blipFill>
          <a:blip r:embed="rId3"/>
          <a:srcRect/>
          <a:stretch>
            <a:fillRect/>
          </a:stretch>
        </p:blipFill>
        <p:spPr bwMode="auto">
          <a:xfrm>
            <a:off x="188976" y="2667000"/>
            <a:ext cx="2133600" cy="2291233"/>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2131197051"/>
              </p:ext>
            </p:extLst>
          </p:nvPr>
        </p:nvGraphicFramePr>
        <p:xfrm>
          <a:off x="2133600" y="2057400"/>
          <a:ext cx="6705600" cy="434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0876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6BE63801-E370-43D2-803C-070B336B18E1}"/>
</file>

<file path=docProps/app.xml><?xml version="1.0" encoding="utf-8"?>
<Properties xmlns="http://schemas.openxmlformats.org/officeDocument/2006/extended-properties" xmlns:vt="http://schemas.openxmlformats.org/officeDocument/2006/docPropsVTypes">
  <Template>ILT</Template>
  <TotalTime>422</TotalTime>
  <Words>2501</Words>
  <Application>Microsoft Office PowerPoint</Application>
  <PresentationFormat>On-screen Show (4:3)</PresentationFormat>
  <Paragraphs>355</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ILT</vt:lpstr>
      <vt:lpstr>PowerPoint Presentation</vt:lpstr>
      <vt:lpstr>PowerPoint Presentation</vt:lpstr>
      <vt:lpstr>PowerPoint Presentation</vt:lpstr>
      <vt:lpstr>Spring 3 MVC Introduction: Overview</vt:lpstr>
      <vt:lpstr>Objectives</vt:lpstr>
      <vt:lpstr>Do You Know?</vt:lpstr>
      <vt:lpstr>Learn How – Tools Resources</vt:lpstr>
      <vt:lpstr>MVC Architecture Diagram</vt:lpstr>
      <vt:lpstr>Examples of MVC Framework</vt:lpstr>
      <vt:lpstr>Life before MVC: Servlets</vt:lpstr>
      <vt:lpstr>Problems with Servlets</vt:lpstr>
      <vt:lpstr>Then Came the JSPs</vt:lpstr>
      <vt:lpstr>MVC Model 1 Architecture</vt:lpstr>
      <vt:lpstr>MVC Model 1 Architecture (Contd.)</vt:lpstr>
      <vt:lpstr>MVC Model 2 Architecture</vt:lpstr>
      <vt:lpstr>MVC Control Flow</vt:lpstr>
      <vt:lpstr>Questions</vt:lpstr>
      <vt:lpstr>Spring MVC Introduction</vt:lpstr>
      <vt:lpstr>Request Life Cycle in Spring MVC</vt:lpstr>
      <vt:lpstr>Request Life Cycle in Spring MVC (Contd.)</vt:lpstr>
      <vt:lpstr>Comparison with Struts 1.x</vt:lpstr>
      <vt:lpstr>Introduction to Dispatcher  Servlet</vt:lpstr>
      <vt:lpstr>Dispatcher Servlet</vt:lpstr>
      <vt:lpstr>Web.xml</vt:lpstr>
      <vt:lpstr>Dispatcher Servlet (Contd.)</vt:lpstr>
      <vt:lpstr>Web.xml</vt:lpstr>
      <vt:lpstr>Web.xml (Contd.)</vt:lpstr>
      <vt:lpstr>Two Applications Context</vt:lpstr>
      <vt:lpstr>Web Application Context</vt:lpstr>
      <vt:lpstr>Web Application Context (Contd.)</vt:lpstr>
      <vt:lpstr>Context Hierarchy in Spring Web MVC</vt:lpstr>
      <vt:lpstr>What is New in Spring 3 MVC</vt:lpstr>
      <vt:lpstr>Questions</vt:lpstr>
      <vt:lpstr>Welcome Break</vt:lpstr>
      <vt:lpstr>Test Your Understanding</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332822</cp:lastModifiedBy>
  <cp:revision>23</cp:revision>
  <dcterms:created xsi:type="dcterms:W3CDTF">2013-02-19T10:15:27Z</dcterms:created>
  <dcterms:modified xsi:type="dcterms:W3CDTF">2013-03-22T08:17:11Z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