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sldIdLst>
    <p:sldId id="281" r:id="rId5"/>
    <p:sldId id="282" r:id="rId6"/>
    <p:sldId id="26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268" r:id="rId37"/>
    <p:sldId id="312" r:id="rId38"/>
    <p:sldId id="314" r:id="rId39"/>
    <p:sldId id="315" r:id="rId40"/>
    <p:sldId id="316" r:id="rId41"/>
    <p:sldId id="31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KYd8fulhCNid3UkvQCZksQ==" hashData="F4gWC+ODrbOWTwntMR9DSwi3llc="/>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4"/>
    <a:srgbClr val="F9A661"/>
    <a:srgbClr val="FAB882"/>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1" autoAdjust="0"/>
  </p:normalViewPr>
  <p:slideViewPr>
    <p:cSldViewPr>
      <p:cViewPr varScale="1">
        <p:scale>
          <a:sx n="45" d="100"/>
          <a:sy n="45" d="100"/>
        </p:scale>
        <p:origin x="-11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499D3-1000-4A6A-BFF9-8E6FB3BC434A}" type="doc">
      <dgm:prSet loTypeId="urn:microsoft.com/office/officeart/2011/layout/TabList" loCatId="list" qsTypeId="urn:microsoft.com/office/officeart/2005/8/quickstyle/simple4" qsCatId="simple" csTypeId="urn:microsoft.com/office/officeart/2005/8/colors/colorful3" csCatId="colorful" phldr="1"/>
      <dgm:spPr/>
      <dgm:t>
        <a:bodyPr/>
        <a:lstStyle/>
        <a:p>
          <a:endParaRPr lang="en-US"/>
        </a:p>
      </dgm:t>
    </dgm:pt>
    <dgm:pt modelId="{1C0F5D5C-B270-4686-9790-8BF8F16DD433}">
      <dgm:prSet phldrT="[Text]"/>
      <dgm:spPr/>
      <dgm:t>
        <a:bodyPr/>
        <a:lstStyle/>
        <a:p>
          <a:r>
            <a:rPr lang="en-US" i="0" dirty="0" smtClean="0"/>
            <a:t>By path</a:t>
          </a:r>
          <a:endParaRPr lang="en-US" i="0" dirty="0"/>
        </a:p>
      </dgm:t>
    </dgm:pt>
    <dgm:pt modelId="{19BFBFC6-333C-488C-85F7-471ECEE6709E}" type="parTrans" cxnId="{3CE2EE7F-5AA4-44A9-9898-9B666034079A}">
      <dgm:prSet/>
      <dgm:spPr/>
      <dgm:t>
        <a:bodyPr/>
        <a:lstStyle/>
        <a:p>
          <a:endParaRPr lang="en-US"/>
        </a:p>
      </dgm:t>
    </dgm:pt>
    <dgm:pt modelId="{1AA7333C-6718-4FC1-8608-0CDA8174165B}" type="sibTrans" cxnId="{3CE2EE7F-5AA4-44A9-9898-9B666034079A}">
      <dgm:prSet/>
      <dgm:spPr/>
      <dgm:t>
        <a:bodyPr/>
        <a:lstStyle/>
        <a:p>
          <a:endParaRPr lang="en-US"/>
        </a:p>
      </dgm:t>
    </dgm:pt>
    <dgm:pt modelId="{B1A9DF48-59ED-4752-9A45-F90C6151AB05}">
      <dgm:prSet phldrT="[Text]"/>
      <dgm:spPr/>
      <dgm:t>
        <a:bodyPr/>
        <a:lstStyle/>
        <a:p>
          <a:r>
            <a:rPr lang="en-US" dirty="0" smtClean="0"/>
            <a:t>@</a:t>
          </a:r>
          <a:r>
            <a:rPr lang="en-US" dirty="0" err="1" smtClean="0"/>
            <a:t>RequestMapping</a:t>
          </a:r>
          <a:r>
            <a:rPr lang="en-US" dirty="0" smtClean="0"/>
            <a:t>(“path”)</a:t>
          </a:r>
          <a:endParaRPr lang="en-US" dirty="0"/>
        </a:p>
      </dgm:t>
    </dgm:pt>
    <dgm:pt modelId="{61632873-0272-4EF8-82D5-02BED365383D}" type="parTrans" cxnId="{97570A4B-4459-4946-8F40-73C06F2A811C}">
      <dgm:prSet/>
      <dgm:spPr/>
      <dgm:t>
        <a:bodyPr/>
        <a:lstStyle/>
        <a:p>
          <a:endParaRPr lang="en-US"/>
        </a:p>
      </dgm:t>
    </dgm:pt>
    <dgm:pt modelId="{12794030-C4A4-405A-82EF-F43916F97EAC}" type="sibTrans" cxnId="{97570A4B-4459-4946-8F40-73C06F2A811C}">
      <dgm:prSet/>
      <dgm:spPr/>
      <dgm:t>
        <a:bodyPr/>
        <a:lstStyle/>
        <a:p>
          <a:endParaRPr lang="en-US"/>
        </a:p>
      </dgm:t>
    </dgm:pt>
    <dgm:pt modelId="{2C47A8B0-F228-4781-BE2C-EEE4F430B215}">
      <dgm:prSet phldrT="[Text]"/>
      <dgm:spPr/>
      <dgm:t>
        <a:bodyPr/>
        <a:lstStyle/>
        <a:p>
          <a:r>
            <a:rPr lang="en-US" i="0" dirty="0" smtClean="0"/>
            <a:t>By HTTP method</a:t>
          </a:r>
          <a:endParaRPr lang="en-US" i="0" dirty="0"/>
        </a:p>
      </dgm:t>
    </dgm:pt>
    <dgm:pt modelId="{2521A14A-343B-49AB-B9E0-73A0F5333CC7}" type="parTrans" cxnId="{4D6BD8AC-93C0-41C8-B23B-08726B1799EF}">
      <dgm:prSet/>
      <dgm:spPr/>
      <dgm:t>
        <a:bodyPr/>
        <a:lstStyle/>
        <a:p>
          <a:endParaRPr lang="en-US"/>
        </a:p>
      </dgm:t>
    </dgm:pt>
    <dgm:pt modelId="{2CB85B74-B032-4042-9553-E5D6160293E5}" type="sibTrans" cxnId="{4D6BD8AC-93C0-41C8-B23B-08726B1799EF}">
      <dgm:prSet/>
      <dgm:spPr/>
      <dgm:t>
        <a:bodyPr/>
        <a:lstStyle/>
        <a:p>
          <a:endParaRPr lang="en-US"/>
        </a:p>
      </dgm:t>
    </dgm:pt>
    <dgm:pt modelId="{BA029073-2B81-4C16-BD1B-9027115AF91A}">
      <dgm:prSet phldrT="[Text]"/>
      <dgm:spPr/>
      <dgm:t>
        <a:bodyPr/>
        <a:lstStyle/>
        <a:p>
          <a:r>
            <a:rPr lang="en-US" dirty="0" smtClean="0"/>
            <a:t>@</a:t>
          </a:r>
          <a:r>
            <a:rPr lang="en-US" dirty="0" err="1" smtClean="0"/>
            <a:t>RequestMapping</a:t>
          </a:r>
          <a:r>
            <a:rPr lang="en-US" dirty="0" smtClean="0"/>
            <a:t>(“path”, method=</a:t>
          </a:r>
          <a:r>
            <a:rPr lang="en-US" dirty="0" err="1" smtClean="0"/>
            <a:t>RequestMethod</a:t>
          </a:r>
          <a:r>
            <a:rPr lang="en-US" dirty="0" smtClean="0"/>
            <a:t> .GET)</a:t>
          </a:r>
          <a:endParaRPr lang="en-US" dirty="0"/>
        </a:p>
      </dgm:t>
    </dgm:pt>
    <dgm:pt modelId="{84352F28-F653-4842-9B98-0328853F7B66}" type="parTrans" cxnId="{89F38B88-564D-4EE6-BD0F-CB25A6C701BD}">
      <dgm:prSet/>
      <dgm:spPr/>
      <dgm:t>
        <a:bodyPr/>
        <a:lstStyle/>
        <a:p>
          <a:endParaRPr lang="en-US"/>
        </a:p>
      </dgm:t>
    </dgm:pt>
    <dgm:pt modelId="{A9CBF94C-7B82-437D-B757-443FCAB0ABCD}" type="sibTrans" cxnId="{89F38B88-564D-4EE6-BD0F-CB25A6C701BD}">
      <dgm:prSet/>
      <dgm:spPr/>
      <dgm:t>
        <a:bodyPr/>
        <a:lstStyle/>
        <a:p>
          <a:endParaRPr lang="en-US"/>
        </a:p>
      </dgm:t>
    </dgm:pt>
    <dgm:pt modelId="{2DAE7C54-8C33-4837-9FD1-5C3A21E242A2}">
      <dgm:prSet phldrT="[Text]" custT="1"/>
      <dgm:spPr>
        <a:solidFill>
          <a:schemeClr val="accent3">
            <a:lumMod val="40000"/>
            <a:lumOff val="60000"/>
          </a:schemeClr>
        </a:solidFill>
      </dgm:spPr>
      <dgm:t>
        <a:bodyPr/>
        <a:lstStyle/>
        <a:p>
          <a:r>
            <a:rPr lang="en-US" sz="1800" dirty="0" smtClean="0"/>
            <a:t>POST, PUT, DELETE, OPTIONS, and TRACE are also supported</a:t>
          </a:r>
          <a:endParaRPr lang="en-US" sz="1800" dirty="0"/>
        </a:p>
      </dgm:t>
    </dgm:pt>
    <dgm:pt modelId="{B0CA5318-B681-4141-B3B1-63E36BCE642B}" type="parTrans" cxnId="{E6947BBB-2902-4C2D-9E0D-63A2F2E523CF}">
      <dgm:prSet/>
      <dgm:spPr/>
      <dgm:t>
        <a:bodyPr/>
        <a:lstStyle/>
        <a:p>
          <a:endParaRPr lang="en-US"/>
        </a:p>
      </dgm:t>
    </dgm:pt>
    <dgm:pt modelId="{8EF29906-CE4A-46B5-8539-6AC26D054DE4}" type="sibTrans" cxnId="{E6947BBB-2902-4C2D-9E0D-63A2F2E523CF}">
      <dgm:prSet/>
      <dgm:spPr/>
      <dgm:t>
        <a:bodyPr/>
        <a:lstStyle/>
        <a:p>
          <a:endParaRPr lang="en-US"/>
        </a:p>
      </dgm:t>
    </dgm:pt>
    <dgm:pt modelId="{C616AA30-6F69-4308-A15C-0BBCBD79F23B}">
      <dgm:prSet phldrT="[Text]"/>
      <dgm:spPr/>
      <dgm:t>
        <a:bodyPr/>
        <a:lstStyle/>
        <a:p>
          <a:r>
            <a:rPr lang="en-US" i="0" dirty="0" smtClean="0"/>
            <a:t>By presence of query parameter</a:t>
          </a:r>
          <a:endParaRPr lang="en-US" i="0" dirty="0"/>
        </a:p>
      </dgm:t>
    </dgm:pt>
    <dgm:pt modelId="{694B1E36-F5A3-432E-9643-BCF49A6C8918}" type="parTrans" cxnId="{94845BCB-4D18-4F9C-8909-516F98F61F0B}">
      <dgm:prSet/>
      <dgm:spPr/>
      <dgm:t>
        <a:bodyPr/>
        <a:lstStyle/>
        <a:p>
          <a:endParaRPr lang="en-US"/>
        </a:p>
      </dgm:t>
    </dgm:pt>
    <dgm:pt modelId="{75B6C1E8-D634-4D46-A440-260CDA499F62}" type="sibTrans" cxnId="{94845BCB-4D18-4F9C-8909-516F98F61F0B}">
      <dgm:prSet/>
      <dgm:spPr/>
      <dgm:t>
        <a:bodyPr/>
        <a:lstStyle/>
        <a:p>
          <a:endParaRPr lang="en-US"/>
        </a:p>
      </dgm:t>
    </dgm:pt>
    <dgm:pt modelId="{34DDF224-20AE-42AC-9DA5-8F3443ED78EB}">
      <dgm:prSet phldrT="[Text]"/>
      <dgm:spPr/>
      <dgm:t>
        <a:bodyPr/>
        <a:lstStyle/>
        <a:p>
          <a:r>
            <a:rPr lang="en-US" dirty="0" smtClean="0"/>
            <a:t>@</a:t>
          </a:r>
          <a:r>
            <a:rPr lang="en-US" dirty="0" err="1" smtClean="0"/>
            <a:t>RequestMapping</a:t>
          </a:r>
          <a:r>
            <a:rPr lang="en-US" dirty="0" smtClean="0"/>
            <a:t>(“path”, method=</a:t>
          </a:r>
          <a:r>
            <a:rPr lang="en-US" dirty="0" err="1" smtClean="0"/>
            <a:t>RequestMethod.GET</a:t>
          </a:r>
          <a:r>
            <a:rPr lang="en-US" dirty="0" smtClean="0"/>
            <a:t>, </a:t>
          </a:r>
          <a:r>
            <a:rPr lang="en-US" dirty="0" err="1" smtClean="0"/>
            <a:t>params</a:t>
          </a:r>
          <a:r>
            <a:rPr lang="en-US" dirty="0" smtClean="0"/>
            <a:t>=”foo”)</a:t>
          </a:r>
          <a:endParaRPr lang="en-US" dirty="0"/>
        </a:p>
      </dgm:t>
    </dgm:pt>
    <dgm:pt modelId="{9EBC6B86-18AC-4F11-A7B1-EDB98B2C7CA2}" type="parTrans" cxnId="{FF385811-1325-4029-ACC1-717516A070D1}">
      <dgm:prSet/>
      <dgm:spPr/>
      <dgm:t>
        <a:bodyPr/>
        <a:lstStyle/>
        <a:p>
          <a:endParaRPr lang="en-US"/>
        </a:p>
      </dgm:t>
    </dgm:pt>
    <dgm:pt modelId="{1B46FEC5-4337-4EA0-815D-D8AA2F4FC315}" type="sibTrans" cxnId="{FF385811-1325-4029-ACC1-717516A070D1}">
      <dgm:prSet/>
      <dgm:spPr/>
      <dgm:t>
        <a:bodyPr/>
        <a:lstStyle/>
        <a:p>
          <a:endParaRPr lang="en-US"/>
        </a:p>
      </dgm:t>
    </dgm:pt>
    <dgm:pt modelId="{D75676DB-2523-4DA2-BC2A-C71F95AEF2D5}">
      <dgm:prSet phldrT="[Text]" custT="1"/>
      <dgm:spPr>
        <a:solidFill>
          <a:schemeClr val="tx2">
            <a:lumMod val="40000"/>
            <a:lumOff val="60000"/>
          </a:schemeClr>
        </a:solidFill>
      </dgm:spPr>
      <dgm:t>
        <a:bodyPr/>
        <a:lstStyle/>
        <a:p>
          <a:r>
            <a:rPr lang="en-US" sz="1800" dirty="0" smtClean="0"/>
            <a:t>Negation also supported: </a:t>
          </a:r>
          <a:r>
            <a:rPr lang="en-US" sz="1800" dirty="0" err="1" smtClean="0"/>
            <a:t>params</a:t>
          </a:r>
          <a:r>
            <a:rPr lang="en-US" sz="1800" dirty="0" smtClean="0"/>
            <a:t>={ “foo”, “!bar” })</a:t>
          </a:r>
          <a:endParaRPr lang="en-US" sz="1800" dirty="0"/>
        </a:p>
      </dgm:t>
    </dgm:pt>
    <dgm:pt modelId="{B7153E9E-EA6A-4E45-BD3B-B00275B1CC65}" type="parTrans" cxnId="{AD770325-BAF9-445F-8B5A-30E3FC7FD54E}">
      <dgm:prSet/>
      <dgm:spPr/>
      <dgm:t>
        <a:bodyPr/>
        <a:lstStyle/>
        <a:p>
          <a:endParaRPr lang="en-US"/>
        </a:p>
      </dgm:t>
    </dgm:pt>
    <dgm:pt modelId="{593C3576-D2C9-44CB-8BC1-EAB0CB67DB5A}" type="sibTrans" cxnId="{AD770325-BAF9-445F-8B5A-30E3FC7FD54E}">
      <dgm:prSet/>
      <dgm:spPr/>
      <dgm:t>
        <a:bodyPr/>
        <a:lstStyle/>
        <a:p>
          <a:endParaRPr lang="en-US"/>
        </a:p>
      </dgm:t>
    </dgm:pt>
    <dgm:pt modelId="{68C28E5C-EA3A-4228-B140-7387D99732A5}">
      <dgm:prSet/>
      <dgm:spPr/>
      <dgm:t>
        <a:bodyPr/>
        <a:lstStyle/>
        <a:p>
          <a:r>
            <a:rPr lang="en-US" i="0" dirty="0" smtClean="0"/>
            <a:t>By presence of request header</a:t>
          </a:r>
          <a:endParaRPr lang="en-US" i="0" dirty="0"/>
        </a:p>
      </dgm:t>
    </dgm:pt>
    <dgm:pt modelId="{D7F82B5A-8A0F-49FC-99C6-70A63CD744A5}" type="parTrans" cxnId="{56AE8B9B-806B-4860-A22E-732BF8432802}">
      <dgm:prSet/>
      <dgm:spPr/>
      <dgm:t>
        <a:bodyPr/>
        <a:lstStyle/>
        <a:p>
          <a:endParaRPr lang="en-US"/>
        </a:p>
      </dgm:t>
    </dgm:pt>
    <dgm:pt modelId="{B2C627E4-FCCB-4D48-85B2-383A8622FFC9}" type="sibTrans" cxnId="{56AE8B9B-806B-4860-A22E-732BF8432802}">
      <dgm:prSet/>
      <dgm:spPr/>
      <dgm:t>
        <a:bodyPr/>
        <a:lstStyle/>
        <a:p>
          <a:endParaRPr lang="en-US"/>
        </a:p>
      </dgm:t>
    </dgm:pt>
    <dgm:pt modelId="{CBD33D1D-5AA5-4C7B-B8BE-5D678FE15924}">
      <dgm:prSet/>
      <dgm:spPr/>
      <dgm:t>
        <a:bodyPr/>
        <a:lstStyle/>
        <a:p>
          <a:r>
            <a:rPr lang="en-US" dirty="0" smtClean="0"/>
            <a:t>@</a:t>
          </a:r>
          <a:r>
            <a:rPr lang="en-US" dirty="0" err="1" smtClean="0"/>
            <a:t>RequestMapping</a:t>
          </a:r>
          <a:r>
            <a:rPr lang="en-US" dirty="0" smtClean="0"/>
            <a:t>(“path”, header=”content-type=text/*”)</a:t>
          </a:r>
          <a:endParaRPr lang="en-US" dirty="0"/>
        </a:p>
      </dgm:t>
    </dgm:pt>
    <dgm:pt modelId="{D7B7221F-CDC8-4329-BABA-86DE8D54E2CF}" type="parTrans" cxnId="{2783832F-9218-470B-9BEB-5AB5F9E4810F}">
      <dgm:prSet/>
      <dgm:spPr/>
      <dgm:t>
        <a:bodyPr/>
        <a:lstStyle/>
        <a:p>
          <a:endParaRPr lang="en-US"/>
        </a:p>
      </dgm:t>
    </dgm:pt>
    <dgm:pt modelId="{8B91588D-D803-4E7A-B183-C07FEB5C40FF}" type="sibTrans" cxnId="{2783832F-9218-470B-9BEB-5AB5F9E4810F}">
      <dgm:prSet/>
      <dgm:spPr/>
      <dgm:t>
        <a:bodyPr/>
        <a:lstStyle/>
        <a:p>
          <a:endParaRPr lang="en-US"/>
        </a:p>
      </dgm:t>
    </dgm:pt>
    <dgm:pt modelId="{9185F4E1-2742-4384-BCED-CB489DE876C6}" type="pres">
      <dgm:prSet presAssocID="{0EC499D3-1000-4A6A-BFF9-8E6FB3BC434A}" presName="Name0" presStyleCnt="0">
        <dgm:presLayoutVars>
          <dgm:chMax/>
          <dgm:chPref val="3"/>
          <dgm:dir/>
          <dgm:animOne val="branch"/>
          <dgm:animLvl val="lvl"/>
        </dgm:presLayoutVars>
      </dgm:prSet>
      <dgm:spPr/>
      <dgm:t>
        <a:bodyPr/>
        <a:lstStyle/>
        <a:p>
          <a:endParaRPr lang="en-US"/>
        </a:p>
      </dgm:t>
    </dgm:pt>
    <dgm:pt modelId="{1DACF764-5414-43BF-81E4-2691C335C90D}" type="pres">
      <dgm:prSet presAssocID="{1C0F5D5C-B270-4686-9790-8BF8F16DD433}" presName="composite" presStyleCnt="0"/>
      <dgm:spPr/>
    </dgm:pt>
    <dgm:pt modelId="{D3C65C60-365E-4154-BC82-38B120A12EDB}" type="pres">
      <dgm:prSet presAssocID="{1C0F5D5C-B270-4686-9790-8BF8F16DD433}" presName="FirstChild" presStyleLbl="revTx" presStyleIdx="0" presStyleCnt="6">
        <dgm:presLayoutVars>
          <dgm:chMax val="0"/>
          <dgm:chPref val="0"/>
          <dgm:bulletEnabled val="1"/>
        </dgm:presLayoutVars>
      </dgm:prSet>
      <dgm:spPr/>
      <dgm:t>
        <a:bodyPr/>
        <a:lstStyle/>
        <a:p>
          <a:endParaRPr lang="en-US"/>
        </a:p>
      </dgm:t>
    </dgm:pt>
    <dgm:pt modelId="{AC0B5929-4226-46DE-BA55-3936F68253D6}" type="pres">
      <dgm:prSet presAssocID="{1C0F5D5C-B270-4686-9790-8BF8F16DD433}" presName="Parent" presStyleLbl="alignNode1" presStyleIdx="0" presStyleCnt="4">
        <dgm:presLayoutVars>
          <dgm:chMax val="3"/>
          <dgm:chPref val="3"/>
          <dgm:bulletEnabled val="1"/>
        </dgm:presLayoutVars>
      </dgm:prSet>
      <dgm:spPr/>
      <dgm:t>
        <a:bodyPr/>
        <a:lstStyle/>
        <a:p>
          <a:endParaRPr lang="en-US"/>
        </a:p>
      </dgm:t>
    </dgm:pt>
    <dgm:pt modelId="{8B5D6866-9E95-4C82-9FBB-5DE9C2381868}" type="pres">
      <dgm:prSet presAssocID="{1C0F5D5C-B270-4686-9790-8BF8F16DD433}" presName="Accent" presStyleLbl="parChTrans1D1" presStyleIdx="0" presStyleCnt="4"/>
      <dgm:spPr/>
    </dgm:pt>
    <dgm:pt modelId="{7DE5238D-FF71-4C13-A55E-D6C737C54292}" type="pres">
      <dgm:prSet presAssocID="{1AA7333C-6718-4FC1-8608-0CDA8174165B}" presName="sibTrans" presStyleCnt="0"/>
      <dgm:spPr/>
    </dgm:pt>
    <dgm:pt modelId="{5A1166F4-C179-4144-AD77-EBFABE51021F}" type="pres">
      <dgm:prSet presAssocID="{2C47A8B0-F228-4781-BE2C-EEE4F430B215}" presName="composite" presStyleCnt="0"/>
      <dgm:spPr/>
    </dgm:pt>
    <dgm:pt modelId="{7E7B817E-5F21-4422-AA05-39BF6621417B}" type="pres">
      <dgm:prSet presAssocID="{2C47A8B0-F228-4781-BE2C-EEE4F430B215}" presName="FirstChild" presStyleLbl="revTx" presStyleIdx="1" presStyleCnt="6">
        <dgm:presLayoutVars>
          <dgm:chMax val="0"/>
          <dgm:chPref val="0"/>
          <dgm:bulletEnabled val="1"/>
        </dgm:presLayoutVars>
      </dgm:prSet>
      <dgm:spPr/>
      <dgm:t>
        <a:bodyPr/>
        <a:lstStyle/>
        <a:p>
          <a:endParaRPr lang="en-US"/>
        </a:p>
      </dgm:t>
    </dgm:pt>
    <dgm:pt modelId="{7F2F1745-89DC-4570-BDF5-CE2BA018AD7E}" type="pres">
      <dgm:prSet presAssocID="{2C47A8B0-F228-4781-BE2C-EEE4F430B215}" presName="Parent" presStyleLbl="alignNode1" presStyleIdx="1" presStyleCnt="4">
        <dgm:presLayoutVars>
          <dgm:chMax val="3"/>
          <dgm:chPref val="3"/>
          <dgm:bulletEnabled val="1"/>
        </dgm:presLayoutVars>
      </dgm:prSet>
      <dgm:spPr/>
      <dgm:t>
        <a:bodyPr/>
        <a:lstStyle/>
        <a:p>
          <a:endParaRPr lang="en-US"/>
        </a:p>
      </dgm:t>
    </dgm:pt>
    <dgm:pt modelId="{4B7319CB-CAF4-4987-9ABC-2407F7F5A585}" type="pres">
      <dgm:prSet presAssocID="{2C47A8B0-F228-4781-BE2C-EEE4F430B215}" presName="Accent" presStyleLbl="parChTrans1D1" presStyleIdx="1" presStyleCnt="4"/>
      <dgm:spPr/>
    </dgm:pt>
    <dgm:pt modelId="{E342B0B2-C8EE-47CD-84B3-7A65DA82FC1B}" type="pres">
      <dgm:prSet presAssocID="{2C47A8B0-F228-4781-BE2C-EEE4F430B215}" presName="Child" presStyleLbl="revTx" presStyleIdx="2" presStyleCnt="6" custScaleY="39557">
        <dgm:presLayoutVars>
          <dgm:chMax val="0"/>
          <dgm:chPref val="0"/>
          <dgm:bulletEnabled val="1"/>
        </dgm:presLayoutVars>
      </dgm:prSet>
      <dgm:spPr/>
      <dgm:t>
        <a:bodyPr/>
        <a:lstStyle/>
        <a:p>
          <a:endParaRPr lang="en-US"/>
        </a:p>
      </dgm:t>
    </dgm:pt>
    <dgm:pt modelId="{8D7FDF51-F403-4A44-8A5B-B9971E43EDA0}" type="pres">
      <dgm:prSet presAssocID="{2CB85B74-B032-4042-9553-E5D6160293E5}" presName="sibTrans" presStyleCnt="0"/>
      <dgm:spPr/>
    </dgm:pt>
    <dgm:pt modelId="{2952A616-CF85-40BA-AD81-39331F6F9B81}" type="pres">
      <dgm:prSet presAssocID="{C616AA30-6F69-4308-A15C-0BBCBD79F23B}" presName="composite" presStyleCnt="0"/>
      <dgm:spPr/>
    </dgm:pt>
    <dgm:pt modelId="{6B87925E-77AB-40E7-AB68-E11FF4C97B41}" type="pres">
      <dgm:prSet presAssocID="{C616AA30-6F69-4308-A15C-0BBCBD79F23B}" presName="FirstChild" presStyleLbl="revTx" presStyleIdx="3" presStyleCnt="6">
        <dgm:presLayoutVars>
          <dgm:chMax val="0"/>
          <dgm:chPref val="0"/>
          <dgm:bulletEnabled val="1"/>
        </dgm:presLayoutVars>
      </dgm:prSet>
      <dgm:spPr/>
      <dgm:t>
        <a:bodyPr/>
        <a:lstStyle/>
        <a:p>
          <a:endParaRPr lang="en-US"/>
        </a:p>
      </dgm:t>
    </dgm:pt>
    <dgm:pt modelId="{5E5DD713-3857-466E-AF25-09C8ECB77B9C}" type="pres">
      <dgm:prSet presAssocID="{C616AA30-6F69-4308-A15C-0BBCBD79F23B}" presName="Parent" presStyleLbl="alignNode1" presStyleIdx="2" presStyleCnt="4">
        <dgm:presLayoutVars>
          <dgm:chMax val="3"/>
          <dgm:chPref val="3"/>
          <dgm:bulletEnabled val="1"/>
        </dgm:presLayoutVars>
      </dgm:prSet>
      <dgm:spPr/>
      <dgm:t>
        <a:bodyPr/>
        <a:lstStyle/>
        <a:p>
          <a:endParaRPr lang="en-US"/>
        </a:p>
      </dgm:t>
    </dgm:pt>
    <dgm:pt modelId="{26FCF6DC-5530-49A2-A946-92933AC2C492}" type="pres">
      <dgm:prSet presAssocID="{C616AA30-6F69-4308-A15C-0BBCBD79F23B}" presName="Accent" presStyleLbl="parChTrans1D1" presStyleIdx="2" presStyleCnt="4"/>
      <dgm:spPr/>
    </dgm:pt>
    <dgm:pt modelId="{117D374B-13D1-494F-AB84-4D7CA5C4CF1F}" type="pres">
      <dgm:prSet presAssocID="{C616AA30-6F69-4308-A15C-0BBCBD79F23B}" presName="Child" presStyleLbl="revTx" presStyleIdx="4" presStyleCnt="6" custScaleY="44142">
        <dgm:presLayoutVars>
          <dgm:chMax val="0"/>
          <dgm:chPref val="0"/>
          <dgm:bulletEnabled val="1"/>
        </dgm:presLayoutVars>
      </dgm:prSet>
      <dgm:spPr/>
      <dgm:t>
        <a:bodyPr/>
        <a:lstStyle/>
        <a:p>
          <a:endParaRPr lang="en-US"/>
        </a:p>
      </dgm:t>
    </dgm:pt>
    <dgm:pt modelId="{B2DB08D3-9033-45D4-BDAE-237DDC543D63}" type="pres">
      <dgm:prSet presAssocID="{75B6C1E8-D634-4D46-A440-260CDA499F62}" presName="sibTrans" presStyleCnt="0"/>
      <dgm:spPr/>
    </dgm:pt>
    <dgm:pt modelId="{99256E8A-BB60-439B-B698-18AF95DE2089}" type="pres">
      <dgm:prSet presAssocID="{68C28E5C-EA3A-4228-B140-7387D99732A5}" presName="composite" presStyleCnt="0"/>
      <dgm:spPr/>
    </dgm:pt>
    <dgm:pt modelId="{F25D9AF7-F353-493D-8D7D-88CE9A2D0EAF}" type="pres">
      <dgm:prSet presAssocID="{68C28E5C-EA3A-4228-B140-7387D99732A5}" presName="FirstChild" presStyleLbl="revTx" presStyleIdx="5" presStyleCnt="6">
        <dgm:presLayoutVars>
          <dgm:chMax val="0"/>
          <dgm:chPref val="0"/>
          <dgm:bulletEnabled val="1"/>
        </dgm:presLayoutVars>
      </dgm:prSet>
      <dgm:spPr/>
      <dgm:t>
        <a:bodyPr/>
        <a:lstStyle/>
        <a:p>
          <a:endParaRPr lang="en-US"/>
        </a:p>
      </dgm:t>
    </dgm:pt>
    <dgm:pt modelId="{DDD1925C-3B6C-4160-8574-51D771BF6B61}" type="pres">
      <dgm:prSet presAssocID="{68C28E5C-EA3A-4228-B140-7387D99732A5}" presName="Parent" presStyleLbl="alignNode1" presStyleIdx="3" presStyleCnt="4">
        <dgm:presLayoutVars>
          <dgm:chMax val="3"/>
          <dgm:chPref val="3"/>
          <dgm:bulletEnabled val="1"/>
        </dgm:presLayoutVars>
      </dgm:prSet>
      <dgm:spPr/>
      <dgm:t>
        <a:bodyPr/>
        <a:lstStyle/>
        <a:p>
          <a:endParaRPr lang="en-US"/>
        </a:p>
      </dgm:t>
    </dgm:pt>
    <dgm:pt modelId="{733202AF-3174-4AE8-B869-12F3FA0D9F6C}" type="pres">
      <dgm:prSet presAssocID="{68C28E5C-EA3A-4228-B140-7387D99732A5}" presName="Accent" presStyleLbl="parChTrans1D1" presStyleIdx="3" presStyleCnt="4"/>
      <dgm:spPr/>
    </dgm:pt>
  </dgm:ptLst>
  <dgm:cxnLst>
    <dgm:cxn modelId="{6BA699D2-2494-4486-BE33-2CC861D6D95B}" type="presOf" srcId="{68C28E5C-EA3A-4228-B140-7387D99732A5}" destId="{DDD1925C-3B6C-4160-8574-51D771BF6B61}" srcOrd="0" destOrd="0" presId="urn:microsoft.com/office/officeart/2011/layout/TabList"/>
    <dgm:cxn modelId="{50A47EF9-53AB-43A7-82BB-FA8DA5A24679}" type="presOf" srcId="{2C47A8B0-F228-4781-BE2C-EEE4F430B215}" destId="{7F2F1745-89DC-4570-BDF5-CE2BA018AD7E}" srcOrd="0" destOrd="0" presId="urn:microsoft.com/office/officeart/2011/layout/TabList"/>
    <dgm:cxn modelId="{97570A4B-4459-4946-8F40-73C06F2A811C}" srcId="{1C0F5D5C-B270-4686-9790-8BF8F16DD433}" destId="{B1A9DF48-59ED-4752-9A45-F90C6151AB05}" srcOrd="0" destOrd="0" parTransId="{61632873-0272-4EF8-82D5-02BED365383D}" sibTransId="{12794030-C4A4-405A-82EF-F43916F97EAC}"/>
    <dgm:cxn modelId="{FF385811-1325-4029-ACC1-717516A070D1}" srcId="{C616AA30-6F69-4308-A15C-0BBCBD79F23B}" destId="{34DDF224-20AE-42AC-9DA5-8F3443ED78EB}" srcOrd="0" destOrd="0" parTransId="{9EBC6B86-18AC-4F11-A7B1-EDB98B2C7CA2}" sibTransId="{1B46FEC5-4337-4EA0-815D-D8AA2F4FC315}"/>
    <dgm:cxn modelId="{1CBA62E0-027A-4E42-B282-9277FA3C68E6}" type="presOf" srcId="{D75676DB-2523-4DA2-BC2A-C71F95AEF2D5}" destId="{117D374B-13D1-494F-AB84-4D7CA5C4CF1F}" srcOrd="0" destOrd="0" presId="urn:microsoft.com/office/officeart/2011/layout/TabList"/>
    <dgm:cxn modelId="{1D862A67-B9F7-4037-9695-1BB06E9A5506}" type="presOf" srcId="{BA029073-2B81-4C16-BD1B-9027115AF91A}" destId="{7E7B817E-5F21-4422-AA05-39BF6621417B}" srcOrd="0" destOrd="0" presId="urn:microsoft.com/office/officeart/2011/layout/TabList"/>
    <dgm:cxn modelId="{E6947BBB-2902-4C2D-9E0D-63A2F2E523CF}" srcId="{2C47A8B0-F228-4781-BE2C-EEE4F430B215}" destId="{2DAE7C54-8C33-4837-9FD1-5C3A21E242A2}" srcOrd="1" destOrd="0" parTransId="{B0CA5318-B681-4141-B3B1-63E36BCE642B}" sibTransId="{8EF29906-CE4A-46B5-8539-6AC26D054DE4}"/>
    <dgm:cxn modelId="{89F38B88-564D-4EE6-BD0F-CB25A6C701BD}" srcId="{2C47A8B0-F228-4781-BE2C-EEE4F430B215}" destId="{BA029073-2B81-4C16-BD1B-9027115AF91A}" srcOrd="0" destOrd="0" parTransId="{84352F28-F653-4842-9B98-0328853F7B66}" sibTransId="{A9CBF94C-7B82-437D-B757-443FCAB0ABCD}"/>
    <dgm:cxn modelId="{E8B698DD-D3E1-41B0-A6E1-C3397B2EEB4C}" type="presOf" srcId="{C616AA30-6F69-4308-A15C-0BBCBD79F23B}" destId="{5E5DD713-3857-466E-AF25-09C8ECB77B9C}" srcOrd="0" destOrd="0" presId="urn:microsoft.com/office/officeart/2011/layout/TabList"/>
    <dgm:cxn modelId="{667F7EA9-693C-42A0-9E4C-150D58C9CDF0}" type="presOf" srcId="{34DDF224-20AE-42AC-9DA5-8F3443ED78EB}" destId="{6B87925E-77AB-40E7-AB68-E11FF4C97B41}" srcOrd="0" destOrd="0" presId="urn:microsoft.com/office/officeart/2011/layout/TabList"/>
    <dgm:cxn modelId="{2783832F-9218-470B-9BEB-5AB5F9E4810F}" srcId="{68C28E5C-EA3A-4228-B140-7387D99732A5}" destId="{CBD33D1D-5AA5-4C7B-B8BE-5D678FE15924}" srcOrd="0" destOrd="0" parTransId="{D7B7221F-CDC8-4329-BABA-86DE8D54E2CF}" sibTransId="{8B91588D-D803-4E7A-B183-C07FEB5C40FF}"/>
    <dgm:cxn modelId="{88BACDA3-401C-45CF-8928-2167878930BF}" type="presOf" srcId="{0EC499D3-1000-4A6A-BFF9-8E6FB3BC434A}" destId="{9185F4E1-2742-4384-BCED-CB489DE876C6}" srcOrd="0" destOrd="0" presId="urn:microsoft.com/office/officeart/2011/layout/TabList"/>
    <dgm:cxn modelId="{94845BCB-4D18-4F9C-8909-516F98F61F0B}" srcId="{0EC499D3-1000-4A6A-BFF9-8E6FB3BC434A}" destId="{C616AA30-6F69-4308-A15C-0BBCBD79F23B}" srcOrd="2" destOrd="0" parTransId="{694B1E36-F5A3-432E-9643-BCF49A6C8918}" sibTransId="{75B6C1E8-D634-4D46-A440-260CDA499F62}"/>
    <dgm:cxn modelId="{3CE2EE7F-5AA4-44A9-9898-9B666034079A}" srcId="{0EC499D3-1000-4A6A-BFF9-8E6FB3BC434A}" destId="{1C0F5D5C-B270-4686-9790-8BF8F16DD433}" srcOrd="0" destOrd="0" parTransId="{19BFBFC6-333C-488C-85F7-471ECEE6709E}" sibTransId="{1AA7333C-6718-4FC1-8608-0CDA8174165B}"/>
    <dgm:cxn modelId="{7D765B1E-4116-434E-91F4-343C4576D267}" type="presOf" srcId="{CBD33D1D-5AA5-4C7B-B8BE-5D678FE15924}" destId="{F25D9AF7-F353-493D-8D7D-88CE9A2D0EAF}" srcOrd="0" destOrd="0" presId="urn:microsoft.com/office/officeart/2011/layout/TabList"/>
    <dgm:cxn modelId="{4D6BD8AC-93C0-41C8-B23B-08726B1799EF}" srcId="{0EC499D3-1000-4A6A-BFF9-8E6FB3BC434A}" destId="{2C47A8B0-F228-4781-BE2C-EEE4F430B215}" srcOrd="1" destOrd="0" parTransId="{2521A14A-343B-49AB-B9E0-73A0F5333CC7}" sibTransId="{2CB85B74-B032-4042-9553-E5D6160293E5}"/>
    <dgm:cxn modelId="{99BD09A1-A2F1-41B6-B34C-8A6E9BA9DF7D}" type="presOf" srcId="{1C0F5D5C-B270-4686-9790-8BF8F16DD433}" destId="{AC0B5929-4226-46DE-BA55-3936F68253D6}" srcOrd="0" destOrd="0" presId="urn:microsoft.com/office/officeart/2011/layout/TabList"/>
    <dgm:cxn modelId="{AD770325-BAF9-445F-8B5A-30E3FC7FD54E}" srcId="{C616AA30-6F69-4308-A15C-0BBCBD79F23B}" destId="{D75676DB-2523-4DA2-BC2A-C71F95AEF2D5}" srcOrd="1" destOrd="0" parTransId="{B7153E9E-EA6A-4E45-BD3B-B00275B1CC65}" sibTransId="{593C3576-D2C9-44CB-8BC1-EAB0CB67DB5A}"/>
    <dgm:cxn modelId="{9D41A0C9-B252-4911-93FE-5B8FE3A02D64}" type="presOf" srcId="{B1A9DF48-59ED-4752-9A45-F90C6151AB05}" destId="{D3C65C60-365E-4154-BC82-38B120A12EDB}" srcOrd="0" destOrd="0" presId="urn:microsoft.com/office/officeart/2011/layout/TabList"/>
    <dgm:cxn modelId="{DFB777C7-20C8-4005-A2B7-7B3065220258}" type="presOf" srcId="{2DAE7C54-8C33-4837-9FD1-5C3A21E242A2}" destId="{E342B0B2-C8EE-47CD-84B3-7A65DA82FC1B}" srcOrd="0" destOrd="0" presId="urn:microsoft.com/office/officeart/2011/layout/TabList"/>
    <dgm:cxn modelId="{56AE8B9B-806B-4860-A22E-732BF8432802}" srcId="{0EC499D3-1000-4A6A-BFF9-8E6FB3BC434A}" destId="{68C28E5C-EA3A-4228-B140-7387D99732A5}" srcOrd="3" destOrd="0" parTransId="{D7F82B5A-8A0F-49FC-99C6-70A63CD744A5}" sibTransId="{B2C627E4-FCCB-4D48-85B2-383A8622FFC9}"/>
    <dgm:cxn modelId="{4B073574-CC15-4FDD-9294-0373B33E4F51}" type="presParOf" srcId="{9185F4E1-2742-4384-BCED-CB489DE876C6}" destId="{1DACF764-5414-43BF-81E4-2691C335C90D}" srcOrd="0" destOrd="0" presId="urn:microsoft.com/office/officeart/2011/layout/TabList"/>
    <dgm:cxn modelId="{2A900891-7B33-4249-A7DB-E77579A66592}" type="presParOf" srcId="{1DACF764-5414-43BF-81E4-2691C335C90D}" destId="{D3C65C60-365E-4154-BC82-38B120A12EDB}" srcOrd="0" destOrd="0" presId="urn:microsoft.com/office/officeart/2011/layout/TabList"/>
    <dgm:cxn modelId="{53EB34B7-CE35-4565-87EF-B4B575FE809C}" type="presParOf" srcId="{1DACF764-5414-43BF-81E4-2691C335C90D}" destId="{AC0B5929-4226-46DE-BA55-3936F68253D6}" srcOrd="1" destOrd="0" presId="urn:microsoft.com/office/officeart/2011/layout/TabList"/>
    <dgm:cxn modelId="{E07CB4AC-F831-4F65-A4AE-F9514F8200B4}" type="presParOf" srcId="{1DACF764-5414-43BF-81E4-2691C335C90D}" destId="{8B5D6866-9E95-4C82-9FBB-5DE9C2381868}" srcOrd="2" destOrd="0" presId="urn:microsoft.com/office/officeart/2011/layout/TabList"/>
    <dgm:cxn modelId="{08039BE2-ACBF-47B4-8C11-B3166208891D}" type="presParOf" srcId="{9185F4E1-2742-4384-BCED-CB489DE876C6}" destId="{7DE5238D-FF71-4C13-A55E-D6C737C54292}" srcOrd="1" destOrd="0" presId="urn:microsoft.com/office/officeart/2011/layout/TabList"/>
    <dgm:cxn modelId="{31661DCA-7A7A-40B3-A23D-062516F95E23}" type="presParOf" srcId="{9185F4E1-2742-4384-BCED-CB489DE876C6}" destId="{5A1166F4-C179-4144-AD77-EBFABE51021F}" srcOrd="2" destOrd="0" presId="urn:microsoft.com/office/officeart/2011/layout/TabList"/>
    <dgm:cxn modelId="{F7330E3A-E4C5-4455-8A83-0DC8DC1EEE34}" type="presParOf" srcId="{5A1166F4-C179-4144-AD77-EBFABE51021F}" destId="{7E7B817E-5F21-4422-AA05-39BF6621417B}" srcOrd="0" destOrd="0" presId="urn:microsoft.com/office/officeart/2011/layout/TabList"/>
    <dgm:cxn modelId="{3C4C0D19-5C26-4920-B498-2B7E4B798994}" type="presParOf" srcId="{5A1166F4-C179-4144-AD77-EBFABE51021F}" destId="{7F2F1745-89DC-4570-BDF5-CE2BA018AD7E}" srcOrd="1" destOrd="0" presId="urn:microsoft.com/office/officeart/2011/layout/TabList"/>
    <dgm:cxn modelId="{AB046F1A-E2DC-44BA-B791-4693A73FA3AB}" type="presParOf" srcId="{5A1166F4-C179-4144-AD77-EBFABE51021F}" destId="{4B7319CB-CAF4-4987-9ABC-2407F7F5A585}" srcOrd="2" destOrd="0" presId="urn:microsoft.com/office/officeart/2011/layout/TabList"/>
    <dgm:cxn modelId="{14FF4608-FC46-4E60-8EF9-8970441AF23D}" type="presParOf" srcId="{9185F4E1-2742-4384-BCED-CB489DE876C6}" destId="{E342B0B2-C8EE-47CD-84B3-7A65DA82FC1B}" srcOrd="3" destOrd="0" presId="urn:microsoft.com/office/officeart/2011/layout/TabList"/>
    <dgm:cxn modelId="{907B60C1-07AC-48F8-9DF0-BA4253B7F7D0}" type="presParOf" srcId="{9185F4E1-2742-4384-BCED-CB489DE876C6}" destId="{8D7FDF51-F403-4A44-8A5B-B9971E43EDA0}" srcOrd="4" destOrd="0" presId="urn:microsoft.com/office/officeart/2011/layout/TabList"/>
    <dgm:cxn modelId="{E802C638-3F5D-4EDF-9805-D8EFE2B38E66}" type="presParOf" srcId="{9185F4E1-2742-4384-BCED-CB489DE876C6}" destId="{2952A616-CF85-40BA-AD81-39331F6F9B81}" srcOrd="5" destOrd="0" presId="urn:microsoft.com/office/officeart/2011/layout/TabList"/>
    <dgm:cxn modelId="{52597DE6-4044-4CD9-9C58-8B925A3A8A63}" type="presParOf" srcId="{2952A616-CF85-40BA-AD81-39331F6F9B81}" destId="{6B87925E-77AB-40E7-AB68-E11FF4C97B41}" srcOrd="0" destOrd="0" presId="urn:microsoft.com/office/officeart/2011/layout/TabList"/>
    <dgm:cxn modelId="{01C1B600-5208-403C-81A5-4F862A177989}" type="presParOf" srcId="{2952A616-CF85-40BA-AD81-39331F6F9B81}" destId="{5E5DD713-3857-466E-AF25-09C8ECB77B9C}" srcOrd="1" destOrd="0" presId="urn:microsoft.com/office/officeart/2011/layout/TabList"/>
    <dgm:cxn modelId="{F517E491-BD55-4BC9-9C1D-3BF87ED36A3B}" type="presParOf" srcId="{2952A616-CF85-40BA-AD81-39331F6F9B81}" destId="{26FCF6DC-5530-49A2-A946-92933AC2C492}" srcOrd="2" destOrd="0" presId="urn:microsoft.com/office/officeart/2011/layout/TabList"/>
    <dgm:cxn modelId="{0DAADE66-03B2-4CB1-A64C-EBF02412FD8C}" type="presParOf" srcId="{9185F4E1-2742-4384-BCED-CB489DE876C6}" destId="{117D374B-13D1-494F-AB84-4D7CA5C4CF1F}" srcOrd="6" destOrd="0" presId="urn:microsoft.com/office/officeart/2011/layout/TabList"/>
    <dgm:cxn modelId="{580617E8-D9BD-4505-A7ED-E6CB816BF02F}" type="presParOf" srcId="{9185F4E1-2742-4384-BCED-CB489DE876C6}" destId="{B2DB08D3-9033-45D4-BDAE-237DDC543D63}" srcOrd="7" destOrd="0" presId="urn:microsoft.com/office/officeart/2011/layout/TabList"/>
    <dgm:cxn modelId="{804870AA-56E7-463C-BD1D-048A30F415A4}" type="presParOf" srcId="{9185F4E1-2742-4384-BCED-CB489DE876C6}" destId="{99256E8A-BB60-439B-B698-18AF95DE2089}" srcOrd="8" destOrd="0" presId="urn:microsoft.com/office/officeart/2011/layout/TabList"/>
    <dgm:cxn modelId="{6B228BA2-75FB-4500-9C29-2787B8EE785F}" type="presParOf" srcId="{99256E8A-BB60-439B-B698-18AF95DE2089}" destId="{F25D9AF7-F353-493D-8D7D-88CE9A2D0EAF}" srcOrd="0" destOrd="0" presId="urn:microsoft.com/office/officeart/2011/layout/TabList"/>
    <dgm:cxn modelId="{894E5D1D-B208-4D90-A52B-8F064F2EC54F}" type="presParOf" srcId="{99256E8A-BB60-439B-B698-18AF95DE2089}" destId="{DDD1925C-3B6C-4160-8574-51D771BF6B61}" srcOrd="1" destOrd="0" presId="urn:microsoft.com/office/officeart/2011/layout/TabList"/>
    <dgm:cxn modelId="{8D2DE14E-6418-4368-B0F3-4972492A3786}" type="presParOf" srcId="{99256E8A-BB60-439B-B698-18AF95DE2089}" destId="{733202AF-3174-4AE8-B869-12F3FA0D9F6C}"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8187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C681F579-7301-40B4-BD02-81E36506E128}"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877E693B-C682-44CF-BFCE-024EA94F1415}"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58F6599A-D081-4ED3-BCC9-FE6A176F5CCE}"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E112BD86-9ADC-4D8C-9738-2D1B3AEC8C3F}" type="slidenum">
              <a:rPr lang="en-US" smtClean="0">
                <a:latin typeface="Arial" pitchFamily="34" charset="0"/>
              </a:rPr>
              <a:pPr/>
              <a:t>18</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pitchFamily="34" charset="0"/>
            </a:endParaRPr>
          </a:p>
        </p:txBody>
      </p:sp>
      <p:sp>
        <p:nvSpPr>
          <p:cNvPr id="62468" name="Slide Number Placeholder 3"/>
          <p:cNvSpPr>
            <a:spLocks noGrp="1"/>
          </p:cNvSpPr>
          <p:nvPr>
            <p:ph type="sldNum" sz="quarter" idx="5"/>
          </p:nvPr>
        </p:nvSpPr>
        <p:spPr>
          <a:noFill/>
        </p:spPr>
        <p:txBody>
          <a:bodyPr/>
          <a:lstStyle/>
          <a:p>
            <a:fld id="{21BCE2FD-6165-49AD-8F05-D7AB3CE135BF}" type="slidenum">
              <a:rPr lang="en-US" smtClean="0">
                <a:latin typeface="Arial" pitchFamily="34" charset="0"/>
              </a:rPr>
              <a:pPr/>
              <a:t>19</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C26E0B42-706D-4D8C-8557-6CF01B8E0BC0}" type="slidenum">
              <a:rPr lang="en-US" smtClean="0">
                <a:latin typeface="Arial" pitchFamily="34" charset="0"/>
              </a:rPr>
              <a:pPr/>
              <a:t>21</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pitchFamily="34" charset="0"/>
            </a:endParaRPr>
          </a:p>
        </p:txBody>
      </p:sp>
      <p:sp>
        <p:nvSpPr>
          <p:cNvPr id="64516" name="Slide Number Placeholder 3"/>
          <p:cNvSpPr>
            <a:spLocks noGrp="1"/>
          </p:cNvSpPr>
          <p:nvPr>
            <p:ph type="sldNum" sz="quarter" idx="5"/>
          </p:nvPr>
        </p:nvSpPr>
        <p:spPr>
          <a:noFill/>
        </p:spPr>
        <p:txBody>
          <a:bodyPr/>
          <a:lstStyle/>
          <a:p>
            <a:fld id="{4C2CB7A9-3812-4D76-A67D-26C0C4A700BD}"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pitchFamily="34" charset="0"/>
            </a:endParaRPr>
          </a:p>
        </p:txBody>
      </p:sp>
      <p:sp>
        <p:nvSpPr>
          <p:cNvPr id="65540" name="Slide Number Placeholder 3"/>
          <p:cNvSpPr>
            <a:spLocks noGrp="1"/>
          </p:cNvSpPr>
          <p:nvPr>
            <p:ph type="sldNum" sz="quarter" idx="5"/>
          </p:nvPr>
        </p:nvSpPr>
        <p:spPr>
          <a:noFill/>
        </p:spPr>
        <p:txBody>
          <a:bodyPr/>
          <a:lstStyle/>
          <a:p>
            <a:fld id="{8BD23F8C-3C39-4C9E-9B16-6CCE1464913C}" type="slidenum">
              <a:rPr lang="en-US" smtClean="0">
                <a:latin typeface="Arial" pitchFamily="34" charset="0"/>
              </a:rPr>
              <a:pPr/>
              <a:t>23</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F7914E1C-F30D-458A-A5E2-BB58C32D9D6D}" type="slidenum">
              <a:rPr lang="en-US" smtClean="0">
                <a:latin typeface="Arial" pitchFamily="34" charset="0"/>
              </a:rPr>
              <a:pPr/>
              <a:t>24</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793729C9-F394-4E6C-86F0-69F47FD28480}" type="slidenum">
              <a:rPr lang="en-US" smtClean="0">
                <a:latin typeface="Arial" pitchFamily="34" charset="0"/>
              </a:rPr>
              <a:pPr/>
              <a:t>25</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11E3A3CF-58BE-468A-B94B-60BE801BA557}"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54D6FDB0-422F-4582-8AD4-A94DEEBBEF54}"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latin typeface="Arial" pitchFamily="34" charset="0"/>
            </a:endParaRPr>
          </a:p>
        </p:txBody>
      </p:sp>
      <p:sp>
        <p:nvSpPr>
          <p:cNvPr id="69636" name="Slide Number Placeholder 3"/>
          <p:cNvSpPr>
            <a:spLocks noGrp="1"/>
          </p:cNvSpPr>
          <p:nvPr>
            <p:ph type="sldNum" sz="quarter" idx="5"/>
          </p:nvPr>
        </p:nvSpPr>
        <p:spPr>
          <a:noFill/>
        </p:spPr>
        <p:txBody>
          <a:bodyPr/>
          <a:lstStyle/>
          <a:p>
            <a:fld id="{325AABCA-84B3-4DE3-8CE6-A6219BA8E098}"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b="1" dirty="0" smtClean="0">
                <a:latin typeface="Arial" pitchFamily="34" charset="0"/>
              </a:rPr>
              <a:t>Answers</a:t>
            </a:r>
            <a:r>
              <a:rPr lang="en-US" b="0" dirty="0" smtClean="0">
                <a:latin typeface="Arial" pitchFamily="34" charset="0"/>
              </a:rPr>
              <a:t>:</a:t>
            </a:r>
          </a:p>
          <a:p>
            <a:pPr marL="228600" indent="-228600">
              <a:buAutoNum type="arabicPeriod"/>
            </a:pPr>
            <a:r>
              <a:rPr lang="en-US" b="0" baseline="0" dirty="0" smtClean="0">
                <a:latin typeface="Arial" pitchFamily="34" charset="0"/>
              </a:rPr>
              <a:t>a</a:t>
            </a:r>
          </a:p>
          <a:p>
            <a:pPr marL="228600" indent="-228600">
              <a:buAutoNum type="arabicPeriod"/>
            </a:pPr>
            <a:r>
              <a:rPr lang="en-US" dirty="0" smtClean="0">
                <a:latin typeface="Arial" pitchFamily="34" charset="0"/>
              </a:rPr>
              <a:t>b</a:t>
            </a:r>
          </a:p>
        </p:txBody>
      </p:sp>
      <p:sp>
        <p:nvSpPr>
          <p:cNvPr id="70660" name="Slide Number Placeholder 3"/>
          <p:cNvSpPr>
            <a:spLocks noGrp="1"/>
          </p:cNvSpPr>
          <p:nvPr>
            <p:ph type="sldNum" sz="quarter" idx="5"/>
          </p:nvPr>
        </p:nvSpPr>
        <p:spPr>
          <a:noFill/>
        </p:spPr>
        <p:txBody>
          <a:bodyPr/>
          <a:lstStyle/>
          <a:p>
            <a:fld id="{50AE08E5-4568-441C-B4D3-FC86F2724B9D}" type="slidenum">
              <a:rPr lang="en-US" smtClean="0">
                <a:latin typeface="Arial" pitchFamily="34" charset="0"/>
              </a:rPr>
              <a:pPr/>
              <a:t>34</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latin typeface="Arial" pitchFamily="34" charset="0"/>
            </a:endParaRPr>
          </a:p>
        </p:txBody>
      </p:sp>
      <p:sp>
        <p:nvSpPr>
          <p:cNvPr id="72708" name="Slide Number Placeholder 3"/>
          <p:cNvSpPr>
            <a:spLocks noGrp="1"/>
          </p:cNvSpPr>
          <p:nvPr>
            <p:ph type="sldNum" sz="quarter" idx="5"/>
          </p:nvPr>
        </p:nvSpPr>
        <p:spPr>
          <a:noFill/>
        </p:spPr>
        <p:txBody>
          <a:bodyPr/>
          <a:lstStyle/>
          <a:p>
            <a:fld id="{67D9449D-5148-4878-B2B1-BB2E2C176E96}" type="slidenum">
              <a:rPr lang="en-US" smtClean="0">
                <a:latin typeface="Arial" pitchFamily="34" charset="0"/>
              </a:rPr>
              <a:pPr/>
              <a:t>35</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latin typeface="Arial" pitchFamily="34" charset="0"/>
            </a:endParaRPr>
          </a:p>
        </p:txBody>
      </p:sp>
      <p:sp>
        <p:nvSpPr>
          <p:cNvPr id="73732" name="Slide Number Placeholder 3"/>
          <p:cNvSpPr>
            <a:spLocks noGrp="1"/>
          </p:cNvSpPr>
          <p:nvPr>
            <p:ph type="sldNum" sz="quarter" idx="5"/>
          </p:nvPr>
        </p:nvSpPr>
        <p:spPr>
          <a:noFill/>
        </p:spPr>
        <p:txBody>
          <a:bodyPr/>
          <a:lstStyle/>
          <a:p>
            <a:fld id="{E83C553F-5164-4846-87AA-C90FA127FB97}" type="slidenum">
              <a:rPr lang="en-US" smtClean="0">
                <a:latin typeface="Arial" pitchFamily="34" charset="0"/>
              </a:rPr>
              <a:pPr/>
              <a:t>36</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39A2E82A-36F0-402F-8EB5-A740ACA08D41}"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F2872538-E0E3-4258-A9B3-DE483FBEB840}" type="slidenum">
              <a:rPr lang="en-US" smtClean="0">
                <a:latin typeface="Arial" pitchFamily="34" charset="0"/>
              </a:rPr>
              <a:pPr/>
              <a:t>6</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998EEA75-1236-447C-9965-0BAB0F8BF827}"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5E6404D0-EC33-4BF7-8417-8ACAA64E564C}"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6E774B6B-26F0-403F-9353-9743FD7A6B33}"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2740BF18-EE24-4357-847C-89FACB894C04}"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9E96B8A-68CD-4978-B3AE-5E4D5423C068}"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java.sun.com/jsp/jstl/cor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pringframework.org/schema/mvc/spring-mvc-3.0.xs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
        <p:nvSpPr>
          <p:cNvPr id="6" name="Rectangle 5"/>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chemeClr val="tx1"/>
                </a:solidFill>
                <a:latin typeface="Myriad Pro" pitchFamily="34" charset="0"/>
                <a:cs typeface="Arial" pitchFamily="34" charset="0"/>
              </a:rPr>
              <a:t>Spring 3 MVC</a:t>
            </a:r>
          </a:p>
        </p:txBody>
      </p:sp>
      <p:sp>
        <p:nvSpPr>
          <p:cNvPr id="7" name="Rectangle 6"/>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dirty="0">
                <a:solidFill>
                  <a:schemeClr val="bg1"/>
                </a:solidFill>
                <a:latin typeface="Cambria" pitchFamily="18" charset="0"/>
                <a:ea typeface="+mj-ea"/>
                <a:cs typeface="+mj-cs"/>
              </a:rPr>
              <a:t>Controller</a:t>
            </a:r>
          </a:p>
        </p:txBody>
      </p:sp>
      <p:sp>
        <p:nvSpPr>
          <p:cNvPr id="9" name="Rectangle 8"/>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36925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eaLnBrk="1" hangingPunct="1">
              <a:buFont typeface="Arial" pitchFamily="34" charset="0"/>
              <a:buChar char="•"/>
            </a:pPr>
            <a:r>
              <a:rPr sz="2000" dirty="0" smtClean="0"/>
              <a:t>Let us walk through the key aspects of this configuration:</a:t>
            </a:r>
          </a:p>
          <a:p>
            <a:pPr lvl="1" eaLnBrk="1" hangingPunct="1">
              <a:spcBef>
                <a:spcPts val="0"/>
              </a:spcBef>
              <a:buFont typeface="Calibri" pitchFamily="34" charset="0"/>
              <a:buChar char="̶"/>
            </a:pPr>
            <a:r>
              <a:rPr sz="1800" dirty="0" smtClean="0"/>
              <a:t>This configuration details needs to be added in &lt;servlet-name&gt;-servlet.xml file.</a:t>
            </a:r>
          </a:p>
          <a:p>
            <a:pPr lvl="1" eaLnBrk="1" hangingPunct="1">
              <a:spcBef>
                <a:spcPts val="0"/>
              </a:spcBef>
              <a:buFont typeface="Calibri" pitchFamily="34" charset="0"/>
              <a:buChar char="̶"/>
            </a:pPr>
            <a:endParaRPr sz="1800" dirty="0" smtClean="0"/>
          </a:p>
          <a:p>
            <a:pPr lvl="1" eaLnBrk="1" hangingPunct="1">
              <a:spcBef>
                <a:spcPts val="0"/>
              </a:spcBef>
              <a:buFont typeface="Calibri" pitchFamily="34" charset="0"/>
              <a:buChar char="̶"/>
            </a:pPr>
            <a:r>
              <a:rPr sz="1800" dirty="0" smtClean="0"/>
              <a:t>This is added to example-servlet.xml.</a:t>
            </a:r>
          </a:p>
          <a:p>
            <a:pPr lvl="1" eaLnBrk="1" hangingPunct="1">
              <a:spcBef>
                <a:spcPts val="0"/>
              </a:spcBef>
              <a:buFont typeface="Calibri" pitchFamily="34" charset="0"/>
              <a:buChar char="̶"/>
            </a:pPr>
            <a:endParaRPr sz="1800" dirty="0" smtClean="0"/>
          </a:p>
          <a:p>
            <a:pPr lvl="1" eaLnBrk="1" hangingPunct="1">
              <a:spcBef>
                <a:spcPts val="0"/>
              </a:spcBef>
              <a:buFont typeface="Calibri" pitchFamily="34" charset="0"/>
              <a:buChar char="̶"/>
            </a:pPr>
            <a:r>
              <a:rPr sz="1800" dirty="0" smtClean="0"/>
              <a:t>A few different Spring XML namespaces are used: </a:t>
            </a:r>
            <a:r>
              <a:rPr sz="1800" i="1" dirty="0" smtClean="0"/>
              <a:t>context</a:t>
            </a:r>
            <a:r>
              <a:rPr sz="1800" dirty="0" smtClean="0"/>
              <a:t>, </a:t>
            </a:r>
            <a:r>
              <a:rPr sz="1800" i="1" dirty="0" err="1" smtClean="0"/>
              <a:t>mvc</a:t>
            </a:r>
            <a:r>
              <a:rPr sz="1800" dirty="0" smtClean="0"/>
              <a:t>, and the default </a:t>
            </a:r>
            <a:r>
              <a:rPr sz="1800" i="1" dirty="0" smtClean="0"/>
              <a:t>beans.</a:t>
            </a:r>
          </a:p>
          <a:p>
            <a:pPr lvl="1" eaLnBrk="1" hangingPunct="1">
              <a:spcBef>
                <a:spcPts val="0"/>
              </a:spcBef>
              <a:buFont typeface="Calibri" pitchFamily="34" charset="0"/>
              <a:buChar char="̶"/>
            </a:pPr>
            <a:endParaRPr sz="1800" i="1" dirty="0" smtClean="0"/>
          </a:p>
          <a:p>
            <a:pPr lvl="1" eaLnBrk="1" hangingPunct="1">
              <a:spcBef>
                <a:spcPts val="0"/>
              </a:spcBef>
              <a:buFont typeface="Calibri" pitchFamily="34" charset="0"/>
              <a:buChar char="̶"/>
            </a:pPr>
            <a:r>
              <a:rPr sz="1800" dirty="0" smtClean="0"/>
              <a:t>The &lt;</a:t>
            </a:r>
            <a:r>
              <a:rPr sz="1800" dirty="0" err="1" smtClean="0"/>
              <a:t>context:component-scan</a:t>
            </a:r>
            <a:r>
              <a:rPr sz="1800" dirty="0" smtClean="0"/>
              <a:t>&gt; declaration ensures the Spring container does component scanning, so that any code annotated with @Component subtypes such as @Controller is automatically discovered. You'll note that for efficiency, we limit (to </a:t>
            </a:r>
            <a:r>
              <a:rPr sz="1800" dirty="0" err="1" smtClean="0"/>
              <a:t>com.cts.spring.controllers</a:t>
            </a:r>
            <a:r>
              <a:rPr lang="en-US" sz="1800" dirty="0" smtClean="0"/>
              <a:t> </a:t>
            </a:r>
            <a:r>
              <a:rPr sz="1800" dirty="0" smtClean="0"/>
              <a:t>in this case) what part of the package space Spring should scan in the class path.</a:t>
            </a:r>
          </a:p>
          <a:p>
            <a:pPr eaLnBrk="1" hangingPunct="1">
              <a:spcBef>
                <a:spcPts val="0"/>
              </a:spcBef>
              <a:buFont typeface="Wingdings" pitchFamily="2" charset="2"/>
              <a:buChar char="Ø"/>
            </a:pPr>
            <a:endParaRPr sz="1800" dirty="0" smtClean="0"/>
          </a:p>
        </p:txBody>
      </p:sp>
      <p:sp>
        <p:nvSpPr>
          <p:cNvPr id="18434"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Spring 3 MVC Configuration (Contd.)</a:t>
            </a:r>
          </a:p>
        </p:txBody>
      </p:sp>
      <p:sp>
        <p:nvSpPr>
          <p:cNvPr id="8"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FAA1B5A9-B379-4E8F-9400-39EE1015D0BB}" type="slidenum">
              <a:rPr lang="en-US">
                <a:latin typeface="+mn-lt"/>
              </a:rPr>
              <a:pPr algn="l">
                <a:defRPr/>
              </a:pPr>
              <a:t>10</a:t>
            </a:fld>
            <a:endParaRPr lang="en-US" dirty="0">
              <a:latin typeface="+mn-lt"/>
            </a:endParaRPr>
          </a:p>
        </p:txBody>
      </p:sp>
    </p:spTree>
    <p:extLst>
      <p:ext uri="{BB962C8B-B14F-4D97-AF65-F5344CB8AC3E}">
        <p14:creationId xmlns:p14="http://schemas.microsoft.com/office/powerpoint/2010/main" val="390211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down)">
                                      <p:cBhvr>
                                        <p:cTn id="7" dur="580">
                                          <p:stCondLst>
                                            <p:cond delay="0"/>
                                          </p:stCondLst>
                                        </p:cTn>
                                        <p:tgtEl>
                                          <p:spTgt spid="18435">
                                            <p:txEl>
                                              <p:pRg st="0" end="0"/>
                                            </p:txEl>
                                          </p:spTgt>
                                        </p:tgtEl>
                                      </p:cBhvr>
                                    </p:animEffect>
                                    <p:anim calcmode="lin" valueType="num">
                                      <p:cBhvr>
                                        <p:cTn id="8" dur="1822" tmFilter="0,0; 0.14,0.36; 0.43,0.73; 0.71,0.91; 1.0,1.0">
                                          <p:stCondLst>
                                            <p:cond delay="0"/>
                                          </p:stCondLst>
                                        </p:cTn>
                                        <p:tgtEl>
                                          <p:spTgt spid="184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4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4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4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4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435">
                                            <p:txEl>
                                              <p:pRg st="0" end="0"/>
                                            </p:txEl>
                                          </p:spTgt>
                                        </p:tgtEl>
                                      </p:cBhvr>
                                      <p:to x="100000" y="60000"/>
                                    </p:animScale>
                                    <p:animScale>
                                      <p:cBhvr>
                                        <p:cTn id="14" dur="166" decel="50000">
                                          <p:stCondLst>
                                            <p:cond delay="676"/>
                                          </p:stCondLst>
                                        </p:cTn>
                                        <p:tgtEl>
                                          <p:spTgt spid="18435">
                                            <p:txEl>
                                              <p:pRg st="0" end="0"/>
                                            </p:txEl>
                                          </p:spTgt>
                                        </p:tgtEl>
                                      </p:cBhvr>
                                      <p:to x="100000" y="100000"/>
                                    </p:animScale>
                                    <p:animScale>
                                      <p:cBhvr>
                                        <p:cTn id="15" dur="26">
                                          <p:stCondLst>
                                            <p:cond delay="1312"/>
                                          </p:stCondLst>
                                        </p:cTn>
                                        <p:tgtEl>
                                          <p:spTgt spid="18435">
                                            <p:txEl>
                                              <p:pRg st="0" end="0"/>
                                            </p:txEl>
                                          </p:spTgt>
                                        </p:tgtEl>
                                      </p:cBhvr>
                                      <p:to x="100000" y="80000"/>
                                    </p:animScale>
                                    <p:animScale>
                                      <p:cBhvr>
                                        <p:cTn id="16" dur="166" decel="50000">
                                          <p:stCondLst>
                                            <p:cond delay="1338"/>
                                          </p:stCondLst>
                                        </p:cTn>
                                        <p:tgtEl>
                                          <p:spTgt spid="18435">
                                            <p:txEl>
                                              <p:pRg st="0" end="0"/>
                                            </p:txEl>
                                          </p:spTgt>
                                        </p:tgtEl>
                                      </p:cBhvr>
                                      <p:to x="100000" y="100000"/>
                                    </p:animScale>
                                    <p:animScale>
                                      <p:cBhvr>
                                        <p:cTn id="17" dur="26">
                                          <p:stCondLst>
                                            <p:cond delay="1642"/>
                                          </p:stCondLst>
                                        </p:cTn>
                                        <p:tgtEl>
                                          <p:spTgt spid="18435">
                                            <p:txEl>
                                              <p:pRg st="0" end="0"/>
                                            </p:txEl>
                                          </p:spTgt>
                                        </p:tgtEl>
                                      </p:cBhvr>
                                      <p:to x="100000" y="90000"/>
                                    </p:animScale>
                                    <p:animScale>
                                      <p:cBhvr>
                                        <p:cTn id="18" dur="166" decel="50000">
                                          <p:stCondLst>
                                            <p:cond delay="1668"/>
                                          </p:stCondLst>
                                        </p:cTn>
                                        <p:tgtEl>
                                          <p:spTgt spid="18435">
                                            <p:txEl>
                                              <p:pRg st="0" end="0"/>
                                            </p:txEl>
                                          </p:spTgt>
                                        </p:tgtEl>
                                      </p:cBhvr>
                                      <p:to x="100000" y="100000"/>
                                    </p:animScale>
                                    <p:animScale>
                                      <p:cBhvr>
                                        <p:cTn id="19" dur="26">
                                          <p:stCondLst>
                                            <p:cond delay="1808"/>
                                          </p:stCondLst>
                                        </p:cTn>
                                        <p:tgtEl>
                                          <p:spTgt spid="18435">
                                            <p:txEl>
                                              <p:pRg st="0" end="0"/>
                                            </p:txEl>
                                          </p:spTgt>
                                        </p:tgtEl>
                                      </p:cBhvr>
                                      <p:to x="100000" y="95000"/>
                                    </p:animScale>
                                    <p:animScale>
                                      <p:cBhvr>
                                        <p:cTn id="20" dur="166" decel="50000">
                                          <p:stCondLst>
                                            <p:cond delay="1834"/>
                                          </p:stCondLst>
                                        </p:cTn>
                                        <p:tgtEl>
                                          <p:spTgt spid="184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8435">
                                            <p:txEl>
                                              <p:pRg st="1" end="1"/>
                                            </p:txEl>
                                          </p:spTgt>
                                        </p:tgtEl>
                                        <p:attrNameLst>
                                          <p:attrName>style.visibility</p:attrName>
                                        </p:attrNameLst>
                                      </p:cBhvr>
                                      <p:to>
                                        <p:strVal val="visible"/>
                                      </p:to>
                                    </p:set>
                                    <p:animEffect transition="in" filter="wipe(down)">
                                      <p:cBhvr>
                                        <p:cTn id="25" dur="580">
                                          <p:stCondLst>
                                            <p:cond delay="0"/>
                                          </p:stCondLst>
                                        </p:cTn>
                                        <p:tgtEl>
                                          <p:spTgt spid="18435">
                                            <p:txEl>
                                              <p:pRg st="1" end="1"/>
                                            </p:txEl>
                                          </p:spTgt>
                                        </p:tgtEl>
                                      </p:cBhvr>
                                    </p:animEffect>
                                    <p:anim calcmode="lin" valueType="num">
                                      <p:cBhvr>
                                        <p:cTn id="26" dur="1822" tmFilter="0,0; 0.14,0.36; 0.43,0.73; 0.71,0.91; 1.0,1.0">
                                          <p:stCondLst>
                                            <p:cond delay="0"/>
                                          </p:stCondLst>
                                        </p:cTn>
                                        <p:tgtEl>
                                          <p:spTgt spid="184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4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4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4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4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435">
                                            <p:txEl>
                                              <p:pRg st="1" end="1"/>
                                            </p:txEl>
                                          </p:spTgt>
                                        </p:tgtEl>
                                      </p:cBhvr>
                                      <p:to x="100000" y="60000"/>
                                    </p:animScale>
                                    <p:animScale>
                                      <p:cBhvr>
                                        <p:cTn id="32" dur="166" decel="50000">
                                          <p:stCondLst>
                                            <p:cond delay="676"/>
                                          </p:stCondLst>
                                        </p:cTn>
                                        <p:tgtEl>
                                          <p:spTgt spid="18435">
                                            <p:txEl>
                                              <p:pRg st="1" end="1"/>
                                            </p:txEl>
                                          </p:spTgt>
                                        </p:tgtEl>
                                      </p:cBhvr>
                                      <p:to x="100000" y="100000"/>
                                    </p:animScale>
                                    <p:animScale>
                                      <p:cBhvr>
                                        <p:cTn id="33" dur="26">
                                          <p:stCondLst>
                                            <p:cond delay="1312"/>
                                          </p:stCondLst>
                                        </p:cTn>
                                        <p:tgtEl>
                                          <p:spTgt spid="18435">
                                            <p:txEl>
                                              <p:pRg st="1" end="1"/>
                                            </p:txEl>
                                          </p:spTgt>
                                        </p:tgtEl>
                                      </p:cBhvr>
                                      <p:to x="100000" y="80000"/>
                                    </p:animScale>
                                    <p:animScale>
                                      <p:cBhvr>
                                        <p:cTn id="34" dur="166" decel="50000">
                                          <p:stCondLst>
                                            <p:cond delay="1338"/>
                                          </p:stCondLst>
                                        </p:cTn>
                                        <p:tgtEl>
                                          <p:spTgt spid="18435">
                                            <p:txEl>
                                              <p:pRg st="1" end="1"/>
                                            </p:txEl>
                                          </p:spTgt>
                                        </p:tgtEl>
                                      </p:cBhvr>
                                      <p:to x="100000" y="100000"/>
                                    </p:animScale>
                                    <p:animScale>
                                      <p:cBhvr>
                                        <p:cTn id="35" dur="26">
                                          <p:stCondLst>
                                            <p:cond delay="1642"/>
                                          </p:stCondLst>
                                        </p:cTn>
                                        <p:tgtEl>
                                          <p:spTgt spid="18435">
                                            <p:txEl>
                                              <p:pRg st="1" end="1"/>
                                            </p:txEl>
                                          </p:spTgt>
                                        </p:tgtEl>
                                      </p:cBhvr>
                                      <p:to x="100000" y="90000"/>
                                    </p:animScale>
                                    <p:animScale>
                                      <p:cBhvr>
                                        <p:cTn id="36" dur="166" decel="50000">
                                          <p:stCondLst>
                                            <p:cond delay="1668"/>
                                          </p:stCondLst>
                                        </p:cTn>
                                        <p:tgtEl>
                                          <p:spTgt spid="18435">
                                            <p:txEl>
                                              <p:pRg st="1" end="1"/>
                                            </p:txEl>
                                          </p:spTgt>
                                        </p:tgtEl>
                                      </p:cBhvr>
                                      <p:to x="100000" y="100000"/>
                                    </p:animScale>
                                    <p:animScale>
                                      <p:cBhvr>
                                        <p:cTn id="37" dur="26">
                                          <p:stCondLst>
                                            <p:cond delay="1808"/>
                                          </p:stCondLst>
                                        </p:cTn>
                                        <p:tgtEl>
                                          <p:spTgt spid="18435">
                                            <p:txEl>
                                              <p:pRg st="1" end="1"/>
                                            </p:txEl>
                                          </p:spTgt>
                                        </p:tgtEl>
                                      </p:cBhvr>
                                      <p:to x="100000" y="95000"/>
                                    </p:animScale>
                                    <p:animScale>
                                      <p:cBhvr>
                                        <p:cTn id="38" dur="166" decel="50000">
                                          <p:stCondLst>
                                            <p:cond delay="1834"/>
                                          </p:stCondLst>
                                        </p:cTn>
                                        <p:tgtEl>
                                          <p:spTgt spid="1843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8435">
                                            <p:txEl>
                                              <p:pRg st="3" end="3"/>
                                            </p:txEl>
                                          </p:spTgt>
                                        </p:tgtEl>
                                        <p:attrNameLst>
                                          <p:attrName>style.visibility</p:attrName>
                                        </p:attrNameLst>
                                      </p:cBhvr>
                                      <p:to>
                                        <p:strVal val="visible"/>
                                      </p:to>
                                    </p:set>
                                    <p:animEffect transition="in" filter="wipe(down)">
                                      <p:cBhvr>
                                        <p:cTn id="43" dur="580">
                                          <p:stCondLst>
                                            <p:cond delay="0"/>
                                          </p:stCondLst>
                                        </p:cTn>
                                        <p:tgtEl>
                                          <p:spTgt spid="18435">
                                            <p:txEl>
                                              <p:pRg st="3" end="3"/>
                                            </p:txEl>
                                          </p:spTgt>
                                        </p:tgtEl>
                                      </p:cBhvr>
                                    </p:animEffect>
                                    <p:anim calcmode="lin" valueType="num">
                                      <p:cBhvr>
                                        <p:cTn id="44" dur="1822" tmFilter="0,0; 0.14,0.36; 0.43,0.73; 0.71,0.91; 1.0,1.0">
                                          <p:stCondLst>
                                            <p:cond delay="0"/>
                                          </p:stCondLst>
                                        </p:cTn>
                                        <p:tgtEl>
                                          <p:spTgt spid="18435">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435">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435">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435">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435">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435">
                                            <p:txEl>
                                              <p:pRg st="3" end="3"/>
                                            </p:txEl>
                                          </p:spTgt>
                                        </p:tgtEl>
                                      </p:cBhvr>
                                      <p:to x="100000" y="60000"/>
                                    </p:animScale>
                                    <p:animScale>
                                      <p:cBhvr>
                                        <p:cTn id="50" dur="166" decel="50000">
                                          <p:stCondLst>
                                            <p:cond delay="676"/>
                                          </p:stCondLst>
                                        </p:cTn>
                                        <p:tgtEl>
                                          <p:spTgt spid="18435">
                                            <p:txEl>
                                              <p:pRg st="3" end="3"/>
                                            </p:txEl>
                                          </p:spTgt>
                                        </p:tgtEl>
                                      </p:cBhvr>
                                      <p:to x="100000" y="100000"/>
                                    </p:animScale>
                                    <p:animScale>
                                      <p:cBhvr>
                                        <p:cTn id="51" dur="26">
                                          <p:stCondLst>
                                            <p:cond delay="1312"/>
                                          </p:stCondLst>
                                        </p:cTn>
                                        <p:tgtEl>
                                          <p:spTgt spid="18435">
                                            <p:txEl>
                                              <p:pRg st="3" end="3"/>
                                            </p:txEl>
                                          </p:spTgt>
                                        </p:tgtEl>
                                      </p:cBhvr>
                                      <p:to x="100000" y="80000"/>
                                    </p:animScale>
                                    <p:animScale>
                                      <p:cBhvr>
                                        <p:cTn id="52" dur="166" decel="50000">
                                          <p:stCondLst>
                                            <p:cond delay="1338"/>
                                          </p:stCondLst>
                                        </p:cTn>
                                        <p:tgtEl>
                                          <p:spTgt spid="18435">
                                            <p:txEl>
                                              <p:pRg st="3" end="3"/>
                                            </p:txEl>
                                          </p:spTgt>
                                        </p:tgtEl>
                                      </p:cBhvr>
                                      <p:to x="100000" y="100000"/>
                                    </p:animScale>
                                    <p:animScale>
                                      <p:cBhvr>
                                        <p:cTn id="53" dur="26">
                                          <p:stCondLst>
                                            <p:cond delay="1642"/>
                                          </p:stCondLst>
                                        </p:cTn>
                                        <p:tgtEl>
                                          <p:spTgt spid="18435">
                                            <p:txEl>
                                              <p:pRg st="3" end="3"/>
                                            </p:txEl>
                                          </p:spTgt>
                                        </p:tgtEl>
                                      </p:cBhvr>
                                      <p:to x="100000" y="90000"/>
                                    </p:animScale>
                                    <p:animScale>
                                      <p:cBhvr>
                                        <p:cTn id="54" dur="166" decel="50000">
                                          <p:stCondLst>
                                            <p:cond delay="1668"/>
                                          </p:stCondLst>
                                        </p:cTn>
                                        <p:tgtEl>
                                          <p:spTgt spid="18435">
                                            <p:txEl>
                                              <p:pRg st="3" end="3"/>
                                            </p:txEl>
                                          </p:spTgt>
                                        </p:tgtEl>
                                      </p:cBhvr>
                                      <p:to x="100000" y="100000"/>
                                    </p:animScale>
                                    <p:animScale>
                                      <p:cBhvr>
                                        <p:cTn id="55" dur="26">
                                          <p:stCondLst>
                                            <p:cond delay="1808"/>
                                          </p:stCondLst>
                                        </p:cTn>
                                        <p:tgtEl>
                                          <p:spTgt spid="18435">
                                            <p:txEl>
                                              <p:pRg st="3" end="3"/>
                                            </p:txEl>
                                          </p:spTgt>
                                        </p:tgtEl>
                                      </p:cBhvr>
                                      <p:to x="100000" y="95000"/>
                                    </p:animScale>
                                    <p:animScale>
                                      <p:cBhvr>
                                        <p:cTn id="56" dur="166" decel="50000">
                                          <p:stCondLst>
                                            <p:cond delay="1834"/>
                                          </p:stCondLst>
                                        </p:cTn>
                                        <p:tgtEl>
                                          <p:spTgt spid="18435">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8435">
                                            <p:txEl>
                                              <p:pRg st="5" end="5"/>
                                            </p:txEl>
                                          </p:spTgt>
                                        </p:tgtEl>
                                        <p:attrNameLst>
                                          <p:attrName>style.visibility</p:attrName>
                                        </p:attrNameLst>
                                      </p:cBhvr>
                                      <p:to>
                                        <p:strVal val="visible"/>
                                      </p:to>
                                    </p:set>
                                    <p:animEffect transition="in" filter="wipe(down)">
                                      <p:cBhvr>
                                        <p:cTn id="61" dur="580">
                                          <p:stCondLst>
                                            <p:cond delay="0"/>
                                          </p:stCondLst>
                                        </p:cTn>
                                        <p:tgtEl>
                                          <p:spTgt spid="18435">
                                            <p:txEl>
                                              <p:pRg st="5" end="5"/>
                                            </p:txEl>
                                          </p:spTgt>
                                        </p:tgtEl>
                                      </p:cBhvr>
                                    </p:animEffect>
                                    <p:anim calcmode="lin" valueType="num">
                                      <p:cBhvr>
                                        <p:cTn id="62" dur="1822" tmFilter="0,0; 0.14,0.36; 0.43,0.73; 0.71,0.91; 1.0,1.0">
                                          <p:stCondLst>
                                            <p:cond delay="0"/>
                                          </p:stCondLst>
                                        </p:cTn>
                                        <p:tgtEl>
                                          <p:spTgt spid="18435">
                                            <p:txEl>
                                              <p:pRg st="5" end="5"/>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435">
                                            <p:txEl>
                                              <p:pRg st="5" end="5"/>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435">
                                            <p:txEl>
                                              <p:pRg st="5" end="5"/>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435">
                                            <p:txEl>
                                              <p:pRg st="5" end="5"/>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435">
                                            <p:txEl>
                                              <p:pRg st="5" end="5"/>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8435">
                                            <p:txEl>
                                              <p:pRg st="5" end="5"/>
                                            </p:txEl>
                                          </p:spTgt>
                                        </p:tgtEl>
                                      </p:cBhvr>
                                      <p:to x="100000" y="60000"/>
                                    </p:animScale>
                                    <p:animScale>
                                      <p:cBhvr>
                                        <p:cTn id="68" dur="166" decel="50000">
                                          <p:stCondLst>
                                            <p:cond delay="676"/>
                                          </p:stCondLst>
                                        </p:cTn>
                                        <p:tgtEl>
                                          <p:spTgt spid="18435">
                                            <p:txEl>
                                              <p:pRg st="5" end="5"/>
                                            </p:txEl>
                                          </p:spTgt>
                                        </p:tgtEl>
                                      </p:cBhvr>
                                      <p:to x="100000" y="100000"/>
                                    </p:animScale>
                                    <p:animScale>
                                      <p:cBhvr>
                                        <p:cTn id="69" dur="26">
                                          <p:stCondLst>
                                            <p:cond delay="1312"/>
                                          </p:stCondLst>
                                        </p:cTn>
                                        <p:tgtEl>
                                          <p:spTgt spid="18435">
                                            <p:txEl>
                                              <p:pRg st="5" end="5"/>
                                            </p:txEl>
                                          </p:spTgt>
                                        </p:tgtEl>
                                      </p:cBhvr>
                                      <p:to x="100000" y="80000"/>
                                    </p:animScale>
                                    <p:animScale>
                                      <p:cBhvr>
                                        <p:cTn id="70" dur="166" decel="50000">
                                          <p:stCondLst>
                                            <p:cond delay="1338"/>
                                          </p:stCondLst>
                                        </p:cTn>
                                        <p:tgtEl>
                                          <p:spTgt spid="18435">
                                            <p:txEl>
                                              <p:pRg st="5" end="5"/>
                                            </p:txEl>
                                          </p:spTgt>
                                        </p:tgtEl>
                                      </p:cBhvr>
                                      <p:to x="100000" y="100000"/>
                                    </p:animScale>
                                    <p:animScale>
                                      <p:cBhvr>
                                        <p:cTn id="71" dur="26">
                                          <p:stCondLst>
                                            <p:cond delay="1642"/>
                                          </p:stCondLst>
                                        </p:cTn>
                                        <p:tgtEl>
                                          <p:spTgt spid="18435">
                                            <p:txEl>
                                              <p:pRg st="5" end="5"/>
                                            </p:txEl>
                                          </p:spTgt>
                                        </p:tgtEl>
                                      </p:cBhvr>
                                      <p:to x="100000" y="90000"/>
                                    </p:animScale>
                                    <p:animScale>
                                      <p:cBhvr>
                                        <p:cTn id="72" dur="166" decel="50000">
                                          <p:stCondLst>
                                            <p:cond delay="1668"/>
                                          </p:stCondLst>
                                        </p:cTn>
                                        <p:tgtEl>
                                          <p:spTgt spid="18435">
                                            <p:txEl>
                                              <p:pRg st="5" end="5"/>
                                            </p:txEl>
                                          </p:spTgt>
                                        </p:tgtEl>
                                      </p:cBhvr>
                                      <p:to x="100000" y="100000"/>
                                    </p:animScale>
                                    <p:animScale>
                                      <p:cBhvr>
                                        <p:cTn id="73" dur="26">
                                          <p:stCondLst>
                                            <p:cond delay="1808"/>
                                          </p:stCondLst>
                                        </p:cTn>
                                        <p:tgtEl>
                                          <p:spTgt spid="18435">
                                            <p:txEl>
                                              <p:pRg st="5" end="5"/>
                                            </p:txEl>
                                          </p:spTgt>
                                        </p:tgtEl>
                                      </p:cBhvr>
                                      <p:to x="100000" y="95000"/>
                                    </p:animScale>
                                    <p:animScale>
                                      <p:cBhvr>
                                        <p:cTn id="74" dur="166" decel="50000">
                                          <p:stCondLst>
                                            <p:cond delay="1834"/>
                                          </p:stCondLst>
                                        </p:cTn>
                                        <p:tgtEl>
                                          <p:spTgt spid="18435">
                                            <p:txEl>
                                              <p:pRg st="5" end="5"/>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18435">
                                            <p:txEl>
                                              <p:pRg st="7" end="7"/>
                                            </p:txEl>
                                          </p:spTgt>
                                        </p:tgtEl>
                                        <p:attrNameLst>
                                          <p:attrName>style.visibility</p:attrName>
                                        </p:attrNameLst>
                                      </p:cBhvr>
                                      <p:to>
                                        <p:strVal val="visible"/>
                                      </p:to>
                                    </p:set>
                                    <p:animEffect transition="in" filter="wipe(down)">
                                      <p:cBhvr>
                                        <p:cTn id="79" dur="580">
                                          <p:stCondLst>
                                            <p:cond delay="0"/>
                                          </p:stCondLst>
                                        </p:cTn>
                                        <p:tgtEl>
                                          <p:spTgt spid="18435">
                                            <p:txEl>
                                              <p:pRg st="7" end="7"/>
                                            </p:txEl>
                                          </p:spTgt>
                                        </p:tgtEl>
                                      </p:cBhvr>
                                    </p:animEffect>
                                    <p:anim calcmode="lin" valueType="num">
                                      <p:cBhvr>
                                        <p:cTn id="80" dur="1822" tmFilter="0,0; 0.14,0.36; 0.43,0.73; 0.71,0.91; 1.0,1.0">
                                          <p:stCondLst>
                                            <p:cond delay="0"/>
                                          </p:stCondLst>
                                        </p:cTn>
                                        <p:tgtEl>
                                          <p:spTgt spid="18435">
                                            <p:txEl>
                                              <p:pRg st="7" end="7"/>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8435">
                                            <p:txEl>
                                              <p:pRg st="7" end="7"/>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8435">
                                            <p:txEl>
                                              <p:pRg st="7" end="7"/>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8435">
                                            <p:txEl>
                                              <p:pRg st="7" end="7"/>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8435">
                                            <p:txEl>
                                              <p:pRg st="7" end="7"/>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8435">
                                            <p:txEl>
                                              <p:pRg st="7" end="7"/>
                                            </p:txEl>
                                          </p:spTgt>
                                        </p:tgtEl>
                                      </p:cBhvr>
                                      <p:to x="100000" y="60000"/>
                                    </p:animScale>
                                    <p:animScale>
                                      <p:cBhvr>
                                        <p:cTn id="86" dur="166" decel="50000">
                                          <p:stCondLst>
                                            <p:cond delay="676"/>
                                          </p:stCondLst>
                                        </p:cTn>
                                        <p:tgtEl>
                                          <p:spTgt spid="18435">
                                            <p:txEl>
                                              <p:pRg st="7" end="7"/>
                                            </p:txEl>
                                          </p:spTgt>
                                        </p:tgtEl>
                                      </p:cBhvr>
                                      <p:to x="100000" y="100000"/>
                                    </p:animScale>
                                    <p:animScale>
                                      <p:cBhvr>
                                        <p:cTn id="87" dur="26">
                                          <p:stCondLst>
                                            <p:cond delay="1312"/>
                                          </p:stCondLst>
                                        </p:cTn>
                                        <p:tgtEl>
                                          <p:spTgt spid="18435">
                                            <p:txEl>
                                              <p:pRg st="7" end="7"/>
                                            </p:txEl>
                                          </p:spTgt>
                                        </p:tgtEl>
                                      </p:cBhvr>
                                      <p:to x="100000" y="80000"/>
                                    </p:animScale>
                                    <p:animScale>
                                      <p:cBhvr>
                                        <p:cTn id="88" dur="166" decel="50000">
                                          <p:stCondLst>
                                            <p:cond delay="1338"/>
                                          </p:stCondLst>
                                        </p:cTn>
                                        <p:tgtEl>
                                          <p:spTgt spid="18435">
                                            <p:txEl>
                                              <p:pRg st="7" end="7"/>
                                            </p:txEl>
                                          </p:spTgt>
                                        </p:tgtEl>
                                      </p:cBhvr>
                                      <p:to x="100000" y="100000"/>
                                    </p:animScale>
                                    <p:animScale>
                                      <p:cBhvr>
                                        <p:cTn id="89" dur="26">
                                          <p:stCondLst>
                                            <p:cond delay="1642"/>
                                          </p:stCondLst>
                                        </p:cTn>
                                        <p:tgtEl>
                                          <p:spTgt spid="18435">
                                            <p:txEl>
                                              <p:pRg st="7" end="7"/>
                                            </p:txEl>
                                          </p:spTgt>
                                        </p:tgtEl>
                                      </p:cBhvr>
                                      <p:to x="100000" y="90000"/>
                                    </p:animScale>
                                    <p:animScale>
                                      <p:cBhvr>
                                        <p:cTn id="90" dur="166" decel="50000">
                                          <p:stCondLst>
                                            <p:cond delay="1668"/>
                                          </p:stCondLst>
                                        </p:cTn>
                                        <p:tgtEl>
                                          <p:spTgt spid="18435">
                                            <p:txEl>
                                              <p:pRg st="7" end="7"/>
                                            </p:txEl>
                                          </p:spTgt>
                                        </p:tgtEl>
                                      </p:cBhvr>
                                      <p:to x="100000" y="100000"/>
                                    </p:animScale>
                                    <p:animScale>
                                      <p:cBhvr>
                                        <p:cTn id="91" dur="26">
                                          <p:stCondLst>
                                            <p:cond delay="1808"/>
                                          </p:stCondLst>
                                        </p:cTn>
                                        <p:tgtEl>
                                          <p:spTgt spid="18435">
                                            <p:txEl>
                                              <p:pRg st="7" end="7"/>
                                            </p:txEl>
                                          </p:spTgt>
                                        </p:tgtEl>
                                      </p:cBhvr>
                                      <p:to x="100000" y="95000"/>
                                    </p:animScale>
                                    <p:animScale>
                                      <p:cBhvr>
                                        <p:cTn id="92" dur="166" decel="50000">
                                          <p:stCondLst>
                                            <p:cond delay="1834"/>
                                          </p:stCondLst>
                                        </p:cTn>
                                        <p:tgtEl>
                                          <p:spTgt spid="18435">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pPr eaLnBrk="1" hangingPunct="1">
              <a:buFont typeface="Arial" pitchFamily="34" charset="0"/>
              <a:buChar char="•"/>
            </a:pPr>
            <a:r>
              <a:rPr sz="2000" dirty="0" smtClean="0"/>
              <a:t>Mapping requests with @</a:t>
            </a:r>
            <a:r>
              <a:rPr sz="2000" dirty="0" err="1" smtClean="0"/>
              <a:t>RequestMapping</a:t>
            </a:r>
            <a:r>
              <a:rPr sz="2000" dirty="0" smtClean="0"/>
              <a:t>:</a:t>
            </a:r>
          </a:p>
          <a:p>
            <a:pPr lvl="1" eaLnBrk="1" hangingPunct="1">
              <a:spcBef>
                <a:spcPts val="0"/>
              </a:spcBef>
              <a:buFont typeface="Calibri" pitchFamily="34" charset="0"/>
              <a:buChar char="̶"/>
            </a:pPr>
            <a:r>
              <a:rPr sz="1800" dirty="0" smtClean="0"/>
              <a:t>Annotation for mapping web requests onto specific handler classes and/or handler methods.</a:t>
            </a:r>
          </a:p>
          <a:p>
            <a:pPr lvl="1" eaLnBrk="1" hangingPunct="1">
              <a:spcBef>
                <a:spcPts val="0"/>
              </a:spcBef>
              <a:buFont typeface="Calibri" pitchFamily="34" charset="0"/>
              <a:buChar char="̶"/>
            </a:pPr>
            <a:endParaRPr sz="1800" dirty="0" smtClean="0"/>
          </a:p>
          <a:p>
            <a:pPr lvl="1" eaLnBrk="1" hangingPunct="1">
              <a:spcBef>
                <a:spcPts val="0"/>
              </a:spcBef>
              <a:buFont typeface="Calibri" pitchFamily="34" charset="0"/>
              <a:buChar char="̶"/>
            </a:pPr>
            <a:r>
              <a:rPr sz="1800" dirty="0" smtClean="0"/>
              <a:t>@</a:t>
            </a:r>
            <a:r>
              <a:rPr sz="1800" dirty="0" err="1" smtClean="0"/>
              <a:t>RequestMapping</a:t>
            </a:r>
            <a:r>
              <a:rPr sz="1800" dirty="0" smtClean="0"/>
              <a:t> will only be processed if a corresponding Handler Mapping (for type level annotations) and/or Handler Adapter (for method level annotations) is present in the dispatcher.</a:t>
            </a:r>
          </a:p>
          <a:p>
            <a:pPr lvl="1" eaLnBrk="1" hangingPunct="1">
              <a:spcBef>
                <a:spcPts val="0"/>
              </a:spcBef>
              <a:buFont typeface="Calibri" pitchFamily="34" charset="0"/>
              <a:buChar char="̶"/>
            </a:pPr>
            <a:endParaRPr sz="1800" dirty="0" smtClean="0"/>
          </a:p>
          <a:p>
            <a:pPr lvl="1" eaLnBrk="1" hangingPunct="1">
              <a:spcBef>
                <a:spcPts val="0"/>
              </a:spcBef>
              <a:buFont typeface="Calibri" pitchFamily="34" charset="0"/>
              <a:buChar char="̶"/>
            </a:pPr>
            <a:r>
              <a:rPr sz="1800" dirty="0" smtClean="0"/>
              <a:t>Before annotation based approach, the conventional way of mapping request to controller is shown in the next slide. We need to write code snippet in </a:t>
            </a:r>
            <a:r>
              <a:rPr lang="en-US" sz="1800" dirty="0" smtClean="0"/>
              <a:t>MVC </a:t>
            </a:r>
            <a:r>
              <a:rPr sz="1800" dirty="0" smtClean="0"/>
              <a:t>configuration xml file. </a:t>
            </a:r>
          </a:p>
          <a:p>
            <a:pPr lvl="1" eaLnBrk="1" hangingPunct="1">
              <a:buFont typeface="Calibri" pitchFamily="34" charset="0"/>
              <a:buChar char="̶"/>
            </a:pPr>
            <a:endParaRPr sz="1800" dirty="0" smtClean="0"/>
          </a:p>
        </p:txBody>
      </p:sp>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 </a:t>
            </a:r>
          </a:p>
        </p:txBody>
      </p:sp>
      <p:sp>
        <p:nvSpPr>
          <p:cNvPr id="5"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03D8C1F1-F527-4960-B881-BD2B28A72E01}" type="slidenum">
              <a:rPr lang="en-US">
                <a:latin typeface="+mn-lt"/>
              </a:rPr>
              <a:pPr algn="l">
                <a:defRPr/>
              </a:pPr>
              <a:t>11</a:t>
            </a:fld>
            <a:endParaRPr lang="en-US" dirty="0">
              <a:latin typeface="+mn-lt"/>
            </a:endParaRPr>
          </a:p>
        </p:txBody>
      </p:sp>
    </p:spTree>
    <p:extLst>
      <p:ext uri="{BB962C8B-B14F-4D97-AF65-F5344CB8AC3E}">
        <p14:creationId xmlns:p14="http://schemas.microsoft.com/office/powerpoint/2010/main" val="2960091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Content Placeholder 6"/>
          <p:cNvSpPr>
            <a:spLocks noGrp="1"/>
          </p:cNvSpPr>
          <p:nvPr>
            <p:ph idx="1"/>
          </p:nvPr>
        </p:nvSpPr>
        <p:spPr/>
        <p:txBody>
          <a:bodyPr/>
          <a:lstStyle/>
          <a:p>
            <a:pPr>
              <a:buFont typeface="Arial" pitchFamily="34" charset="0"/>
              <a:buChar char="•"/>
            </a:pPr>
            <a:r>
              <a:rPr sz="2000" dirty="0" smtClean="0"/>
              <a:t>Defining a Request mapping:</a:t>
            </a:r>
          </a:p>
        </p:txBody>
      </p:sp>
      <p:sp>
        <p:nvSpPr>
          <p:cNvPr id="20482" name="Title 1"/>
          <p:cNvSpPr>
            <a:spLocks noGrp="1"/>
          </p:cNvSpPr>
          <p:nvPr>
            <p:ph type="title"/>
          </p:nvPr>
        </p:nvSpPr>
        <p:spPr bwMode="auto">
          <a:noFill/>
          <a:ln>
            <a:noFill/>
          </a:ln>
        </p:spPr>
        <p:txBody>
          <a:bodyPr vert="horz" wrap="square" lIns="91440" tIns="45720" rIns="91440" bIns="45720" numCol="1" anchor="ctr" anchorCtr="0" compatLnSpc="1">
            <a:prstTxWarp prst="textNoShape">
              <a:avLst/>
            </a:prstTxWarp>
          </a:bodyPr>
          <a:lstStyle/>
          <a:p>
            <a:r>
              <a:rPr lang="en-US" dirty="0">
                <a:solidFill>
                  <a:srgbClr val="FFFFFF"/>
                </a:solidFill>
              </a:rPr>
              <a:t>Request Mapping XML-Based Approach</a:t>
            </a:r>
          </a:p>
        </p:txBody>
      </p:sp>
      <p:sp>
        <p:nvSpPr>
          <p:cNvPr id="5"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01E4E251-6604-4147-A462-1EE95399D987}" type="slidenum">
              <a:rPr lang="en-US">
                <a:latin typeface="+mn-lt"/>
              </a:rPr>
              <a:pPr algn="l">
                <a:defRPr/>
              </a:pPr>
              <a:t>12</a:t>
            </a:fld>
            <a:endParaRPr lang="en-US" dirty="0">
              <a:latin typeface="+mn-lt"/>
            </a:endParaRPr>
          </a:p>
        </p:txBody>
      </p:sp>
      <p:graphicFrame>
        <p:nvGraphicFramePr>
          <p:cNvPr id="9" name="Content Placeholder 9"/>
          <p:cNvGraphicFramePr>
            <a:graphicFrameLocks/>
          </p:cNvGraphicFramePr>
          <p:nvPr>
            <p:extLst>
              <p:ext uri="{D42A27DB-BD31-4B8C-83A1-F6EECF244321}">
                <p14:modId xmlns:p14="http://schemas.microsoft.com/office/powerpoint/2010/main" val="2816297398"/>
              </p:ext>
            </p:extLst>
          </p:nvPr>
        </p:nvGraphicFramePr>
        <p:xfrm>
          <a:off x="533400" y="2209800"/>
          <a:ext cx="8305800" cy="3606427"/>
        </p:xfrm>
        <a:graphic>
          <a:graphicData uri="http://schemas.openxmlformats.org/drawingml/2006/table">
            <a:tbl>
              <a:tblPr firstRow="1" bandRow="1">
                <a:tableStyleId>{00A15C55-8517-42AA-B614-E9B94910E393}</a:tableStyleId>
              </a:tblPr>
              <a:tblGrid>
                <a:gridCol w="8305800"/>
              </a:tblGrid>
              <a:tr h="3606427">
                <a:tc>
                  <a:txBody>
                    <a:bodyPr/>
                    <a:lstStyle/>
                    <a:p>
                      <a:r>
                        <a:rPr lang="en-US" sz="1400" dirty="0" smtClean="0"/>
                        <a:t>&lt;bean id=“</a:t>
                      </a:r>
                      <a:r>
                        <a:rPr lang="en-US" sz="1400" dirty="0" err="1" smtClean="0"/>
                        <a:t>userController</a:t>
                      </a:r>
                      <a:r>
                        <a:rPr lang="en-US" sz="1400" dirty="0" smtClean="0"/>
                        <a:t>" class="</a:t>
                      </a:r>
                      <a:r>
                        <a:rPr lang="en-US" sz="1400" dirty="0" err="1" smtClean="0"/>
                        <a:t>com.cts.tejas.controller.UserController</a:t>
                      </a:r>
                      <a:r>
                        <a:rPr lang="en-US" sz="1400" dirty="0" smtClean="0"/>
                        <a:t>" &gt;</a:t>
                      </a:r>
                    </a:p>
                    <a:p>
                      <a:r>
                        <a:rPr lang="en-US" sz="1400" dirty="0" smtClean="0"/>
                        <a:t>	&lt;property name="</a:t>
                      </a:r>
                      <a:r>
                        <a:rPr lang="en-US" sz="1400" dirty="0" err="1" smtClean="0"/>
                        <a:t>commandName</a:t>
                      </a:r>
                      <a:r>
                        <a:rPr lang="en-US" sz="1400" dirty="0" smtClean="0"/>
                        <a:t>" value="user" /&gt;</a:t>
                      </a:r>
                    </a:p>
                    <a:p>
                      <a:r>
                        <a:rPr lang="en-US" sz="1400" dirty="0" smtClean="0"/>
                        <a:t>	&lt;property     name="</a:t>
                      </a:r>
                      <a:r>
                        <a:rPr lang="en-US" sz="1400" dirty="0" err="1" smtClean="0"/>
                        <a:t>commandClass"value</a:t>
                      </a:r>
                      <a:r>
                        <a:rPr lang="en-US" sz="1400" dirty="0" smtClean="0"/>
                        <a:t>="</a:t>
                      </a:r>
                      <a:r>
                        <a:rPr lang="en-US" sz="1400" dirty="0" err="1" smtClean="0"/>
                        <a:t>com.cts.model.user.User</a:t>
                      </a:r>
                      <a:r>
                        <a:rPr lang="en-US" sz="1400" dirty="0" smtClean="0"/>
                        <a:t>" /&gt;</a:t>
                      </a:r>
                    </a:p>
                    <a:p>
                      <a:r>
                        <a:rPr lang="en-US" sz="1400" dirty="0" smtClean="0"/>
                        <a:t>  	&lt;property name="</a:t>
                      </a:r>
                      <a:r>
                        <a:rPr lang="en-US" sz="1400" dirty="0" err="1" smtClean="0"/>
                        <a:t>formView</a:t>
                      </a:r>
                      <a:r>
                        <a:rPr lang="en-US" sz="1400" dirty="0" smtClean="0"/>
                        <a:t>"   value="</a:t>
                      </a:r>
                      <a:r>
                        <a:rPr lang="en-US" sz="1400" dirty="0" err="1" smtClean="0"/>
                        <a:t>simpleUrlMapping</a:t>
                      </a:r>
                      <a:r>
                        <a:rPr lang="en-US" sz="1400" dirty="0" smtClean="0"/>
                        <a:t>" /&gt;</a:t>
                      </a:r>
                    </a:p>
                    <a:p>
                      <a:r>
                        <a:rPr lang="en-US" sz="1400" dirty="0" smtClean="0"/>
                        <a:t>  	&lt;property name="</a:t>
                      </a:r>
                      <a:r>
                        <a:rPr lang="en-US" sz="1400" dirty="0" err="1" smtClean="0"/>
                        <a:t>userService</a:t>
                      </a:r>
                      <a:r>
                        <a:rPr lang="en-US" sz="1400" dirty="0" smtClean="0"/>
                        <a:t>" ref="</a:t>
                      </a:r>
                      <a:r>
                        <a:rPr lang="en-US" sz="1400" dirty="0" err="1" smtClean="0"/>
                        <a:t>userService</a:t>
                      </a:r>
                      <a:r>
                        <a:rPr lang="en-US" sz="1400" dirty="0" smtClean="0"/>
                        <a:t>" /&gt;</a:t>
                      </a:r>
                    </a:p>
                    <a:p>
                      <a:r>
                        <a:rPr lang="en-US" sz="1400" dirty="0" smtClean="0"/>
                        <a:t>&lt;/bean&gt;</a:t>
                      </a:r>
                    </a:p>
                    <a:p>
                      <a:endParaRPr lang="en-US" sz="1400" dirty="0" smtClean="0"/>
                    </a:p>
                    <a:p>
                      <a:r>
                        <a:rPr lang="en-US" sz="1400" dirty="0" smtClean="0"/>
                        <a:t>&lt;bean id="</a:t>
                      </a:r>
                      <a:r>
                        <a:rPr lang="en-US" sz="1400" dirty="0" err="1" smtClean="0"/>
                        <a:t>simpleUrlMapping</a:t>
                      </a:r>
                      <a:r>
                        <a:rPr lang="en-US" sz="1400" dirty="0" smtClean="0"/>
                        <a:t>" class="</a:t>
                      </a:r>
                      <a:r>
                        <a:rPr lang="en-US" sz="1400" dirty="0" err="1" smtClean="0"/>
                        <a:t>org.springframework.web.servlet.handler.SimpleUrlHandlerMapping</a:t>
                      </a:r>
                      <a:r>
                        <a:rPr lang="en-US" sz="1400" dirty="0" smtClean="0"/>
                        <a:t>"&gt;</a:t>
                      </a:r>
                    </a:p>
                    <a:p>
                      <a:r>
                        <a:rPr lang="en-US" sz="1400" baseline="0" dirty="0" smtClean="0"/>
                        <a:t>    </a:t>
                      </a:r>
                      <a:r>
                        <a:rPr lang="en-US" sz="1400" dirty="0" smtClean="0"/>
                        <a:t>&lt;property name="mappings"&gt;</a:t>
                      </a:r>
                    </a:p>
                    <a:p>
                      <a:r>
                        <a:rPr lang="en-US" sz="1400" baseline="0" dirty="0" smtClean="0"/>
                        <a:t>         </a:t>
                      </a:r>
                      <a:r>
                        <a:rPr lang="en-US" sz="1400" dirty="0" smtClean="0"/>
                        <a:t>&lt;props&gt;</a:t>
                      </a:r>
                    </a:p>
                    <a:p>
                      <a:r>
                        <a:rPr lang="en-US" sz="1400" dirty="0" smtClean="0"/>
                        <a:t>	&lt;prop  key="/</a:t>
                      </a:r>
                      <a:r>
                        <a:rPr lang="en-US" sz="1400" dirty="0" err="1" smtClean="0"/>
                        <a:t>userController.do</a:t>
                      </a:r>
                      <a:r>
                        <a:rPr lang="en-US" sz="1400" dirty="0" smtClean="0"/>
                        <a:t>"&gt;</a:t>
                      </a:r>
                      <a:r>
                        <a:rPr lang="en-US" sz="1400" dirty="0" err="1" smtClean="0"/>
                        <a:t>userController</a:t>
                      </a:r>
                      <a:r>
                        <a:rPr lang="en-US" sz="1400" dirty="0" smtClean="0"/>
                        <a:t>&lt;/prop&gt;</a:t>
                      </a:r>
                    </a:p>
                    <a:p>
                      <a:r>
                        <a:rPr lang="en-US" sz="1400" baseline="0" dirty="0" smtClean="0"/>
                        <a:t>          </a:t>
                      </a:r>
                      <a:r>
                        <a:rPr lang="en-US" sz="1400" dirty="0" smtClean="0"/>
                        <a:t>&lt;/props&gt;</a:t>
                      </a:r>
                    </a:p>
                    <a:p>
                      <a:r>
                        <a:rPr lang="en-US" sz="1400" dirty="0" smtClean="0"/>
                        <a:t>     &lt;/property&gt;</a:t>
                      </a:r>
                    </a:p>
                    <a:p>
                      <a:r>
                        <a:rPr lang="en-US" sz="1400" dirty="0" smtClean="0"/>
                        <a:t>      &lt;property name="order" value="0"&gt;&lt;/property&gt; </a:t>
                      </a:r>
                    </a:p>
                    <a:p>
                      <a:r>
                        <a:rPr lang="en-US" sz="1400" dirty="0" smtClean="0"/>
                        <a:t>&lt;/bean&gt;</a:t>
                      </a:r>
                    </a:p>
                  </a:txBody>
                  <a:tcPr marL="117125" marR="117125" anchor="ctr"/>
                </a:tc>
              </a:tr>
            </a:tbl>
          </a:graphicData>
        </a:graphic>
      </p:graphicFrame>
    </p:spTree>
    <p:extLst>
      <p:ext uri="{BB962C8B-B14F-4D97-AF65-F5344CB8AC3E}">
        <p14:creationId xmlns:p14="http://schemas.microsoft.com/office/powerpoint/2010/main" val="383824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pPr eaLnBrk="1" hangingPunct="1">
              <a:buFont typeface="Arial" pitchFamily="34" charset="0"/>
              <a:buChar char="•"/>
            </a:pPr>
            <a:r>
              <a:rPr lang="en-US" sz="2000" dirty="0" smtClean="0"/>
              <a:t>@</a:t>
            </a:r>
            <a:r>
              <a:rPr lang="en-US" sz="2000" dirty="0" err="1" smtClean="0"/>
              <a:t>RequestMapping</a:t>
            </a:r>
            <a:r>
              <a:rPr lang="en-US" sz="2000" dirty="0" smtClean="0"/>
              <a:t> with different options:</a:t>
            </a:r>
            <a:endParaRPr lang="en-US" sz="2000" dirty="0"/>
          </a:p>
        </p:txBody>
      </p:sp>
      <p:sp>
        <p:nvSpPr>
          <p:cNvPr id="2150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 Options</a:t>
            </a:r>
          </a:p>
        </p:txBody>
      </p:sp>
      <p:sp>
        <p:nvSpPr>
          <p:cNvPr id="5"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C63749E5-9E22-4794-AF5B-2C9AC8A3D7D5}" type="slidenum">
              <a:rPr lang="en-US">
                <a:latin typeface="+mn-lt"/>
              </a:rPr>
              <a:pPr algn="l">
                <a:defRPr/>
              </a:pPr>
              <a:t>13</a:t>
            </a:fld>
            <a:endParaRPr lang="en-US" dirty="0">
              <a:latin typeface="+mn-lt"/>
            </a:endParaRPr>
          </a:p>
        </p:txBody>
      </p:sp>
      <p:graphicFrame>
        <p:nvGraphicFramePr>
          <p:cNvPr id="2" name="Diagram 1"/>
          <p:cNvGraphicFramePr/>
          <p:nvPr>
            <p:extLst>
              <p:ext uri="{D42A27DB-BD31-4B8C-83A1-F6EECF244321}">
                <p14:modId xmlns:p14="http://schemas.microsoft.com/office/powerpoint/2010/main" val="23257407"/>
              </p:ext>
            </p:extLst>
          </p:nvPr>
        </p:nvGraphicFramePr>
        <p:xfrm>
          <a:off x="609600" y="22098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6676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000" dirty="0"/>
              <a:t>Simplest possible @Controller revisited:</a:t>
            </a:r>
          </a:p>
        </p:txBody>
      </p:sp>
      <p:sp>
        <p:nvSpPr>
          <p:cNvPr id="22530"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 Revisited</a:t>
            </a:r>
          </a:p>
        </p:txBody>
      </p:sp>
      <p:sp>
        <p:nvSpPr>
          <p:cNvPr id="9"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3D642B84-7D6E-4043-9D2A-0BC739DD5DC8}" type="slidenum">
              <a:rPr lang="en-US">
                <a:latin typeface="+mn-lt"/>
              </a:rPr>
              <a:pPr algn="l">
                <a:defRPr/>
              </a:pPr>
              <a:t>14</a:t>
            </a:fld>
            <a:endParaRPr lang="en-US"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352789902"/>
              </p:ext>
            </p:extLst>
          </p:nvPr>
        </p:nvGraphicFramePr>
        <p:xfrm>
          <a:off x="1524000" y="2286000"/>
          <a:ext cx="6096000" cy="2514600"/>
        </p:xfrm>
        <a:graphic>
          <a:graphicData uri="http://schemas.openxmlformats.org/drawingml/2006/table">
            <a:tbl>
              <a:tblPr firstRow="1" bandRow="1">
                <a:tableStyleId>{7DF18680-E054-41AD-8BC1-D1AEF772440D}</a:tableStyleId>
              </a:tblPr>
              <a:tblGrid>
                <a:gridCol w="6096000"/>
              </a:tblGrid>
              <a:tr h="2514600">
                <a:tc>
                  <a:txBody>
                    <a:bodyPr/>
                    <a:lstStyle/>
                    <a:p>
                      <a:r>
                        <a:rPr lang="en-US" sz="1600" kern="1200" baseline="0" dirty="0" smtClean="0"/>
                        <a:t>@Controller</a:t>
                      </a:r>
                    </a:p>
                    <a:p>
                      <a:r>
                        <a:rPr lang="en-US" sz="1600" kern="1200" baseline="0" dirty="0" smtClean="0"/>
                        <a:t>public class HomeController {</a:t>
                      </a:r>
                    </a:p>
                    <a:p>
                      <a:r>
                        <a:rPr lang="en-US" sz="1600" kern="1200" baseline="0" dirty="0" smtClean="0"/>
                        <a:t>@RequestMapping(“/”, method=</a:t>
                      </a:r>
                      <a:r>
                        <a:rPr lang="en-US" sz="1600" kern="1200" baseline="0" dirty="0" err="1" smtClean="0"/>
                        <a:t>RequestMethod.GET</a:t>
                      </a:r>
                      <a:r>
                        <a:rPr lang="en-US" sz="1600" kern="1200" baseline="0" dirty="0" smtClean="0"/>
                        <a:t>,</a:t>
                      </a:r>
                    </a:p>
                    <a:p>
                      <a:r>
                        <a:rPr lang="en-US" sz="1600" kern="1200" baseline="0" dirty="0" smtClean="0"/>
                        <a:t>headers=”Accept=text/plain”)</a:t>
                      </a:r>
                    </a:p>
                    <a:p>
                      <a:r>
                        <a:rPr lang="en-US" sz="1600" kern="1200" baseline="0" dirty="0" smtClean="0"/>
                        <a:t>Public  String home() {</a:t>
                      </a:r>
                    </a:p>
                    <a:p>
                      <a:r>
                        <a:rPr lang="en-US" sz="1600" kern="1200" baseline="0" dirty="0" smtClean="0"/>
                        <a:t>return “hello world”;</a:t>
                      </a:r>
                    </a:p>
                    <a:p>
                      <a:r>
                        <a:rPr lang="en-US" sz="1600" kern="1200" baseline="0" dirty="0" smtClean="0"/>
                        <a:t>}</a:t>
                      </a:r>
                    </a:p>
                    <a:p>
                      <a:r>
                        <a:rPr lang="en-US" sz="1600" kern="1200" baseline="0" dirty="0" smtClean="0"/>
                        <a:t>}</a:t>
                      </a:r>
                      <a:endParaRPr lang="en-US" sz="1600" dirty="0"/>
                    </a:p>
                  </a:txBody>
                  <a:tcPr anchor="ctr"/>
                </a:tc>
              </a:tr>
            </a:tbl>
          </a:graphicData>
        </a:graphic>
      </p:graphicFrame>
    </p:spTree>
    <p:extLst>
      <p:ext uri="{BB962C8B-B14F-4D97-AF65-F5344CB8AC3E}">
        <p14:creationId xmlns:p14="http://schemas.microsoft.com/office/powerpoint/2010/main" val="192443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sz="2000" dirty="0" smtClean="0"/>
              <a:t>Request mapping at the class level:</a:t>
            </a:r>
          </a:p>
          <a:p>
            <a:pPr lvl="1" eaLnBrk="1" hangingPunct="1">
              <a:spcBef>
                <a:spcPts val="0"/>
              </a:spcBef>
              <a:buFont typeface="Calibri" pitchFamily="34" charset="0"/>
              <a:buChar char="̶"/>
            </a:pPr>
            <a:r>
              <a:rPr sz="1800" dirty="0" smtClean="0"/>
              <a:t>Concise way to map all requests </a:t>
            </a:r>
            <a:r>
              <a:rPr sz="1800" i="1" dirty="0" smtClean="0"/>
              <a:t>within a path to a @Controller</a:t>
            </a:r>
            <a:endParaRPr sz="1800" dirty="0" smtClean="0"/>
          </a:p>
        </p:txBody>
      </p:sp>
      <p:sp>
        <p:nvSpPr>
          <p:cNvPr id="2355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 At Class Level</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743117AC-47CE-4CBD-BECE-7F34BF898BE6}" type="slidenum">
              <a:rPr lang="en-US">
                <a:latin typeface="+mn-lt"/>
              </a:rPr>
              <a:pPr algn="l">
                <a:defRPr/>
              </a:pPr>
              <a:t>15</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649118038"/>
              </p:ext>
            </p:extLst>
          </p:nvPr>
        </p:nvGraphicFramePr>
        <p:xfrm>
          <a:off x="990600" y="2590800"/>
          <a:ext cx="6705600" cy="3352800"/>
        </p:xfrm>
        <a:graphic>
          <a:graphicData uri="http://schemas.openxmlformats.org/drawingml/2006/table">
            <a:tbl>
              <a:tblPr firstRow="1" bandRow="1">
                <a:tableStyleId>{93296810-A885-4BE3-A3E7-6D5BEEA58F35}</a:tableStyleId>
              </a:tblPr>
              <a:tblGrid>
                <a:gridCol w="6705600"/>
              </a:tblGrid>
              <a:tr h="3352800">
                <a:tc>
                  <a:txBody>
                    <a:bodyPr/>
                    <a:lstStyle/>
                    <a:p>
                      <a:r>
                        <a:rPr lang="en-US" sz="1600" kern="1200" baseline="0" dirty="0" smtClean="0"/>
                        <a:t>@Controller</a:t>
                      </a:r>
                    </a:p>
                    <a:p>
                      <a:r>
                        <a:rPr lang="en-US" sz="1600" kern="1200" baseline="0" dirty="0" smtClean="0"/>
                        <a:t>@RequestMapping(“/accounts/*)”</a:t>
                      </a:r>
                    </a:p>
                    <a:p>
                      <a:r>
                        <a:rPr lang="en-US" sz="1600" kern="1200" baseline="0" dirty="0" smtClean="0"/>
                        <a:t>public class </a:t>
                      </a:r>
                      <a:r>
                        <a:rPr lang="en-US" sz="1600" kern="1200" baseline="0" dirty="0" err="1" smtClean="0"/>
                        <a:t>AccountsController</a:t>
                      </a:r>
                      <a:r>
                        <a:rPr lang="en-US" sz="1600" kern="1200" baseline="0" dirty="0" smtClean="0"/>
                        <a:t> {</a:t>
                      </a:r>
                    </a:p>
                    <a:p>
                      <a:endParaRPr lang="en-US" sz="1600" kern="1200" baseline="0" dirty="0" smtClean="0"/>
                    </a:p>
                    <a:p>
                      <a:r>
                        <a:rPr lang="en-US" sz="1600" kern="1200" baseline="0" dirty="0" smtClean="0"/>
                        <a:t>             @RequestMapping(“active”)</a:t>
                      </a:r>
                    </a:p>
                    <a:p>
                      <a:r>
                        <a:rPr lang="en-US" sz="1600" kern="1200" baseline="0" dirty="0" smtClean="0"/>
                        <a:t>              public String active() { + }</a:t>
                      </a:r>
                    </a:p>
                    <a:p>
                      <a:endParaRPr lang="en-US" sz="1600" kern="1200" baseline="0" dirty="0" smtClean="0"/>
                    </a:p>
                    <a:p>
                      <a:r>
                        <a:rPr lang="en-US" sz="1600" kern="1200" baseline="0" dirty="0" smtClean="0"/>
                        <a:t>             @RequestMapping(“inactive”)</a:t>
                      </a:r>
                    </a:p>
                    <a:p>
                      <a:r>
                        <a:rPr lang="en-US" sz="1600" kern="1200" baseline="0" dirty="0" smtClean="0"/>
                        <a:t>             public String inactive() { + }</a:t>
                      </a:r>
                    </a:p>
                    <a:p>
                      <a:r>
                        <a:rPr lang="en-US" sz="1600" kern="1200" baseline="0" dirty="0" smtClean="0"/>
                        <a:t>}</a:t>
                      </a:r>
                      <a:endParaRPr lang="en-US" sz="1600" dirty="0"/>
                    </a:p>
                  </a:txBody>
                  <a:tcPr anchor="ctr"/>
                </a:tc>
              </a:tr>
            </a:tbl>
          </a:graphicData>
        </a:graphic>
      </p:graphicFrame>
    </p:spTree>
    <p:extLst>
      <p:ext uri="{BB962C8B-B14F-4D97-AF65-F5344CB8AC3E}">
        <p14:creationId xmlns:p14="http://schemas.microsoft.com/office/powerpoint/2010/main" val="58227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z="2000" dirty="0"/>
              <a:t>The same rules expressed with method-level mapping only:</a:t>
            </a:r>
          </a:p>
        </p:txBody>
      </p:sp>
      <p:sp>
        <p:nvSpPr>
          <p:cNvPr id="2457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6BF61D56-F845-428A-B460-8B73F94C288B}" type="slidenum">
              <a:rPr lang="en-US">
                <a:latin typeface="+mn-lt"/>
              </a:rPr>
              <a:pPr algn="l">
                <a:defRPr/>
              </a:pPr>
              <a:t>16</a:t>
            </a:fld>
            <a:endParaRPr lang="en-US"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801572856"/>
              </p:ext>
            </p:extLst>
          </p:nvPr>
        </p:nvGraphicFramePr>
        <p:xfrm>
          <a:off x="914400" y="2362200"/>
          <a:ext cx="6705600" cy="3048000"/>
        </p:xfrm>
        <a:graphic>
          <a:graphicData uri="http://schemas.openxmlformats.org/drawingml/2006/table">
            <a:tbl>
              <a:tblPr firstRow="1" bandRow="1">
                <a:tableStyleId>{F5AB1C69-6EDB-4FF4-983F-18BD219EF322}</a:tableStyleId>
              </a:tblPr>
              <a:tblGrid>
                <a:gridCol w="6705600"/>
              </a:tblGrid>
              <a:tr h="3048000">
                <a:tc>
                  <a:txBody>
                    <a:bodyPr/>
                    <a:lstStyle/>
                    <a:p>
                      <a:r>
                        <a:rPr lang="en-US" sz="1600" kern="1200" baseline="0" dirty="0" smtClean="0"/>
                        <a:t>@Controller</a:t>
                      </a:r>
                    </a:p>
                    <a:p>
                      <a:r>
                        <a:rPr lang="en-US" sz="1600" kern="1200" baseline="0" dirty="0" smtClean="0"/>
                        <a:t>public class </a:t>
                      </a:r>
                      <a:r>
                        <a:rPr lang="en-US" sz="1600" kern="1200" baseline="0" dirty="0" err="1" smtClean="0"/>
                        <a:t>AccountsController</a:t>
                      </a:r>
                      <a:r>
                        <a:rPr lang="en-US" sz="1600" kern="1200" baseline="0" dirty="0" smtClean="0"/>
                        <a:t> {</a:t>
                      </a:r>
                    </a:p>
                    <a:p>
                      <a:endParaRPr lang="en-US" sz="1600" kern="1200" baseline="0" dirty="0" smtClean="0"/>
                    </a:p>
                    <a:p>
                      <a:r>
                        <a:rPr lang="en-US" sz="1600" kern="1200" baseline="0" dirty="0" smtClean="0"/>
                        <a:t>             @RequestMapping(“/accounts/active”)</a:t>
                      </a:r>
                    </a:p>
                    <a:p>
                      <a:r>
                        <a:rPr lang="en-US" sz="1600" kern="1200" baseline="0" dirty="0" smtClean="0"/>
                        <a:t>              public String active() { + }</a:t>
                      </a:r>
                    </a:p>
                    <a:p>
                      <a:endParaRPr lang="en-US" sz="1600" kern="1200" baseline="0" dirty="0" smtClean="0"/>
                    </a:p>
                    <a:p>
                      <a:r>
                        <a:rPr lang="en-US" sz="1600" kern="1200" baseline="0" dirty="0" smtClean="0"/>
                        <a:t>             @RequestMapping(“/accounts/inactive”)</a:t>
                      </a:r>
                    </a:p>
                    <a:p>
                      <a:r>
                        <a:rPr lang="en-US" sz="1600" kern="1200" baseline="0" dirty="0" smtClean="0"/>
                        <a:t>             public String inactive() { + }</a:t>
                      </a:r>
                    </a:p>
                    <a:p>
                      <a:r>
                        <a:rPr lang="en-US" sz="1600" kern="1200" baseline="0" dirty="0" smtClean="0"/>
                        <a:t>}</a:t>
                      </a:r>
                      <a:endParaRPr lang="en-US" sz="1600" dirty="0"/>
                    </a:p>
                  </a:txBody>
                  <a:tcPr anchor="ctr"/>
                </a:tc>
              </a:tr>
            </a:tbl>
          </a:graphicData>
        </a:graphic>
      </p:graphicFrame>
    </p:spTree>
    <p:extLst>
      <p:ext uri="{BB962C8B-B14F-4D97-AF65-F5344CB8AC3E}">
        <p14:creationId xmlns:p14="http://schemas.microsoft.com/office/powerpoint/2010/main" val="25900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en-US" sz="2000" dirty="0" smtClean="0"/>
              <a:t>Refer to Guided Exercise 1 in Hands-on document.</a:t>
            </a:r>
            <a:endParaRPr lang="en-US" sz="2000" dirty="0"/>
          </a:p>
        </p:txBody>
      </p:sp>
      <p:sp>
        <p:nvSpPr>
          <p:cNvPr id="2560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Lend a Hand</a:t>
            </a:r>
            <a:endParaRPr lang="en-US" dirty="0" smtClean="0">
              <a:solidFill>
                <a:srgbClr val="FFFFFF"/>
              </a:solidFill>
            </a:endParaRP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AB75EC1B-CF85-4F81-AAD4-33808AD198A3}" type="slidenum">
              <a:rPr lang="en-US">
                <a:latin typeface="+mn-lt"/>
              </a:rPr>
              <a:pPr algn="l">
                <a:defRPr/>
              </a:pPr>
              <a:t>17</a:t>
            </a:fld>
            <a:endParaRPr lang="en-US" dirty="0">
              <a:latin typeface="+mn-lt"/>
            </a:endParaRPr>
          </a:p>
        </p:txBody>
      </p:sp>
      <p:pic>
        <p:nvPicPr>
          <p:cNvPr id="25604"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2626168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p:txBody>
          <a:bodyPr/>
          <a:lstStyle/>
          <a:p>
            <a:r>
              <a:rPr lang="en-US" sz="2000" dirty="0" smtClean="0"/>
              <a:t>Binding request parameters to method parameters with @</a:t>
            </a:r>
            <a:r>
              <a:rPr lang="en-US" sz="2000" dirty="0" err="1" smtClean="0"/>
              <a:t>RequestParam</a:t>
            </a:r>
            <a:r>
              <a:rPr lang="en-US" sz="2000" dirty="0" smtClean="0"/>
              <a:t>:</a:t>
            </a:r>
          </a:p>
          <a:p>
            <a:pPr lvl="1" eaLnBrk="1" hangingPunct="1">
              <a:spcBef>
                <a:spcPts val="0"/>
              </a:spcBef>
              <a:buFont typeface="Calibri" pitchFamily="34" charset="0"/>
              <a:buChar char="̶"/>
            </a:pPr>
            <a:r>
              <a:rPr sz="1800" dirty="0" smtClean="0"/>
              <a:t>Use the @</a:t>
            </a:r>
            <a:r>
              <a:rPr sz="1800" dirty="0" err="1" smtClean="0"/>
              <a:t>RequestParam</a:t>
            </a:r>
            <a:r>
              <a:rPr sz="1800" dirty="0" smtClean="0"/>
              <a:t> annotation to bind request parameters to a method parameter in your controller.</a:t>
            </a:r>
            <a:endParaRPr sz="1800" b="1" dirty="0" smtClean="0"/>
          </a:p>
        </p:txBody>
      </p:sp>
      <p:sp>
        <p:nvSpPr>
          <p:cNvPr id="26626" name="Title 5"/>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Obtaining Request Data: @</a:t>
            </a:r>
            <a:r>
              <a:rPr lang="en-US" dirty="0" err="1">
                <a:solidFill>
                  <a:srgbClr val="FFFFFF"/>
                </a:solidFill>
              </a:rPr>
              <a:t>RequestParam</a:t>
            </a:r>
            <a:endParaRPr lang="en-US" dirty="0" smtClean="0">
              <a:solidFill>
                <a:srgbClr val="FFFFFF"/>
              </a:solidFill>
            </a:endParaRP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1EBA854A-AEE7-453F-92E4-FDE2ECB83EFF}" type="slidenum">
              <a:rPr lang="en-US">
                <a:latin typeface="+mn-lt"/>
              </a:rPr>
              <a:pPr algn="l">
                <a:defRPr/>
              </a:pPr>
              <a:t>18</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008182161"/>
              </p:ext>
            </p:extLst>
          </p:nvPr>
        </p:nvGraphicFramePr>
        <p:xfrm>
          <a:off x="1600200" y="2819400"/>
          <a:ext cx="6096000" cy="3505200"/>
        </p:xfrm>
        <a:graphic>
          <a:graphicData uri="http://schemas.openxmlformats.org/drawingml/2006/table">
            <a:tbl>
              <a:tblPr firstRow="1" bandRow="1">
                <a:tableStyleId>{7DF18680-E054-41AD-8BC1-D1AEF772440D}</a:tableStyleId>
              </a:tblPr>
              <a:tblGrid>
                <a:gridCol w="6096000"/>
              </a:tblGrid>
              <a:tr h="3505200">
                <a:tc>
                  <a:txBody>
                    <a:bodyPr/>
                    <a:lstStyle/>
                    <a:p>
                      <a:r>
                        <a:rPr lang="en-US" sz="1600" dirty="0" smtClean="0"/>
                        <a:t>@</a:t>
                      </a:r>
                      <a:r>
                        <a:rPr lang="en-US" sz="1400" dirty="0" smtClean="0"/>
                        <a:t>Controller </a:t>
                      </a:r>
                    </a:p>
                    <a:p>
                      <a:r>
                        <a:rPr lang="en-US" sz="1400" dirty="0" smtClean="0"/>
                        <a:t>@RequestMapping("/pets") </a:t>
                      </a:r>
                    </a:p>
                    <a:p>
                      <a:endParaRPr lang="en-US" sz="1400" dirty="0" smtClean="0"/>
                    </a:p>
                    <a:p>
                      <a:r>
                        <a:rPr lang="en-US" sz="1400" dirty="0" smtClean="0"/>
                        <a:t>public class EditPetFormController {</a:t>
                      </a:r>
                    </a:p>
                    <a:p>
                      <a:endParaRPr lang="en-US" sz="1400" dirty="0" smtClean="0"/>
                    </a:p>
                    <a:p>
                      <a:r>
                        <a:rPr lang="en-US" sz="1400" dirty="0" smtClean="0"/>
                        <a:t>@Autowired</a:t>
                      </a:r>
                    </a:p>
                    <a:p>
                      <a:r>
                        <a:rPr lang="en-US" sz="1400" dirty="0" smtClean="0"/>
                        <a:t>Private </a:t>
                      </a:r>
                      <a:r>
                        <a:rPr lang="en-US" sz="1400" dirty="0" err="1" smtClean="0"/>
                        <a:t>IPetService</a:t>
                      </a:r>
                      <a:r>
                        <a:rPr lang="en-US" sz="1400" dirty="0" smtClean="0"/>
                        <a:t> service;</a:t>
                      </a:r>
                    </a:p>
                    <a:p>
                      <a:endParaRPr lang="en-US" sz="1400" dirty="0" smtClean="0"/>
                    </a:p>
                    <a:p>
                      <a:r>
                        <a:rPr lang="en-US" sz="1400" dirty="0" smtClean="0"/>
                        <a:t>@RequestMapping(method = RequestMethod.GET) </a:t>
                      </a:r>
                    </a:p>
                    <a:p>
                      <a:r>
                        <a:rPr lang="en-US" sz="1400" dirty="0" smtClean="0"/>
                        <a:t>public String setupForm(@RequestParam("petId") int petId, ModelMap model) </a:t>
                      </a:r>
                    </a:p>
                    <a:p>
                      <a:r>
                        <a:rPr lang="en-US" sz="1400" dirty="0" smtClean="0"/>
                        <a:t>{</a:t>
                      </a:r>
                    </a:p>
                    <a:p>
                      <a:r>
                        <a:rPr lang="en-US" sz="1400" dirty="0" smtClean="0"/>
                        <a:t>       Pet </a:t>
                      </a:r>
                      <a:r>
                        <a:rPr lang="en-US" sz="1400" dirty="0" err="1" smtClean="0"/>
                        <a:t>pet</a:t>
                      </a:r>
                      <a:r>
                        <a:rPr lang="en-US" sz="1400" dirty="0" smtClean="0"/>
                        <a:t> = </a:t>
                      </a:r>
                      <a:r>
                        <a:rPr lang="en-US" sz="1400" dirty="0" err="1" smtClean="0"/>
                        <a:t>service.loadPet</a:t>
                      </a:r>
                      <a:r>
                        <a:rPr lang="en-US" sz="1400" dirty="0" smtClean="0"/>
                        <a:t>(</a:t>
                      </a:r>
                      <a:r>
                        <a:rPr lang="en-US" sz="1400" dirty="0" err="1" smtClean="0"/>
                        <a:t>petId</a:t>
                      </a:r>
                      <a:r>
                        <a:rPr lang="en-US" sz="1400" dirty="0" smtClean="0"/>
                        <a:t>); </a:t>
                      </a:r>
                    </a:p>
                    <a:p>
                      <a:r>
                        <a:rPr lang="en-US" sz="1400" dirty="0" smtClean="0"/>
                        <a:t>       model.addAttribute("pet", pet);</a:t>
                      </a:r>
                    </a:p>
                    <a:p>
                      <a:r>
                        <a:rPr lang="en-US" sz="1400" dirty="0" smtClean="0"/>
                        <a:t>       return "</a:t>
                      </a:r>
                      <a:r>
                        <a:rPr lang="en-US" sz="1400" dirty="0" err="1" smtClean="0"/>
                        <a:t>petForm</a:t>
                      </a:r>
                      <a:r>
                        <a:rPr lang="en-US" sz="1400" dirty="0" smtClean="0"/>
                        <a:t>"; </a:t>
                      </a:r>
                    </a:p>
                    <a:p>
                      <a:r>
                        <a:rPr lang="en-US" sz="1400" dirty="0" smtClean="0"/>
                        <a:t>} </a:t>
                      </a:r>
                      <a:endParaRPr lang="en-US" sz="1400" dirty="0"/>
                    </a:p>
                  </a:txBody>
                  <a:tcPr/>
                </a:tc>
              </a:tr>
            </a:tbl>
          </a:graphicData>
        </a:graphic>
      </p:graphicFrame>
    </p:spTree>
    <p:extLst>
      <p:ext uri="{BB962C8B-B14F-4D97-AF65-F5344CB8AC3E}">
        <p14:creationId xmlns:p14="http://schemas.microsoft.com/office/powerpoint/2010/main" val="83497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p:txBody>
          <a:bodyPr/>
          <a:lstStyle/>
          <a:p>
            <a:r>
              <a:rPr lang="en-US" sz="2000" dirty="0" smtClean="0"/>
              <a:t>Mapping the request body with the @</a:t>
            </a:r>
            <a:r>
              <a:rPr lang="en-US" sz="2000" dirty="0" err="1" smtClean="0"/>
              <a:t>RequestBody</a:t>
            </a:r>
            <a:r>
              <a:rPr lang="en-US" sz="2000" dirty="0" smtClean="0"/>
              <a:t> annotation:</a:t>
            </a:r>
          </a:p>
          <a:p>
            <a:pPr lvl="1" eaLnBrk="1" hangingPunct="1">
              <a:buFont typeface="Calibri" pitchFamily="34" charset="0"/>
              <a:buChar char="̶"/>
            </a:pPr>
            <a:r>
              <a:rPr sz="1800" dirty="0" smtClean="0"/>
              <a:t>The @</a:t>
            </a:r>
            <a:r>
              <a:rPr sz="1800" dirty="0" err="1" smtClean="0"/>
              <a:t>RequestBody</a:t>
            </a:r>
            <a:r>
              <a:rPr sz="1800" dirty="0" smtClean="0"/>
              <a:t> method parameter annotation indicates that a method parameter should be bound to the value of the HTTP request body.</a:t>
            </a:r>
            <a:endParaRPr sz="1800" b="1" dirty="0" smtClean="0"/>
          </a:p>
          <a:p>
            <a:pPr lvl="2" eaLnBrk="1" hangingPunct="1"/>
            <a:r>
              <a:rPr sz="1600" dirty="0" smtClean="0"/>
              <a:t>For example:</a:t>
            </a:r>
          </a:p>
          <a:p>
            <a:pPr eaLnBrk="1" hangingPunct="1">
              <a:buFont typeface="Wingdings" pitchFamily="2" charset="2"/>
              <a:buNone/>
            </a:pPr>
            <a:endParaRPr sz="1800" dirty="0" smtClean="0"/>
          </a:p>
          <a:p>
            <a:pPr eaLnBrk="1" hangingPunct="1">
              <a:buFont typeface="Wingdings" pitchFamily="2" charset="2"/>
              <a:buNone/>
            </a:pPr>
            <a:endParaRPr sz="1800" dirty="0" smtClean="0"/>
          </a:p>
          <a:p>
            <a:pPr eaLnBrk="1" hangingPunct="1">
              <a:buFont typeface="Wingdings" pitchFamily="2" charset="2"/>
              <a:buNone/>
            </a:pPr>
            <a:endParaRPr sz="1800" dirty="0" smtClean="0"/>
          </a:p>
          <a:p>
            <a:pPr eaLnBrk="1" hangingPunct="1">
              <a:buFont typeface="Wingdings" pitchFamily="2" charset="2"/>
              <a:buNone/>
            </a:pPr>
            <a:endParaRPr sz="1800" dirty="0" smtClean="0"/>
          </a:p>
          <a:p>
            <a:pPr eaLnBrk="1" hangingPunct="1">
              <a:buFont typeface="Wingdings" pitchFamily="2" charset="2"/>
              <a:buNone/>
            </a:pPr>
            <a:endParaRPr sz="1800" dirty="0" smtClean="0"/>
          </a:p>
          <a:p>
            <a:pPr eaLnBrk="1" hangingPunct="1">
              <a:buFont typeface="Wingdings" pitchFamily="2" charset="2"/>
              <a:buNone/>
            </a:pPr>
            <a:endParaRPr sz="1800" dirty="0" smtClean="0"/>
          </a:p>
          <a:p>
            <a:pPr eaLnBrk="1" hangingPunct="1">
              <a:buFont typeface="Wingdings" pitchFamily="2" charset="2"/>
              <a:buNone/>
            </a:pPr>
            <a:endParaRPr sz="1800" dirty="0" smtClean="0"/>
          </a:p>
          <a:p>
            <a:pPr lvl="1" eaLnBrk="1" hangingPunct="1">
              <a:buFont typeface="Calibri" pitchFamily="34" charset="0"/>
              <a:buChar char="̶"/>
            </a:pPr>
            <a:r>
              <a:rPr lang="en-US" sz="1800" dirty="0" err="1" smtClean="0"/>
              <a:t>HttpMessageConverter</a:t>
            </a:r>
            <a:r>
              <a:rPr lang="en-US" sz="1800" dirty="0" smtClean="0"/>
              <a:t> is responsible for converting from the HTTP request message to an object and converting from an object to the HTTP response body.</a:t>
            </a:r>
          </a:p>
          <a:p>
            <a:pPr eaLnBrk="1" hangingPunct="1">
              <a:buFont typeface="Wingdings" pitchFamily="2" charset="2"/>
              <a:buNone/>
            </a:pPr>
            <a:endParaRPr sz="1800" dirty="0" smtClean="0"/>
          </a:p>
          <a:p>
            <a:pPr eaLnBrk="1" hangingPunct="1">
              <a:buFont typeface="Wingdings" pitchFamily="2" charset="2"/>
              <a:buNone/>
            </a:pPr>
            <a:endParaRPr sz="1800" dirty="0" smtClean="0"/>
          </a:p>
        </p:txBody>
      </p:sp>
      <p:sp>
        <p:nvSpPr>
          <p:cNvPr id="2765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Obtaining Request Data:</a:t>
            </a:r>
            <a:r>
              <a:rPr lang="en-US" b="1" smtClean="0">
                <a:solidFill>
                  <a:srgbClr val="FFFFFF"/>
                </a:solidFill>
              </a:rPr>
              <a:t> </a:t>
            </a:r>
            <a:r>
              <a:rPr lang="en-US" smtClean="0">
                <a:solidFill>
                  <a:srgbClr val="FFFFFF"/>
                </a:solidFill>
              </a:rPr>
              <a:t>@RequestBody</a:t>
            </a:r>
            <a:r>
              <a:rPr lang="en-US" b="1" smtClean="0">
                <a:solidFill>
                  <a:srgbClr val="FFFFFF"/>
                </a:solidFill>
              </a:rPr>
              <a:t> </a:t>
            </a:r>
            <a:endParaRPr lang="en-US" smtClean="0">
              <a:solidFill>
                <a:srgbClr val="FFFFFF"/>
              </a:solidFill>
            </a:endParaRP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7DAFF502-8CF1-45B9-B6CF-6C26C5D66A02}" type="slidenum">
              <a:rPr lang="en-US">
                <a:latin typeface="+mn-lt"/>
              </a:rPr>
              <a:pPr algn="l">
                <a:defRPr/>
              </a:pPr>
              <a:t>19</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175516958"/>
              </p:ext>
            </p:extLst>
          </p:nvPr>
        </p:nvGraphicFramePr>
        <p:xfrm>
          <a:off x="1524000" y="3130550"/>
          <a:ext cx="6096000" cy="2042160"/>
        </p:xfrm>
        <a:graphic>
          <a:graphicData uri="http://schemas.openxmlformats.org/drawingml/2006/table">
            <a:tbl>
              <a:tblPr firstRow="1" bandRow="1">
                <a:tableStyleId>{00A15C55-8517-42AA-B614-E9B94910E393}</a:tableStyleId>
              </a:tblPr>
              <a:tblGrid>
                <a:gridCol w="6096000"/>
              </a:tblGrid>
              <a:tr h="1752600">
                <a:tc>
                  <a:txBody>
                    <a:bodyPr/>
                    <a:lstStyle/>
                    <a:p>
                      <a:r>
                        <a:rPr lang="en-US" sz="1600" dirty="0" smtClean="0"/>
                        <a:t>@RequestMapping(value = "/something", method = </a:t>
                      </a:r>
                      <a:r>
                        <a:rPr lang="en-US" sz="1600" dirty="0" err="1" smtClean="0"/>
                        <a:t>RequestMethod.PUT</a:t>
                      </a:r>
                      <a:r>
                        <a:rPr lang="en-US" sz="1600" dirty="0" smtClean="0"/>
                        <a:t>) </a:t>
                      </a:r>
                    </a:p>
                    <a:p>
                      <a:endParaRPr lang="en-US" sz="1600" dirty="0" smtClean="0"/>
                    </a:p>
                    <a:p>
                      <a:r>
                        <a:rPr lang="en-US" sz="1600" dirty="0" smtClean="0"/>
                        <a:t>public void handle(@RequestBody String body, Writer </a:t>
                      </a:r>
                      <a:r>
                        <a:rPr lang="en-US" sz="1600" dirty="0" err="1" smtClean="0"/>
                        <a:t>writer</a:t>
                      </a:r>
                      <a:r>
                        <a:rPr lang="en-US" sz="1600" dirty="0" smtClean="0"/>
                        <a:t>) throws </a:t>
                      </a:r>
                      <a:r>
                        <a:rPr lang="en-US" sz="1600" dirty="0" err="1" smtClean="0"/>
                        <a:t>IOException</a:t>
                      </a:r>
                      <a:r>
                        <a:rPr lang="en-US" sz="1600" dirty="0" smtClean="0"/>
                        <a:t> </a:t>
                      </a:r>
                    </a:p>
                    <a:p>
                      <a:r>
                        <a:rPr lang="en-US" sz="1600" dirty="0" smtClean="0"/>
                        <a:t>{</a:t>
                      </a:r>
                    </a:p>
                    <a:p>
                      <a:r>
                        <a:rPr lang="en-US" sz="1600" dirty="0" smtClean="0"/>
                        <a:t> </a:t>
                      </a:r>
                      <a:r>
                        <a:rPr lang="en-US" sz="1600" dirty="0" err="1" smtClean="0"/>
                        <a:t>writer.write</a:t>
                      </a:r>
                      <a:r>
                        <a:rPr lang="en-US" sz="1600" dirty="0" smtClean="0"/>
                        <a:t>(body); </a:t>
                      </a:r>
                    </a:p>
                    <a:p>
                      <a:r>
                        <a:rPr lang="en-US" sz="1600" dirty="0" smtClean="0"/>
                        <a:t>}</a:t>
                      </a:r>
                      <a:endParaRPr lang="en-US" sz="1600" dirty="0"/>
                    </a:p>
                  </a:txBody>
                  <a:tcPr/>
                </a:tc>
              </a:tr>
            </a:tbl>
          </a:graphicData>
        </a:graphic>
      </p:graphicFrame>
    </p:spTree>
    <p:extLst>
      <p:ext uri="{BB962C8B-B14F-4D97-AF65-F5344CB8AC3E}">
        <p14:creationId xmlns:p14="http://schemas.microsoft.com/office/powerpoint/2010/main" val="215638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prstGeom prst="rect">
            <a:avLst/>
          </a:prstGeom>
        </p:spPr>
        <p:txBody>
          <a:bodyPr/>
          <a:lstStyle/>
          <a:p>
            <a:pPr algn="l">
              <a:defRPr/>
            </a:pPr>
            <a:fld id="{8A4BA710-9F35-4195-8A70-45734E957976}" type="slidenum">
              <a:rPr lang="en-US">
                <a:latin typeface="+mn-lt"/>
              </a:rPr>
              <a:pPr algn="l">
                <a:defRPr/>
              </a:pPr>
              <a:t>2</a:t>
            </a:fld>
            <a:endParaRPr lang="en-US" dirty="0">
              <a:latin typeface="+mn-lt"/>
            </a:endParaRPr>
          </a:p>
        </p:txBody>
      </p:sp>
      <p:sp>
        <p:nvSpPr>
          <p:cNvPr id="10242" name="Text Placeholder 6"/>
          <p:cNvSpPr>
            <a:spLocks noGrp="1"/>
          </p:cNvSpPr>
          <p:nvPr>
            <p:ph type="body" sz="quarter" idx="13"/>
          </p:nvPr>
        </p:nvSpPr>
        <p:spPr/>
        <p:txBody>
          <a:bodyPr/>
          <a:lstStyle/>
          <a:p>
            <a:r>
              <a:rPr dirty="0" smtClean="0"/>
              <a:t>Pritha Lahiri (</a:t>
            </a:r>
            <a:r>
              <a:rPr lang="en-US" dirty="0" smtClean="0"/>
              <a:t>211467)</a:t>
            </a:r>
            <a:endParaRPr dirty="0" smtClean="0"/>
          </a:p>
        </p:txBody>
      </p:sp>
      <p:sp>
        <p:nvSpPr>
          <p:cNvPr id="10243" name="Text Placeholder 7"/>
          <p:cNvSpPr>
            <a:spLocks noGrp="1"/>
          </p:cNvSpPr>
          <p:nvPr>
            <p:ph type="body" sz="quarter" idx="14"/>
          </p:nvPr>
        </p:nvSpPr>
        <p:spPr/>
        <p:txBody>
          <a:bodyPr/>
          <a:lstStyle/>
          <a:p>
            <a:pPr eaLnBrk="1" hangingPunct="1"/>
            <a:r>
              <a:rPr dirty="0" smtClean="0"/>
              <a:t>5+ years of experience in Java/j2EE</a:t>
            </a:r>
          </a:p>
        </p:txBody>
      </p:sp>
      <p:sp>
        <p:nvSpPr>
          <p:cNvPr id="10244" name="Text Placeholder 8"/>
          <p:cNvSpPr>
            <a:spLocks noGrp="1"/>
          </p:cNvSpPr>
          <p:nvPr>
            <p:ph type="body" sz="quarter" idx="15"/>
          </p:nvPr>
        </p:nvSpPr>
        <p:spPr/>
        <p:txBody>
          <a:bodyPr/>
          <a:lstStyle/>
          <a:p>
            <a:pPr eaLnBrk="1" hangingPunct="1"/>
            <a:r>
              <a:rPr dirty="0" smtClean="0"/>
              <a:t>1.0, 8</a:t>
            </a:r>
            <a:r>
              <a:rPr baseline="30000" dirty="0" smtClean="0"/>
              <a:t>th</a:t>
            </a:r>
            <a:r>
              <a:rPr dirty="0" smtClean="0"/>
              <a:t> December 2011</a:t>
            </a:r>
          </a:p>
        </p:txBody>
      </p:sp>
    </p:spTree>
    <p:extLst>
      <p:ext uri="{BB962C8B-B14F-4D97-AF65-F5344CB8AC3E}">
        <p14:creationId xmlns:p14="http://schemas.microsoft.com/office/powerpoint/2010/main" val="2506613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lstStyle/>
          <a:p>
            <a:pPr lvl="0">
              <a:spcBef>
                <a:spcPts val="0"/>
              </a:spcBef>
            </a:pPr>
            <a:r>
              <a:rPr lang="en-US" sz="2000" dirty="0">
                <a:solidFill>
                  <a:prstClr val="black"/>
                </a:solidFill>
              </a:rPr>
              <a:t>A path element value:</a:t>
            </a:r>
          </a:p>
          <a:p>
            <a:pPr lvl="1">
              <a:spcBef>
                <a:spcPts val="0"/>
              </a:spcBef>
              <a:buFont typeface="Calibri" pitchFamily="34" charset="0"/>
              <a:buChar char="̶"/>
            </a:pPr>
            <a:r>
              <a:rPr lang="en-US" sz="1800" dirty="0">
                <a:solidFill>
                  <a:prstClr val="black"/>
                </a:solidFill>
              </a:rPr>
              <a:t>@</a:t>
            </a:r>
            <a:r>
              <a:rPr lang="en-US" sz="1800" dirty="0" err="1">
                <a:solidFill>
                  <a:prstClr val="black"/>
                </a:solidFill>
              </a:rPr>
              <a:t>PathVariable</a:t>
            </a:r>
            <a:r>
              <a:rPr lang="en-US" sz="1800" dirty="0">
                <a:solidFill>
                  <a:prstClr val="black"/>
                </a:solidFill>
              </a:rPr>
              <a:t> method parameter annotation to indicate that a method parameter should be bound to the value of a URI template variable.</a:t>
            </a:r>
          </a:p>
          <a:p>
            <a:pPr lvl="2">
              <a:spcBef>
                <a:spcPts val="0"/>
              </a:spcBef>
            </a:pPr>
            <a:r>
              <a:rPr lang="en-US" sz="1600" dirty="0">
                <a:solidFill>
                  <a:prstClr val="black"/>
                </a:solidFill>
              </a:rPr>
              <a:t>The usage of a single @</a:t>
            </a:r>
            <a:r>
              <a:rPr lang="en-US" sz="1600" dirty="0" err="1">
                <a:solidFill>
                  <a:prstClr val="black"/>
                </a:solidFill>
              </a:rPr>
              <a:t>PathVariable</a:t>
            </a:r>
            <a:r>
              <a:rPr lang="en-US" sz="1600" dirty="0">
                <a:solidFill>
                  <a:prstClr val="black"/>
                </a:solidFill>
              </a:rPr>
              <a:t> in a controller method:</a:t>
            </a: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1">
              <a:spcBef>
                <a:spcPts val="0"/>
              </a:spcBef>
              <a:buFont typeface="Calibri" pitchFamily="34" charset="0"/>
              <a:buChar char="̶"/>
            </a:pPr>
            <a:r>
              <a:rPr lang="en-US" sz="1800" dirty="0">
                <a:solidFill>
                  <a:prstClr val="black"/>
                </a:solidFill>
              </a:rPr>
              <a:t>The URI Template "/users/{</a:t>
            </a:r>
            <a:r>
              <a:rPr lang="en-US" sz="1800" dirty="0" err="1">
                <a:solidFill>
                  <a:prstClr val="black"/>
                </a:solidFill>
              </a:rPr>
              <a:t>userId</a:t>
            </a:r>
            <a:r>
              <a:rPr lang="en-US" sz="1800" dirty="0">
                <a:solidFill>
                  <a:prstClr val="black"/>
                </a:solidFill>
              </a:rPr>
              <a:t>}" specifies the variable name </a:t>
            </a:r>
            <a:r>
              <a:rPr lang="en-US" sz="1800" dirty="0" err="1">
                <a:solidFill>
                  <a:prstClr val="black"/>
                </a:solidFill>
              </a:rPr>
              <a:t>userId</a:t>
            </a:r>
            <a:r>
              <a:rPr lang="en-US" sz="1800" dirty="0">
                <a:solidFill>
                  <a:prstClr val="black"/>
                </a:solidFill>
              </a:rPr>
              <a:t>. When the controller handles this request, the value of </a:t>
            </a:r>
            <a:r>
              <a:rPr lang="en-US" sz="1800" dirty="0" err="1">
                <a:solidFill>
                  <a:prstClr val="black"/>
                </a:solidFill>
              </a:rPr>
              <a:t>userId</a:t>
            </a:r>
            <a:r>
              <a:rPr lang="en-US" sz="1800" dirty="0">
                <a:solidFill>
                  <a:prstClr val="black"/>
                </a:solidFill>
              </a:rPr>
              <a:t> is set to the value in the request URI. For example, when a request comes in for /users/</a:t>
            </a:r>
            <a:r>
              <a:rPr lang="en-US" sz="1800" dirty="0" err="1">
                <a:solidFill>
                  <a:prstClr val="black"/>
                </a:solidFill>
              </a:rPr>
              <a:t>fred</a:t>
            </a:r>
            <a:r>
              <a:rPr lang="en-US" sz="1800" dirty="0">
                <a:solidFill>
                  <a:prstClr val="black"/>
                </a:solidFill>
              </a:rPr>
              <a:t>, the value </a:t>
            </a:r>
            <a:r>
              <a:rPr lang="en-US" sz="1800" dirty="0" err="1">
                <a:solidFill>
                  <a:prstClr val="black"/>
                </a:solidFill>
              </a:rPr>
              <a:t>fred</a:t>
            </a:r>
            <a:r>
              <a:rPr lang="en-US" sz="1800" dirty="0">
                <a:solidFill>
                  <a:prstClr val="black"/>
                </a:solidFill>
              </a:rPr>
              <a:t> is bound to the method parameter String </a:t>
            </a:r>
            <a:r>
              <a:rPr lang="en-US" sz="1800" dirty="0" err="1">
                <a:solidFill>
                  <a:prstClr val="black"/>
                </a:solidFill>
              </a:rPr>
              <a:t>userId</a:t>
            </a:r>
            <a:r>
              <a:rPr lang="en-US" sz="1800" dirty="0" smtClean="0">
                <a:solidFill>
                  <a:prstClr val="black"/>
                </a:solidFill>
              </a:rPr>
              <a:t>.</a:t>
            </a:r>
            <a:endParaRPr lang="en-US" sz="1800" dirty="0">
              <a:solidFill>
                <a:prstClr val="black"/>
              </a:solidFill>
            </a:endParaRPr>
          </a:p>
        </p:txBody>
      </p:sp>
      <p:sp>
        <p:nvSpPr>
          <p:cNvPr id="2867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Obtaining Request Data: @</a:t>
            </a:r>
            <a:r>
              <a:rPr lang="en-US" dirty="0" err="1" smtClean="0">
                <a:solidFill>
                  <a:srgbClr val="FFFFFF"/>
                </a:solidFill>
              </a:rPr>
              <a:t>PathVariable</a:t>
            </a:r>
            <a:endParaRPr lang="en-US" dirty="0" smtClean="0">
              <a:solidFill>
                <a:srgbClr val="FFFFFF"/>
              </a:solidFill>
            </a:endParaRP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4D7FC7D7-F237-4669-8393-2FF8D353992D}" type="slidenum">
              <a:rPr lang="en-US">
                <a:latin typeface="+mn-lt"/>
              </a:rPr>
              <a:pPr algn="l">
                <a:defRPr/>
              </a:pPr>
              <a:t>20</a:t>
            </a:fld>
            <a:endParaRPr lang="en-US"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1676750838"/>
              </p:ext>
            </p:extLst>
          </p:nvPr>
        </p:nvGraphicFramePr>
        <p:xfrm>
          <a:off x="1600200" y="2895600"/>
          <a:ext cx="6019800" cy="1676400"/>
        </p:xfrm>
        <a:graphic>
          <a:graphicData uri="http://schemas.openxmlformats.org/drawingml/2006/table">
            <a:tbl>
              <a:tblPr firstRow="1" bandRow="1">
                <a:tableStyleId>{93296810-A885-4BE3-A3E7-6D5BEEA58F35}</a:tableStyleId>
              </a:tblPr>
              <a:tblGrid>
                <a:gridCol w="6019800"/>
              </a:tblGrid>
              <a:tr h="1676400">
                <a:tc>
                  <a:txBody>
                    <a:bodyPr/>
                    <a:lstStyle/>
                    <a:p>
                      <a:r>
                        <a:rPr lang="en-US" sz="1400" dirty="0" smtClean="0"/>
                        <a:t>@RequestMapping(value="/users/{userId}", method=RequestMethod.GET) </a:t>
                      </a:r>
                    </a:p>
                    <a:p>
                      <a:r>
                        <a:rPr lang="en-US" sz="1400" dirty="0" smtClean="0"/>
                        <a:t>public String findUser(@PathVariable String userId, Model model) </a:t>
                      </a:r>
                    </a:p>
                    <a:p>
                      <a:r>
                        <a:rPr lang="en-US" sz="1400" dirty="0" smtClean="0"/>
                        <a:t>{ </a:t>
                      </a:r>
                    </a:p>
                    <a:p>
                      <a:r>
                        <a:rPr lang="en-US" sz="1400" dirty="0" smtClean="0"/>
                        <a:t>          Owner owner = ownerService.findOwner(userId);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model.addAttribute("owner", owner); return         "</a:t>
                      </a:r>
                      <a:r>
                        <a:rPr lang="en-US" sz="1400" dirty="0" err="1" smtClean="0"/>
                        <a:t>displayUser</a:t>
                      </a:r>
                      <a:r>
                        <a:rPr lang="en-US" sz="1400" dirty="0" smtClean="0"/>
                        <a:t>"; </a:t>
                      </a:r>
                    </a:p>
                    <a:p>
                      <a:r>
                        <a:rPr lang="en-US" sz="1400" dirty="0" smtClean="0"/>
                        <a:t>    </a:t>
                      </a:r>
                    </a:p>
                    <a:p>
                      <a:r>
                        <a:rPr lang="en-US" sz="1400" dirty="0" smtClean="0"/>
                        <a:t>} </a:t>
                      </a:r>
                      <a:endParaRPr lang="en-US" sz="1400" b="1" dirty="0"/>
                    </a:p>
                  </a:txBody>
                  <a:tcPr>
                    <a:solidFill>
                      <a:schemeClr val="bg2">
                        <a:lumMod val="50000"/>
                      </a:schemeClr>
                    </a:solidFill>
                  </a:tcPr>
                </a:tc>
              </a:tr>
            </a:tbl>
          </a:graphicData>
        </a:graphic>
      </p:graphicFrame>
    </p:spTree>
    <p:extLst>
      <p:ext uri="{BB962C8B-B14F-4D97-AF65-F5344CB8AC3E}">
        <p14:creationId xmlns:p14="http://schemas.microsoft.com/office/powerpoint/2010/main" val="3514998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pPr eaLnBrk="1" hangingPunct="1">
              <a:buFont typeface="Arial" pitchFamily="34" charset="0"/>
              <a:buChar char="•"/>
            </a:pPr>
            <a:r>
              <a:rPr sz="2000" dirty="0" smtClean="0"/>
              <a:t>Mapping cookie values with the @</a:t>
            </a:r>
            <a:r>
              <a:rPr sz="2000" dirty="0" err="1" smtClean="0"/>
              <a:t>CookieValue</a:t>
            </a:r>
            <a:r>
              <a:rPr sz="2000" dirty="0" smtClean="0"/>
              <a:t> annotation:</a:t>
            </a:r>
          </a:p>
          <a:p>
            <a:pPr lvl="1" eaLnBrk="1" hangingPunct="1">
              <a:buFont typeface="Calibri" pitchFamily="34" charset="0"/>
              <a:buChar char="̶"/>
            </a:pPr>
            <a:r>
              <a:rPr sz="1800" dirty="0" smtClean="0"/>
              <a:t>The @</a:t>
            </a:r>
            <a:r>
              <a:rPr sz="1800" dirty="0" err="1" smtClean="0"/>
              <a:t>CookieValue</a:t>
            </a:r>
            <a:r>
              <a:rPr sz="1800" dirty="0" smtClean="0"/>
              <a:t> annotation allows a method parameter to be bound to the value of an HTTP cookie.</a:t>
            </a:r>
          </a:p>
          <a:p>
            <a:pPr lvl="2" eaLnBrk="1" hangingPunct="1"/>
            <a:r>
              <a:rPr sz="1600" dirty="0" smtClean="0"/>
              <a:t>Let us consider that the following cookie has been received with an http request:</a:t>
            </a:r>
          </a:p>
          <a:p>
            <a:pPr eaLnBrk="1" hangingPunct="1">
              <a:buFont typeface="Wingdings" pitchFamily="2" charset="2"/>
              <a:buNone/>
            </a:pPr>
            <a:endParaRPr sz="1800" dirty="0" smtClean="0"/>
          </a:p>
          <a:p>
            <a:pPr eaLnBrk="1" hangingPunct="1">
              <a:buFont typeface="Wingdings" pitchFamily="2" charset="2"/>
              <a:buNone/>
            </a:pPr>
            <a:endParaRPr sz="1800" dirty="0" smtClean="0"/>
          </a:p>
          <a:p>
            <a:pPr lvl="1">
              <a:buFont typeface="Calibri" pitchFamily="34" charset="0"/>
              <a:buChar char="̶"/>
            </a:pPr>
            <a:r>
              <a:rPr lang="en-US" sz="1800" dirty="0" smtClean="0"/>
              <a:t>The following code sample demonstrates how to get the value of the JSESSIONID cookie:</a:t>
            </a:r>
          </a:p>
        </p:txBody>
      </p:sp>
      <p:sp>
        <p:nvSpPr>
          <p:cNvPr id="29698"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Obtaining Request Data: @</a:t>
            </a:r>
            <a:r>
              <a:rPr lang="en-US" dirty="0" err="1" smtClean="0">
                <a:solidFill>
                  <a:srgbClr val="FFFFFF"/>
                </a:solidFill>
              </a:rPr>
              <a:t>CookieValue</a:t>
            </a:r>
            <a:endParaRPr lang="en-US" dirty="0" smtClean="0">
              <a:solidFill>
                <a:srgbClr val="FFFFFF"/>
              </a:solidFill>
            </a:endParaRPr>
          </a:p>
        </p:txBody>
      </p:sp>
      <p:sp>
        <p:nvSpPr>
          <p:cNvPr id="8"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71E31178-1A87-42CB-8CB3-AB7AE593C5F2}" type="slidenum">
              <a:rPr lang="en-US">
                <a:latin typeface="+mn-lt"/>
              </a:rPr>
              <a:pPr algn="l">
                <a:defRPr/>
              </a:pPr>
              <a:t>21</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4273326486"/>
              </p:ext>
            </p:extLst>
          </p:nvPr>
        </p:nvGraphicFramePr>
        <p:xfrm>
          <a:off x="1828800" y="2971800"/>
          <a:ext cx="6096000" cy="457200"/>
        </p:xfrm>
        <a:graphic>
          <a:graphicData uri="http://schemas.openxmlformats.org/drawingml/2006/table">
            <a:tbl>
              <a:tblPr firstRow="1" bandRow="1">
                <a:tableStyleId>{5C22544A-7EE6-4342-B048-85BDC9FD1C3A}</a:tableStyleId>
              </a:tblPr>
              <a:tblGrid>
                <a:gridCol w="6096000"/>
              </a:tblGrid>
              <a:tr h="457200">
                <a:tc>
                  <a:txBody>
                    <a:bodyPr/>
                    <a:lstStyle/>
                    <a:p>
                      <a:r>
                        <a:rPr lang="en-US" sz="1400" dirty="0" smtClean="0"/>
                        <a:t>JSESSIONID=415A4AC178C59DACE0B2C9CA727CDD84</a:t>
                      </a:r>
                      <a:endParaRPr lang="en-US" sz="1400"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21579064"/>
              </p:ext>
            </p:extLst>
          </p:nvPr>
        </p:nvGraphicFramePr>
        <p:xfrm>
          <a:off x="1828800" y="4343400"/>
          <a:ext cx="6096000" cy="1219200"/>
        </p:xfrm>
        <a:graphic>
          <a:graphicData uri="http://schemas.openxmlformats.org/drawingml/2006/table">
            <a:tbl>
              <a:tblPr firstRow="1" bandRow="1">
                <a:tableStyleId>{5C22544A-7EE6-4342-B048-85BDC9FD1C3A}</a:tableStyleId>
              </a:tblPr>
              <a:tblGrid>
                <a:gridCol w="6096000"/>
              </a:tblGrid>
              <a:tr h="1219200">
                <a:tc>
                  <a:txBody>
                    <a:bodyPr/>
                    <a:lstStyle/>
                    <a:p>
                      <a:r>
                        <a:rPr lang="en-US" sz="1400" dirty="0" smtClean="0"/>
                        <a:t>@RequestMapping("/</a:t>
                      </a:r>
                      <a:r>
                        <a:rPr lang="en-US" sz="1400" dirty="0" err="1" smtClean="0"/>
                        <a:t>displayHeaderInfo.do</a:t>
                      </a:r>
                      <a:r>
                        <a:rPr lang="en-US" sz="1400" dirty="0" smtClean="0"/>
                        <a:t>") </a:t>
                      </a:r>
                    </a:p>
                    <a:p>
                      <a:r>
                        <a:rPr lang="en-US" sz="1400" dirty="0" smtClean="0"/>
                        <a:t>public void displayHeaderInfo(@CookieValue("JSESSIONID") String cookie) { </a:t>
                      </a:r>
                    </a:p>
                    <a:p>
                      <a:r>
                        <a:rPr lang="en-US" sz="1400" dirty="0" smtClean="0"/>
                        <a:t>//Implementation goes here </a:t>
                      </a:r>
                    </a:p>
                    <a:p>
                      <a:r>
                        <a:rPr lang="en-US" sz="1400" dirty="0" smtClean="0"/>
                        <a:t>}</a:t>
                      </a:r>
                      <a:endParaRPr lang="en-US" sz="1400" dirty="0"/>
                    </a:p>
                  </a:txBody>
                  <a:tcPr anchor="ctr"/>
                </a:tc>
              </a:tr>
            </a:tbl>
          </a:graphicData>
        </a:graphic>
      </p:graphicFrame>
    </p:spTree>
    <p:extLst>
      <p:ext uri="{BB962C8B-B14F-4D97-AF65-F5344CB8AC3E}">
        <p14:creationId xmlns:p14="http://schemas.microsoft.com/office/powerpoint/2010/main" val="2537613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lvl="0"/>
            <a:r>
              <a:rPr lang="en-US" sz="2000" dirty="0">
                <a:solidFill>
                  <a:prstClr val="black"/>
                </a:solidFill>
              </a:rPr>
              <a:t>Mapping request header attributes with the @</a:t>
            </a:r>
            <a:r>
              <a:rPr lang="en-US" sz="2000" dirty="0" err="1">
                <a:solidFill>
                  <a:prstClr val="black"/>
                </a:solidFill>
              </a:rPr>
              <a:t>RequestHeader</a:t>
            </a:r>
            <a:r>
              <a:rPr lang="en-US" sz="2000" dirty="0">
                <a:solidFill>
                  <a:prstClr val="black"/>
                </a:solidFill>
              </a:rPr>
              <a:t> annotation:</a:t>
            </a:r>
          </a:p>
          <a:p>
            <a:pPr lvl="1">
              <a:buFont typeface="Calibri" pitchFamily="34" charset="0"/>
              <a:buChar char="̶"/>
            </a:pPr>
            <a:r>
              <a:rPr lang="en-US" sz="1800" dirty="0">
                <a:solidFill>
                  <a:prstClr val="black"/>
                </a:solidFill>
              </a:rPr>
              <a:t>The @</a:t>
            </a:r>
            <a:r>
              <a:rPr lang="en-US" sz="1800" dirty="0" err="1">
                <a:solidFill>
                  <a:prstClr val="black"/>
                </a:solidFill>
              </a:rPr>
              <a:t>RequestHeader</a:t>
            </a:r>
            <a:r>
              <a:rPr lang="en-US" sz="1800" dirty="0">
                <a:solidFill>
                  <a:prstClr val="black"/>
                </a:solidFill>
              </a:rPr>
              <a:t> annotation allows a method parameter to be bound to a request header.</a:t>
            </a:r>
          </a:p>
        </p:txBody>
      </p:sp>
      <p:sp>
        <p:nvSpPr>
          <p:cNvPr id="30729"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Obtaining Request Data: @</a:t>
            </a:r>
            <a:r>
              <a:rPr lang="en-US" dirty="0" err="1" smtClean="0">
                <a:solidFill>
                  <a:srgbClr val="FFFFFF"/>
                </a:solidFill>
              </a:rPr>
              <a:t>RequestHeader</a:t>
            </a:r>
            <a:endParaRPr lang="en-US" dirty="0" smtClean="0">
              <a:solidFill>
                <a:srgbClr val="FFFFFF"/>
              </a:solidFill>
            </a:endParaRPr>
          </a:p>
        </p:txBody>
      </p:sp>
      <p:sp>
        <p:nvSpPr>
          <p:cNvPr id="8"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79F993C9-9DDC-42CC-8CA3-EE733A4BB3A1}" type="slidenum">
              <a:rPr lang="en-US">
                <a:latin typeface="+mn-lt"/>
              </a:rPr>
              <a:pPr algn="l">
                <a:defRPr/>
              </a:pPr>
              <a:t>22</a:t>
            </a:fld>
            <a:endParaRPr lang="en-US"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195183616"/>
              </p:ext>
            </p:extLst>
          </p:nvPr>
        </p:nvGraphicFramePr>
        <p:xfrm>
          <a:off x="1524000" y="2895600"/>
          <a:ext cx="6096000" cy="1600200"/>
        </p:xfrm>
        <a:graphic>
          <a:graphicData uri="http://schemas.openxmlformats.org/drawingml/2006/table">
            <a:tbl>
              <a:tblPr firstRow="1" bandRow="1">
                <a:tableStyleId>{7DF18680-E054-41AD-8BC1-D1AEF772440D}</a:tableStyleId>
              </a:tblPr>
              <a:tblGrid>
                <a:gridCol w="6096000"/>
              </a:tblGrid>
              <a:tr h="1600200">
                <a:tc>
                  <a:txBody>
                    <a:bodyPr/>
                    <a:lstStyle/>
                    <a:p>
                      <a:r>
                        <a:rPr lang="en-US" sz="1600" dirty="0" smtClean="0"/>
                        <a:t>Host                            localhost:8080 </a:t>
                      </a:r>
                    </a:p>
                    <a:p>
                      <a:r>
                        <a:rPr lang="en-US" sz="1600" dirty="0" smtClean="0"/>
                        <a:t>Accept</a:t>
                      </a:r>
                      <a:r>
                        <a:rPr lang="en-US" sz="1600" baseline="0" dirty="0" smtClean="0"/>
                        <a:t>   </a:t>
                      </a:r>
                      <a:r>
                        <a:rPr lang="en-US" sz="1600" dirty="0" smtClean="0"/>
                        <a:t>text/</a:t>
                      </a:r>
                      <a:r>
                        <a:rPr lang="en-US" sz="1600" dirty="0" err="1" smtClean="0"/>
                        <a:t>html,application</a:t>
                      </a:r>
                      <a:r>
                        <a:rPr lang="en-US" sz="1600" dirty="0" smtClean="0"/>
                        <a:t>/</a:t>
                      </a:r>
                      <a:r>
                        <a:rPr lang="en-US" sz="1600" dirty="0" err="1" smtClean="0"/>
                        <a:t>xhtml+xml,application</a:t>
                      </a:r>
                      <a:r>
                        <a:rPr lang="en-US" sz="1600" dirty="0" smtClean="0"/>
                        <a:t>/</a:t>
                      </a:r>
                      <a:r>
                        <a:rPr lang="en-US" sz="1600" dirty="0" err="1" smtClean="0"/>
                        <a:t>xml;q</a:t>
                      </a:r>
                      <a:r>
                        <a:rPr lang="en-US" sz="1600" dirty="0" smtClean="0"/>
                        <a:t>=0.9 Accept-Language          </a:t>
                      </a:r>
                      <a:r>
                        <a:rPr lang="en-US" sz="1600" dirty="0" err="1" smtClean="0"/>
                        <a:t>fr,en-gb;q</a:t>
                      </a:r>
                      <a:r>
                        <a:rPr lang="en-US" sz="1600" dirty="0" smtClean="0"/>
                        <a:t>=0.7,en;q=0.3 </a:t>
                      </a:r>
                    </a:p>
                    <a:p>
                      <a:r>
                        <a:rPr lang="en-US" sz="1600" dirty="0" smtClean="0"/>
                        <a:t>Accept-Encoding    </a:t>
                      </a:r>
                      <a:r>
                        <a:rPr lang="en-US" sz="1600" dirty="0" err="1" smtClean="0"/>
                        <a:t>gzip,deflate</a:t>
                      </a:r>
                      <a:r>
                        <a:rPr lang="en-US" sz="1600" dirty="0" smtClean="0"/>
                        <a:t> </a:t>
                      </a:r>
                    </a:p>
                    <a:p>
                      <a:r>
                        <a:rPr lang="en-US" sz="1600" dirty="0" smtClean="0"/>
                        <a:t>Accept-</a:t>
                      </a:r>
                      <a:r>
                        <a:rPr lang="en-US" sz="1600" dirty="0" err="1" smtClean="0"/>
                        <a:t>Charset</a:t>
                      </a:r>
                      <a:r>
                        <a:rPr lang="en-US" sz="1600" dirty="0" smtClean="0"/>
                        <a:t>       ISO-8859-1,utf-8;q=0.7,*;q=0.7 </a:t>
                      </a:r>
                    </a:p>
                    <a:p>
                      <a:r>
                        <a:rPr lang="en-US" sz="1600" dirty="0" smtClean="0"/>
                        <a:t>Keep-Alive                300 </a:t>
                      </a:r>
                      <a:endParaRPr lang="en-US" sz="1600" dirty="0"/>
                    </a:p>
                  </a:txBody>
                  <a:tcPr/>
                </a:tc>
              </a:tr>
            </a:tbl>
          </a:graphicData>
        </a:graphic>
      </p:graphicFrame>
    </p:spTree>
    <p:extLst>
      <p:ext uri="{BB962C8B-B14F-4D97-AF65-F5344CB8AC3E}">
        <p14:creationId xmlns:p14="http://schemas.microsoft.com/office/powerpoint/2010/main" val="189956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2)">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eaLnBrk="1" hangingPunct="1">
              <a:buFont typeface="Arial" pitchFamily="34" charset="0"/>
              <a:buChar char="•"/>
            </a:pPr>
            <a:r>
              <a:rPr lang="en-US" sz="2000" dirty="0" smtClean="0">
                <a:solidFill>
                  <a:prstClr val="black"/>
                </a:solidFill>
              </a:rPr>
              <a:t>The following code sample demonstrates how to get the value of the Accept Encoding and Keep-Alive headers in controller method:</a:t>
            </a:r>
            <a:endParaRPr lang="en-US" sz="2000" dirty="0">
              <a:solidFill>
                <a:prstClr val="black"/>
              </a:solidFill>
            </a:endParaRPr>
          </a:p>
        </p:txBody>
      </p:sp>
      <p:sp>
        <p:nvSpPr>
          <p:cNvPr id="31753"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Obtaining Request Data: @RequestHeader</a:t>
            </a:r>
            <a:endParaRPr lang="en-US" dirty="0" smtClean="0">
              <a:solidFill>
                <a:srgbClr val="FFFFFF"/>
              </a:solidFill>
            </a:endParaRP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21160BC1-CA86-4098-AB8D-53F7833A8EFC}" type="slidenum">
              <a:rPr lang="en-US" smtClean="0">
                <a:latin typeface="+mn-lt"/>
              </a:rPr>
              <a:pPr algn="l">
                <a:defRPr/>
              </a:pPr>
              <a:t>23</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484113529"/>
              </p:ext>
            </p:extLst>
          </p:nvPr>
        </p:nvGraphicFramePr>
        <p:xfrm>
          <a:off x="1524000" y="2590800"/>
          <a:ext cx="6096000" cy="2209800"/>
        </p:xfrm>
        <a:graphic>
          <a:graphicData uri="http://schemas.openxmlformats.org/drawingml/2006/table">
            <a:tbl>
              <a:tblPr firstRow="1" bandRow="1">
                <a:tableStyleId>{5C22544A-7EE6-4342-B048-85BDC9FD1C3A}</a:tableStyleId>
              </a:tblPr>
              <a:tblGrid>
                <a:gridCol w="6096000"/>
              </a:tblGrid>
              <a:tr h="2209800">
                <a:tc>
                  <a:txBody>
                    <a:bodyPr/>
                    <a:lstStyle/>
                    <a:p>
                      <a:r>
                        <a:rPr lang="en-US" sz="1600" dirty="0" smtClean="0"/>
                        <a:t>@RequestMapping("/</a:t>
                      </a:r>
                      <a:r>
                        <a:rPr lang="en-US" sz="1600" dirty="0" err="1" smtClean="0"/>
                        <a:t>displayHeaderInfo.do</a:t>
                      </a:r>
                      <a:r>
                        <a:rPr lang="en-US" sz="1600" dirty="0" smtClean="0"/>
                        <a:t>") </a:t>
                      </a:r>
                    </a:p>
                    <a:p>
                      <a:endParaRPr lang="en-US" sz="1600" dirty="0" smtClean="0"/>
                    </a:p>
                    <a:p>
                      <a:r>
                        <a:rPr lang="en-US" sz="1600" dirty="0" smtClean="0"/>
                        <a:t>public void   displayHeaderInfo(@RequestHeader("Accept-Encoding") String encoding, @RequestHeader("Keep-Alive") long </a:t>
                      </a:r>
                      <a:r>
                        <a:rPr lang="en-US" sz="1600" dirty="0" err="1" smtClean="0"/>
                        <a:t>keepAlive</a:t>
                      </a:r>
                      <a:r>
                        <a:rPr lang="en-US" sz="1600" dirty="0" smtClean="0"/>
                        <a:t>) { </a:t>
                      </a:r>
                    </a:p>
                    <a:p>
                      <a:endParaRPr lang="en-US" sz="1600" dirty="0" smtClean="0"/>
                    </a:p>
                    <a:p>
                      <a:r>
                        <a:rPr lang="en-US" sz="1600" dirty="0" smtClean="0"/>
                        <a:t>//Implementation goes here</a:t>
                      </a:r>
                    </a:p>
                    <a:p>
                      <a:r>
                        <a:rPr lang="en-US" sz="1600" dirty="0" smtClean="0"/>
                        <a:t>}</a:t>
                      </a:r>
                      <a:endParaRPr lang="en-US" sz="1600" dirty="0"/>
                    </a:p>
                  </a:txBody>
                  <a:tcPr anchor="ctr">
                    <a:solidFill>
                      <a:schemeClr val="bg2">
                        <a:lumMod val="50000"/>
                      </a:schemeClr>
                    </a:solidFill>
                  </a:tcPr>
                </a:tc>
              </a:tr>
            </a:tbl>
          </a:graphicData>
        </a:graphic>
      </p:graphicFrame>
    </p:spTree>
    <p:extLst>
      <p:ext uri="{BB962C8B-B14F-4D97-AF65-F5344CB8AC3E}">
        <p14:creationId xmlns:p14="http://schemas.microsoft.com/office/powerpoint/2010/main" val="36015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p:txBody>
          <a:bodyPr/>
          <a:lstStyle/>
          <a:p>
            <a:r>
              <a:rPr lang="en-US" sz="2000" dirty="0"/>
              <a:t> </a:t>
            </a:r>
            <a:r>
              <a:rPr lang="en-US" sz="2000" dirty="0">
                <a:solidFill>
                  <a:prstClr val="black"/>
                </a:solidFill>
              </a:rPr>
              <a:t>Mapping the response body with the @</a:t>
            </a:r>
            <a:r>
              <a:rPr lang="en-US" sz="2000" dirty="0" err="1">
                <a:solidFill>
                  <a:prstClr val="black"/>
                </a:solidFill>
              </a:rPr>
              <a:t>ResponseBody</a:t>
            </a:r>
            <a:r>
              <a:rPr lang="en-US" sz="2000" dirty="0">
                <a:solidFill>
                  <a:prstClr val="black"/>
                </a:solidFill>
              </a:rPr>
              <a:t> annotation:</a:t>
            </a:r>
          </a:p>
          <a:p>
            <a:pPr lvl="1">
              <a:buFont typeface="Calibri" pitchFamily="34" charset="0"/>
              <a:buChar char="̶"/>
            </a:pPr>
            <a:r>
              <a:rPr lang="en-US" sz="1800" dirty="0"/>
              <a:t>The @</a:t>
            </a:r>
            <a:r>
              <a:rPr lang="en-US" sz="1800" dirty="0" err="1"/>
              <a:t>ResponseBody</a:t>
            </a:r>
            <a:r>
              <a:rPr lang="en-US" sz="1800" dirty="0"/>
              <a:t> annotation is similar to @</a:t>
            </a:r>
            <a:r>
              <a:rPr lang="en-US" sz="1800" dirty="0" err="1"/>
              <a:t>RequestBody</a:t>
            </a:r>
            <a:r>
              <a:rPr lang="en-US" sz="1800" dirty="0"/>
              <a:t>. This annotation can be put on a method and indicates that the return type should be written straight to the HTTP response body (and not placed in a Model, or interpreted as a view name). </a:t>
            </a:r>
          </a:p>
          <a:p>
            <a:pPr lvl="2"/>
            <a:r>
              <a:rPr lang="en-US" sz="1600" dirty="0"/>
              <a:t>For example:</a:t>
            </a:r>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lvl="2"/>
            <a:r>
              <a:rPr lang="en-US" sz="1600" dirty="0"/>
              <a:t>The above example will result in the text Hello World being written to the HTTP response stream</a:t>
            </a:r>
            <a:r>
              <a:rPr lang="en-US" sz="1600" dirty="0" smtClean="0"/>
              <a:t>.</a:t>
            </a:r>
            <a:endParaRPr lang="en-US" sz="1600" dirty="0"/>
          </a:p>
        </p:txBody>
      </p:sp>
      <p:sp>
        <p:nvSpPr>
          <p:cNvPr id="3277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Generating Responses: @</a:t>
            </a:r>
            <a:r>
              <a:rPr lang="en-US" dirty="0" err="1" smtClean="0">
                <a:solidFill>
                  <a:srgbClr val="FFFFFF"/>
                </a:solidFill>
              </a:rPr>
              <a:t>ResponseBody</a:t>
            </a:r>
            <a:endParaRPr lang="en-US" dirty="0" smtClean="0">
              <a:solidFill>
                <a:srgbClr val="FFFFFF"/>
              </a:solidFill>
            </a:endParaRP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DFB79E9D-1BF5-4118-8B13-B12F8B1F6538}" type="slidenum">
              <a:rPr lang="en-US">
                <a:latin typeface="+mn-lt"/>
              </a:rPr>
              <a:pPr algn="l">
                <a:defRPr/>
              </a:pPr>
              <a:t>24</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301738338"/>
              </p:ext>
            </p:extLst>
          </p:nvPr>
        </p:nvGraphicFramePr>
        <p:xfrm>
          <a:off x="1524000" y="3581400"/>
          <a:ext cx="6096000" cy="1554480"/>
        </p:xfrm>
        <a:graphic>
          <a:graphicData uri="http://schemas.openxmlformats.org/drawingml/2006/table">
            <a:tbl>
              <a:tblPr firstRow="1" bandRow="1">
                <a:tableStyleId>{F5AB1C69-6EDB-4FF4-983F-18BD219EF322}</a:tableStyleId>
              </a:tblPr>
              <a:tblGrid>
                <a:gridCol w="6096000"/>
              </a:tblGrid>
              <a:tr h="1447800">
                <a:tc>
                  <a:txBody>
                    <a:bodyPr/>
                    <a:lstStyle/>
                    <a:p>
                      <a:r>
                        <a:rPr lang="en-US" sz="1600" dirty="0" smtClean="0"/>
                        <a:t>@RequestMapping(value = "/something", method = </a:t>
                      </a:r>
                      <a:r>
                        <a:rPr lang="en-US" sz="1600" dirty="0" err="1" smtClean="0"/>
                        <a:t>RequestMethod.PUT</a:t>
                      </a:r>
                      <a:r>
                        <a:rPr lang="en-US" sz="1600" dirty="0" smtClean="0"/>
                        <a:t>) </a:t>
                      </a:r>
                    </a:p>
                    <a:p>
                      <a:r>
                        <a:rPr lang="en-US" sz="1600" dirty="0" smtClean="0"/>
                        <a:t>@ResponseBody </a:t>
                      </a:r>
                    </a:p>
                    <a:p>
                      <a:r>
                        <a:rPr lang="en-US" sz="1600" dirty="0" smtClean="0"/>
                        <a:t>public String </a:t>
                      </a:r>
                      <a:r>
                        <a:rPr lang="en-US" sz="1600" dirty="0" err="1" smtClean="0"/>
                        <a:t>helloWorld</a:t>
                      </a:r>
                      <a:r>
                        <a:rPr lang="en-US" sz="1600" dirty="0" smtClean="0"/>
                        <a:t>() { </a:t>
                      </a:r>
                    </a:p>
                    <a:p>
                      <a:r>
                        <a:rPr lang="en-US" sz="1600" dirty="0" smtClean="0"/>
                        <a:t>return "Hello World"; </a:t>
                      </a:r>
                    </a:p>
                    <a:p>
                      <a:r>
                        <a:rPr lang="en-US" sz="1600" dirty="0" smtClean="0"/>
                        <a:t>}</a:t>
                      </a:r>
                      <a:endParaRPr lang="en-US" sz="1600" dirty="0"/>
                    </a:p>
                  </a:txBody>
                  <a:tcPr/>
                </a:tc>
              </a:tr>
            </a:tbl>
          </a:graphicData>
        </a:graphic>
      </p:graphicFrame>
    </p:spTree>
    <p:extLst>
      <p:ext uri="{BB962C8B-B14F-4D97-AF65-F5344CB8AC3E}">
        <p14:creationId xmlns:p14="http://schemas.microsoft.com/office/powerpoint/2010/main" val="139750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lstStyle/>
          <a:p>
            <a:pPr eaLnBrk="1" hangingPunct="1">
              <a:spcBef>
                <a:spcPts val="0"/>
              </a:spcBef>
              <a:buFont typeface="Arial" pitchFamily="34" charset="0"/>
              <a:buChar char="•"/>
            </a:pPr>
            <a:r>
              <a:rPr lang="en-US" sz="2000" dirty="0" smtClean="0"/>
              <a:t>Providing a link to data from the model with @</a:t>
            </a:r>
            <a:r>
              <a:rPr lang="en-US" sz="2000" dirty="0" err="1" smtClean="0"/>
              <a:t>ModelAttribute</a:t>
            </a:r>
            <a:r>
              <a:rPr lang="en-US" sz="2000" dirty="0" smtClean="0"/>
              <a:t>:</a:t>
            </a:r>
          </a:p>
          <a:p>
            <a:pPr lvl="1" eaLnBrk="1" hangingPunct="1">
              <a:spcBef>
                <a:spcPts val="0"/>
              </a:spcBef>
              <a:buFont typeface="Calibri" pitchFamily="34" charset="0"/>
              <a:buChar char="̶"/>
            </a:pPr>
            <a:r>
              <a:rPr sz="1800" dirty="0" smtClean="0"/>
              <a:t>When place @</a:t>
            </a:r>
            <a:r>
              <a:rPr sz="1800" dirty="0" err="1" smtClean="0"/>
              <a:t>ModelAttribute</a:t>
            </a:r>
            <a:r>
              <a:rPr sz="1800" dirty="0" smtClean="0"/>
              <a:t> on a method parameter, @</a:t>
            </a:r>
            <a:r>
              <a:rPr sz="1800" dirty="0" err="1" smtClean="0"/>
              <a:t>ModelAttribute</a:t>
            </a:r>
            <a:r>
              <a:rPr sz="1800" dirty="0" smtClean="0"/>
              <a:t> maps a model attribute to the specific, annotated method parameter (see the </a:t>
            </a:r>
            <a:r>
              <a:rPr sz="1800" dirty="0" err="1" smtClean="0"/>
              <a:t>processSubmit</a:t>
            </a:r>
            <a:r>
              <a:rPr sz="1800" dirty="0" smtClean="0"/>
              <a:t>() method below). This is how the controller gets a reference to the object holding the data entered in the form.</a:t>
            </a:r>
          </a:p>
        </p:txBody>
      </p:sp>
      <p:sp>
        <p:nvSpPr>
          <p:cNvPr id="3379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Getting Form Data:</a:t>
            </a:r>
            <a:r>
              <a:rPr lang="en-US" b="1" dirty="0" smtClean="0">
                <a:solidFill>
                  <a:srgbClr val="FFFFFF"/>
                </a:solidFill>
              </a:rPr>
              <a:t> </a:t>
            </a:r>
            <a:r>
              <a:rPr lang="en-US" dirty="0" smtClean="0">
                <a:solidFill>
                  <a:srgbClr val="FFFFFF"/>
                </a:solidFill>
              </a:rPr>
              <a:t>@</a:t>
            </a:r>
            <a:r>
              <a:rPr lang="en-US" dirty="0" err="1" smtClean="0">
                <a:solidFill>
                  <a:srgbClr val="FFFFFF"/>
                </a:solidFill>
              </a:rPr>
              <a:t>ModelAttribute</a:t>
            </a:r>
            <a:endParaRPr lang="en-US" dirty="0" smtClean="0">
              <a:solidFill>
                <a:srgbClr val="FFFFFF"/>
              </a:solidFill>
            </a:endParaRP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2127A5B6-61E4-4483-A4E5-5CE7A2823043}" type="slidenum">
              <a:rPr lang="en-US">
                <a:latin typeface="+mn-lt"/>
              </a:rPr>
              <a:pPr algn="l">
                <a:defRPr/>
              </a:pPr>
              <a:t>25</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155851017"/>
              </p:ext>
            </p:extLst>
          </p:nvPr>
        </p:nvGraphicFramePr>
        <p:xfrm>
          <a:off x="1600200" y="3352800"/>
          <a:ext cx="6096000" cy="2865120"/>
        </p:xfrm>
        <a:graphic>
          <a:graphicData uri="http://schemas.openxmlformats.org/drawingml/2006/table">
            <a:tbl>
              <a:tblPr firstRow="1" bandRow="1">
                <a:tableStyleId>{93296810-A885-4BE3-A3E7-6D5BEEA58F35}</a:tableStyleId>
              </a:tblPr>
              <a:tblGrid>
                <a:gridCol w="6096000"/>
              </a:tblGrid>
              <a:tr h="2819400">
                <a:tc>
                  <a:txBody>
                    <a:bodyPr/>
                    <a:lstStyle/>
                    <a:p>
                      <a:r>
                        <a:rPr lang="en-US" sz="1400" dirty="0" smtClean="0"/>
                        <a:t>@RequestMapping(method = RequestMethod.POST) </a:t>
                      </a:r>
                    </a:p>
                    <a:p>
                      <a:r>
                        <a:rPr lang="en-US" sz="1400" dirty="0" smtClean="0"/>
                        <a:t>public String </a:t>
                      </a:r>
                      <a:r>
                        <a:rPr lang="en-US" sz="1400" dirty="0" err="1" smtClean="0"/>
                        <a:t>processSubmit</a:t>
                      </a:r>
                      <a:r>
                        <a:rPr lang="en-US" sz="1400" dirty="0" smtClean="0"/>
                        <a:t>( @</a:t>
                      </a:r>
                      <a:r>
                        <a:rPr lang="en-US" sz="1400" dirty="0" err="1" smtClean="0"/>
                        <a:t>ModelAttribute</a:t>
                      </a:r>
                      <a:r>
                        <a:rPr lang="en-US" sz="1400" dirty="0" smtClean="0"/>
                        <a:t>(“user") User </a:t>
                      </a:r>
                      <a:r>
                        <a:rPr lang="en-US" sz="1400" dirty="0" err="1" smtClean="0"/>
                        <a:t>user</a:t>
                      </a:r>
                      <a:r>
                        <a:rPr lang="en-US" sz="1400" dirty="0" smtClean="0"/>
                        <a:t>, </a:t>
                      </a:r>
                      <a:r>
                        <a:rPr lang="en-US" sz="1400" dirty="0" err="1" smtClean="0"/>
                        <a:t>BindingResult</a:t>
                      </a:r>
                      <a:r>
                        <a:rPr lang="en-US" sz="1400" dirty="0" smtClean="0"/>
                        <a:t> result) </a:t>
                      </a:r>
                    </a:p>
                    <a:p>
                      <a:r>
                        <a:rPr lang="en-US" sz="1400" dirty="0" smtClean="0"/>
                        <a:t>{</a:t>
                      </a:r>
                    </a:p>
                    <a:p>
                      <a:r>
                        <a:rPr lang="en-US" sz="1400" dirty="0" smtClean="0"/>
                        <a:t> new </a:t>
                      </a:r>
                      <a:r>
                        <a:rPr lang="en-US" sz="1400" dirty="0" err="1" smtClean="0"/>
                        <a:t>UserValidator</a:t>
                      </a:r>
                      <a:r>
                        <a:rPr lang="en-US" sz="1400" dirty="0" smtClean="0"/>
                        <a:t>().validate(user, result); </a:t>
                      </a:r>
                    </a:p>
                    <a:p>
                      <a:r>
                        <a:rPr lang="en-US" sz="1400" dirty="0" smtClean="0"/>
                        <a:t>if (</a:t>
                      </a:r>
                      <a:r>
                        <a:rPr lang="en-US" sz="1400" dirty="0" err="1" smtClean="0"/>
                        <a:t>result.hasErrors</a:t>
                      </a:r>
                      <a:r>
                        <a:rPr lang="en-US" sz="1400" dirty="0" smtClean="0"/>
                        <a:t>())</a:t>
                      </a:r>
                    </a:p>
                    <a:p>
                      <a:r>
                        <a:rPr lang="en-US" sz="1400" dirty="0" smtClean="0"/>
                        <a:t> {</a:t>
                      </a:r>
                    </a:p>
                    <a:p>
                      <a:r>
                        <a:rPr lang="en-US" sz="1400" dirty="0" smtClean="0"/>
                        <a:t> return “</a:t>
                      </a:r>
                      <a:r>
                        <a:rPr lang="en-US" sz="1400" dirty="0" err="1" smtClean="0"/>
                        <a:t>UserForm</a:t>
                      </a:r>
                      <a:r>
                        <a:rPr lang="en-US" sz="1400" dirty="0" smtClean="0"/>
                        <a:t>"; </a:t>
                      </a:r>
                    </a:p>
                    <a:p>
                      <a:r>
                        <a:rPr lang="en-US" sz="1400" dirty="0" smtClean="0"/>
                        <a:t>} else </a:t>
                      </a:r>
                    </a:p>
                    <a:p>
                      <a:r>
                        <a:rPr lang="en-US" sz="1400" dirty="0" smtClean="0"/>
                        <a:t>{ </a:t>
                      </a:r>
                      <a:r>
                        <a:rPr lang="en-US" sz="1400" dirty="0" err="1" smtClean="0"/>
                        <a:t>userService.storeUser</a:t>
                      </a:r>
                      <a:r>
                        <a:rPr lang="en-US" sz="1400" dirty="0" smtClean="0"/>
                        <a:t>(user); </a:t>
                      </a:r>
                    </a:p>
                    <a:p>
                      <a:r>
                        <a:rPr lang="en-US" sz="1400" dirty="0" smtClean="0"/>
                        <a:t>return "</a:t>
                      </a:r>
                      <a:r>
                        <a:rPr lang="en-US" sz="1400" dirty="0" err="1" smtClean="0"/>
                        <a:t>redirect:profile.do</a:t>
                      </a:r>
                      <a:r>
                        <a:rPr lang="en-US" sz="1400" dirty="0" smtClean="0"/>
                        <a:t>? Id=" + user..</a:t>
                      </a:r>
                      <a:r>
                        <a:rPr lang="en-US" sz="1400" dirty="0" err="1" smtClean="0"/>
                        <a:t>getId</a:t>
                      </a:r>
                      <a:r>
                        <a:rPr lang="en-US" sz="1400" dirty="0" smtClean="0"/>
                        <a:t>(); </a:t>
                      </a:r>
                    </a:p>
                    <a:p>
                      <a:r>
                        <a:rPr lang="en-US" sz="1400" dirty="0" smtClean="0"/>
                        <a:t>}</a:t>
                      </a:r>
                    </a:p>
                    <a:p>
                      <a:r>
                        <a:rPr lang="en-US" sz="1400" dirty="0" smtClean="0"/>
                        <a:t> </a:t>
                      </a:r>
                      <a:endParaRPr lang="en-US" sz="1400" dirty="0"/>
                    </a:p>
                  </a:txBody>
                  <a:tcPr>
                    <a:solidFill>
                      <a:srgbClr val="F9A661"/>
                    </a:solidFill>
                  </a:tcPr>
                </a:tc>
              </a:tr>
            </a:tbl>
          </a:graphicData>
        </a:graphic>
      </p:graphicFrame>
    </p:spTree>
    <p:extLst>
      <p:ext uri="{BB962C8B-B14F-4D97-AF65-F5344CB8AC3E}">
        <p14:creationId xmlns:p14="http://schemas.microsoft.com/office/powerpoint/2010/main" val="3158519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eaLnBrk="1" hangingPunct="1">
              <a:buFont typeface="Arial" pitchFamily="34" charset="0"/>
              <a:buChar char="•"/>
            </a:pPr>
            <a:r>
              <a:rPr sz="2000" dirty="0" smtClean="0"/>
              <a:t>Specifying attributes to store in a session with @</a:t>
            </a:r>
            <a:r>
              <a:rPr sz="2000" dirty="0" err="1" smtClean="0"/>
              <a:t>SessionAttributes</a:t>
            </a:r>
            <a:r>
              <a:rPr sz="2000" dirty="0" smtClean="0"/>
              <a:t>:</a:t>
            </a:r>
          </a:p>
          <a:p>
            <a:pPr lvl="1" eaLnBrk="1" hangingPunct="1">
              <a:buFont typeface="Calibri" pitchFamily="34" charset="0"/>
              <a:buChar char="̶"/>
            </a:pPr>
            <a:r>
              <a:rPr sz="1800" dirty="0" smtClean="0"/>
              <a:t>The type-level @</a:t>
            </a:r>
            <a:r>
              <a:rPr sz="1800" dirty="0" err="1" smtClean="0"/>
              <a:t>SessionAttributes</a:t>
            </a:r>
            <a:r>
              <a:rPr sz="1800" dirty="0" smtClean="0"/>
              <a:t> annotation declares session attributes used by a specific handler.</a:t>
            </a:r>
          </a:p>
          <a:p>
            <a:pPr lvl="2" eaLnBrk="1" hangingPunct="1"/>
            <a:r>
              <a:rPr sz="1600" dirty="0" smtClean="0"/>
              <a:t>The following code snippet shows the usage of this annotation:</a:t>
            </a:r>
          </a:p>
          <a:p>
            <a:pPr eaLnBrk="1" hangingPunct="1">
              <a:buFont typeface="Wingdings" pitchFamily="2" charset="2"/>
              <a:buNone/>
            </a:pPr>
            <a:endParaRPr sz="1800" dirty="0" smtClean="0"/>
          </a:p>
        </p:txBody>
      </p:sp>
      <p:sp>
        <p:nvSpPr>
          <p:cNvPr id="3481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Storing Data in a Session</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D4CBB71E-B0B5-452D-84F6-E7BCDF078A14}" type="slidenum">
              <a:rPr lang="en-US">
                <a:latin typeface="+mn-lt"/>
              </a:rPr>
              <a:pPr algn="l">
                <a:defRPr/>
              </a:pPr>
              <a:t>26</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7828231"/>
              </p:ext>
            </p:extLst>
          </p:nvPr>
        </p:nvGraphicFramePr>
        <p:xfrm>
          <a:off x="1295400" y="3246438"/>
          <a:ext cx="6096000" cy="1554480"/>
        </p:xfrm>
        <a:graphic>
          <a:graphicData uri="http://schemas.openxmlformats.org/drawingml/2006/table">
            <a:tbl>
              <a:tblPr firstRow="1" bandRow="1">
                <a:tableStyleId>{00A15C55-8517-42AA-B614-E9B94910E393}</a:tableStyleId>
              </a:tblPr>
              <a:tblGrid>
                <a:gridCol w="6096000"/>
              </a:tblGrid>
              <a:tr h="1447800">
                <a:tc>
                  <a:txBody>
                    <a:bodyPr/>
                    <a:lstStyle/>
                    <a:p>
                      <a:r>
                        <a:rPr lang="en-US" sz="1600" kern="1200" baseline="0" dirty="0" smtClean="0"/>
                        <a:t>@Controller</a:t>
                      </a:r>
                    </a:p>
                    <a:p>
                      <a:r>
                        <a:rPr lang="en-US" sz="1600" kern="1200" baseline="0" dirty="0" smtClean="0"/>
                        <a:t>@RequestMapping("/</a:t>
                      </a:r>
                      <a:r>
                        <a:rPr lang="en-US" sz="1600" kern="1200" baseline="0" dirty="0" err="1" smtClean="0"/>
                        <a:t>editUser.do</a:t>
                      </a:r>
                      <a:r>
                        <a:rPr lang="en-US" sz="1600" kern="1200" baseline="0" dirty="0" smtClean="0"/>
                        <a:t>")</a:t>
                      </a:r>
                    </a:p>
                    <a:p>
                      <a:r>
                        <a:rPr lang="en-US" sz="1600" kern="1200" baseline="0" dirty="0" smtClean="0"/>
                        <a:t>@</a:t>
                      </a:r>
                      <a:r>
                        <a:rPr lang="en-US" sz="1600" kern="1200" baseline="0" dirty="0" err="1" smtClean="0"/>
                        <a:t>SessionAttributes</a:t>
                      </a:r>
                      <a:r>
                        <a:rPr lang="en-US" sz="1600" kern="1200" baseline="0" dirty="0" smtClean="0"/>
                        <a:t>(“user")</a:t>
                      </a:r>
                    </a:p>
                    <a:p>
                      <a:r>
                        <a:rPr lang="en-US" sz="1600" kern="1200" baseline="0" dirty="0" smtClean="0"/>
                        <a:t>public class </a:t>
                      </a:r>
                      <a:r>
                        <a:rPr lang="en-US" sz="1600" kern="1200" baseline="0" dirty="0" err="1" smtClean="0"/>
                        <a:t>EditForm</a:t>
                      </a:r>
                      <a:r>
                        <a:rPr lang="en-US" sz="1600" kern="1200" baseline="0" dirty="0" smtClean="0"/>
                        <a:t> {</a:t>
                      </a:r>
                    </a:p>
                    <a:p>
                      <a:r>
                        <a:rPr lang="en-US" sz="1600" kern="1200" baseline="0" dirty="0" smtClean="0"/>
                        <a:t>// ...</a:t>
                      </a:r>
                    </a:p>
                    <a:p>
                      <a:r>
                        <a:rPr lang="en-US" sz="1600" kern="1200" baseline="0" dirty="0" smtClean="0"/>
                        <a:t>}</a:t>
                      </a:r>
                      <a:endParaRPr lang="en-US" sz="1600" dirty="0"/>
                    </a:p>
                  </a:txBody>
                  <a:tcPr/>
                </a:tc>
              </a:tr>
            </a:tbl>
          </a:graphicData>
        </a:graphic>
      </p:graphicFrame>
    </p:spTree>
    <p:extLst>
      <p:ext uri="{BB962C8B-B14F-4D97-AF65-F5344CB8AC3E}">
        <p14:creationId xmlns:p14="http://schemas.microsoft.com/office/powerpoint/2010/main" val="2034421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Welcome Break</a:t>
            </a:r>
          </a:p>
        </p:txBody>
      </p:sp>
      <p:pic>
        <p:nvPicPr>
          <p:cNvPr id="35843" name="Picture 20"/>
          <p:cNvPicPr>
            <a:picLocks noChangeAspect="1" noChangeArrowheads="1"/>
          </p:cNvPicPr>
          <p:nvPr/>
        </p:nvPicPr>
        <p:blipFill>
          <a:blip r:embed="rId2"/>
          <a:srcRect/>
          <a:stretch>
            <a:fillRect/>
          </a:stretch>
        </p:blipFill>
        <p:spPr bwMode="auto">
          <a:xfrm>
            <a:off x="4191000" y="2743200"/>
            <a:ext cx="963613" cy="1066800"/>
          </a:xfrm>
          <a:prstGeom prst="rect">
            <a:avLst/>
          </a:prstGeom>
          <a:noFill/>
          <a:ln w="9525" algn="ctr">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3C98F433-37CA-4CB1-9860-423A098F468F}" type="slidenum">
              <a:rPr lang="en-US">
                <a:latin typeface="+mn-lt"/>
              </a:rPr>
              <a:pPr algn="l">
                <a:defRPr/>
              </a:pPr>
              <a:t>27</a:t>
            </a:fld>
            <a:endParaRPr lang="en-US" dirty="0">
              <a:latin typeface="+mn-lt"/>
            </a:endParaRPr>
          </a:p>
        </p:txBody>
      </p:sp>
    </p:spTree>
    <p:extLst>
      <p:ext uri="{BB962C8B-B14F-4D97-AF65-F5344CB8AC3E}">
        <p14:creationId xmlns:p14="http://schemas.microsoft.com/office/powerpoint/2010/main" val="493370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buFont typeface="Arial" pitchFamily="34" charset="0"/>
              <a:buChar char="•"/>
            </a:pPr>
            <a:r>
              <a:rPr sz="2000" dirty="0" smtClean="0"/>
              <a:t>Refer to Guided Exercise 2 in hands-on document</a:t>
            </a:r>
            <a:r>
              <a:rPr sz="2200" dirty="0" smtClean="0"/>
              <a:t>.</a:t>
            </a:r>
          </a:p>
          <a:p>
            <a:pPr eaLnBrk="1" hangingPunct="1">
              <a:buFont typeface="Wingdings" pitchFamily="2" charset="2"/>
              <a:buNone/>
            </a:pPr>
            <a:endParaRPr dirty="0" smtClean="0"/>
          </a:p>
        </p:txBody>
      </p:sp>
      <p:sp>
        <p:nvSpPr>
          <p:cNvPr id="3686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Lend a Hand</a:t>
            </a:r>
            <a:endParaRPr lang="en-US" dirty="0" smtClean="0">
              <a:solidFill>
                <a:srgbClr val="FFFFFF"/>
              </a:solidFill>
            </a:endParaRP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127E5965-B90C-4FDC-B263-A0BCA1D3EF8A}" type="slidenum">
              <a:rPr lang="en-US">
                <a:latin typeface="+mn-lt"/>
              </a:rPr>
              <a:pPr algn="l">
                <a:defRPr/>
              </a:pPr>
              <a:t>28</a:t>
            </a:fld>
            <a:endParaRPr lang="en-US" dirty="0">
              <a:latin typeface="+mn-lt"/>
            </a:endParaRPr>
          </a:p>
        </p:txBody>
      </p:sp>
      <p:pic>
        <p:nvPicPr>
          <p:cNvPr id="36868"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790079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p:txBody>
          <a:bodyPr/>
          <a:lstStyle/>
          <a:p>
            <a:pPr eaLnBrk="1" hangingPunct="1">
              <a:spcBef>
                <a:spcPts val="0"/>
              </a:spcBef>
              <a:buFont typeface="Arial" pitchFamily="34" charset="0"/>
              <a:buChar char="•"/>
            </a:pPr>
            <a:r>
              <a:rPr lang="en-US" sz="2000" dirty="0" smtClean="0"/>
              <a:t>Unit Testing Spring MVC Controllers:</a:t>
            </a:r>
          </a:p>
          <a:p>
            <a:pPr lvl="1" eaLnBrk="1" hangingPunct="1">
              <a:spcBef>
                <a:spcPts val="0"/>
              </a:spcBef>
              <a:buFont typeface="Calibri" pitchFamily="34" charset="0"/>
              <a:buChar char="̶"/>
            </a:pPr>
            <a:r>
              <a:rPr sz="1800" dirty="0" smtClean="0"/>
              <a:t>The main challenge of unit testing Spring MVC controllers, as well as web controllers in other web application frameworks, is simulating HTTP request objects and response objects in a unit testing environment. </a:t>
            </a:r>
          </a:p>
          <a:p>
            <a:pPr lvl="1" eaLnBrk="1" hangingPunct="1">
              <a:spcBef>
                <a:spcPts val="0"/>
              </a:spcBef>
              <a:buFont typeface="Calibri" pitchFamily="34" charset="0"/>
              <a:buChar char="̶"/>
            </a:pPr>
            <a:endParaRPr sz="1800" dirty="0" smtClean="0"/>
          </a:p>
          <a:p>
            <a:pPr lvl="1" eaLnBrk="1" hangingPunct="1">
              <a:spcBef>
                <a:spcPts val="0"/>
              </a:spcBef>
              <a:buFont typeface="Calibri" pitchFamily="34" charset="0"/>
              <a:buChar char="̶"/>
            </a:pPr>
            <a:r>
              <a:rPr sz="1800" dirty="0" smtClean="0"/>
              <a:t> Spring supports web controller testing by providing a set of mock objects for the Servlet API (including </a:t>
            </a:r>
            <a:r>
              <a:rPr sz="1800" dirty="0" err="1" smtClean="0"/>
              <a:t>MockHttpServletRequest</a:t>
            </a:r>
            <a:r>
              <a:rPr sz="1800" dirty="0" smtClean="0"/>
              <a:t>, </a:t>
            </a:r>
            <a:r>
              <a:rPr sz="1800" dirty="0" err="1" smtClean="0"/>
              <a:t>MockHttpServletResponse</a:t>
            </a:r>
            <a:r>
              <a:rPr sz="1800" dirty="0" smtClean="0"/>
              <a:t>, and </a:t>
            </a:r>
            <a:r>
              <a:rPr sz="1800" dirty="0" err="1" smtClean="0"/>
              <a:t>MockHttpSession</a:t>
            </a:r>
            <a:r>
              <a:rPr sz="1800" dirty="0" smtClean="0"/>
              <a:t>).</a:t>
            </a:r>
          </a:p>
          <a:p>
            <a:pPr lvl="1" eaLnBrk="1" hangingPunct="1">
              <a:spcBef>
                <a:spcPts val="0"/>
              </a:spcBef>
              <a:buFont typeface="Calibri" pitchFamily="34" charset="0"/>
              <a:buChar char="̶"/>
            </a:pPr>
            <a:endParaRPr sz="1800" dirty="0" smtClean="0"/>
          </a:p>
          <a:p>
            <a:pPr lvl="1" eaLnBrk="1" hangingPunct="1">
              <a:spcBef>
                <a:spcPts val="0"/>
              </a:spcBef>
              <a:buFont typeface="Calibri" pitchFamily="34" charset="0"/>
              <a:buChar char="̶"/>
            </a:pPr>
            <a:r>
              <a:rPr sz="1800" dirty="0" smtClean="0"/>
              <a:t>Spring provides convenient support for </a:t>
            </a:r>
            <a:r>
              <a:rPr sz="1800" dirty="0" err="1" smtClean="0"/>
              <a:t>JUnit</a:t>
            </a:r>
            <a:r>
              <a:rPr sz="1800" dirty="0" smtClean="0"/>
              <a:t> 3, </a:t>
            </a:r>
            <a:r>
              <a:rPr sz="1800" dirty="0" err="1" smtClean="0"/>
              <a:t>JUnit</a:t>
            </a:r>
            <a:r>
              <a:rPr sz="1800" dirty="0" smtClean="0"/>
              <a:t> 4, and TestNG5.</a:t>
            </a:r>
          </a:p>
        </p:txBody>
      </p:sp>
      <p:sp>
        <p:nvSpPr>
          <p:cNvPr id="3789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Unit Testing of Controller</a:t>
            </a: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6694652C-921C-46A3-A298-952302594BAB}" type="slidenum">
              <a:rPr lang="en-US">
                <a:latin typeface="+mn-lt"/>
              </a:rPr>
              <a:pPr algn="l">
                <a:defRPr/>
              </a:pPr>
              <a:t>29</a:t>
            </a:fld>
            <a:endParaRPr lang="en-US" dirty="0">
              <a:latin typeface="+mn-lt"/>
            </a:endParaRPr>
          </a:p>
        </p:txBody>
      </p:sp>
      <p:pic>
        <p:nvPicPr>
          <p:cNvPr id="37892" name="Picture 4" descr="Junit.jpg"/>
          <p:cNvPicPr>
            <a:picLocks noChangeAspect="1"/>
          </p:cNvPicPr>
          <p:nvPr/>
        </p:nvPicPr>
        <p:blipFill>
          <a:blip r:embed="rId3"/>
          <a:srcRect/>
          <a:stretch>
            <a:fillRect/>
          </a:stretch>
        </p:blipFill>
        <p:spPr bwMode="auto">
          <a:xfrm>
            <a:off x="1930400" y="5346700"/>
            <a:ext cx="1428750" cy="952500"/>
          </a:xfrm>
          <a:prstGeom prst="rect">
            <a:avLst/>
          </a:prstGeom>
          <a:noFill/>
          <a:ln w="9525">
            <a:noFill/>
            <a:miter lim="800000"/>
            <a:headEnd/>
            <a:tailEnd/>
          </a:ln>
        </p:spPr>
      </p:pic>
      <p:pic>
        <p:nvPicPr>
          <p:cNvPr id="37893" name="Picture 5" descr="testng.jpg"/>
          <p:cNvPicPr>
            <a:picLocks noChangeAspect="1"/>
          </p:cNvPicPr>
          <p:nvPr/>
        </p:nvPicPr>
        <p:blipFill>
          <a:blip r:embed="rId4"/>
          <a:srcRect/>
          <a:stretch>
            <a:fillRect/>
          </a:stretch>
        </p:blipFill>
        <p:spPr bwMode="auto">
          <a:xfrm>
            <a:off x="4826000" y="5378450"/>
            <a:ext cx="1428750" cy="952500"/>
          </a:xfrm>
          <a:prstGeom prst="rect">
            <a:avLst/>
          </a:prstGeom>
          <a:noFill/>
          <a:ln w="9525">
            <a:noFill/>
            <a:miter lim="800000"/>
            <a:headEnd/>
            <a:tailEnd/>
          </a:ln>
        </p:spPr>
      </p:pic>
    </p:spTree>
    <p:extLst>
      <p:ext uri="{BB962C8B-B14F-4D97-AF65-F5344CB8AC3E}">
        <p14:creationId xmlns:p14="http://schemas.microsoft.com/office/powerpoint/2010/main" val="3634795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lstStyle/>
          <a:p>
            <a:pPr eaLnBrk="1" hangingPunct="1">
              <a:buFont typeface="Arial" pitchFamily="34" charset="0"/>
              <a:buChar char="•"/>
            </a:pPr>
            <a:r>
              <a:rPr lang="en-US" sz="2000" dirty="0" smtClean="0"/>
              <a:t>Let us create a controller</a:t>
            </a:r>
            <a:r>
              <a:rPr sz="2200" dirty="0" smtClean="0"/>
              <a:t>: </a:t>
            </a:r>
          </a:p>
          <a:p>
            <a:pPr eaLnBrk="1" hangingPunct="1">
              <a:buFont typeface="Arial" pitchFamily="34" charset="0"/>
              <a:buChar char="•"/>
            </a:pPr>
            <a:endParaRPr dirty="0" smtClean="0"/>
          </a:p>
        </p:txBody>
      </p:sp>
      <p:sp>
        <p:nvSpPr>
          <p:cNvPr id="3891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Unit Testing of Controller: Slide 1</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A0A1B5F8-24AA-4738-866E-6CFB3C0E1430}" type="slidenum">
              <a:rPr lang="en-US">
                <a:latin typeface="+mn-lt"/>
              </a:rPr>
              <a:pPr algn="l">
                <a:defRPr/>
              </a:pPr>
              <a:t>30</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96629742"/>
              </p:ext>
            </p:extLst>
          </p:nvPr>
        </p:nvGraphicFramePr>
        <p:xfrm>
          <a:off x="914400" y="2239963"/>
          <a:ext cx="6781800" cy="3931920"/>
        </p:xfrm>
        <a:graphic>
          <a:graphicData uri="http://schemas.openxmlformats.org/drawingml/2006/table">
            <a:tbl>
              <a:tblPr firstRow="1" bandRow="1">
                <a:tableStyleId>{93296810-A885-4BE3-A3E7-6D5BEEA58F35}</a:tableStyleId>
              </a:tblPr>
              <a:tblGrid>
                <a:gridCol w="6781800"/>
              </a:tblGrid>
              <a:tr h="370840">
                <a:tc>
                  <a:txBody>
                    <a:bodyPr/>
                    <a:lstStyle/>
                    <a:p>
                      <a:r>
                        <a:rPr lang="en-US" sz="1400" kern="1200" baseline="0" dirty="0" smtClean="0"/>
                        <a:t>@Controller</a:t>
                      </a:r>
                    </a:p>
                    <a:p>
                      <a:r>
                        <a:rPr lang="en-US" sz="1400" kern="1200" baseline="0" dirty="0" smtClean="0"/>
                        <a:t>public class DepositController {</a:t>
                      </a:r>
                    </a:p>
                    <a:p>
                      <a:endParaRPr lang="en-US" sz="1400" kern="1200" baseline="0" dirty="0" smtClean="0"/>
                    </a:p>
                    <a:p>
                      <a:r>
                        <a:rPr lang="en-US" sz="1400" kern="1200" baseline="0" dirty="0" smtClean="0"/>
                        <a:t>@Autowired</a:t>
                      </a:r>
                    </a:p>
                    <a:p>
                      <a:r>
                        <a:rPr lang="en-US" sz="1400" kern="1200" baseline="0" dirty="0" smtClean="0"/>
                        <a:t>private AccountService accountService;</a:t>
                      </a:r>
                    </a:p>
                    <a:p>
                      <a:endParaRPr lang="en-US" sz="1400" kern="1200" baseline="0" dirty="0" smtClean="0"/>
                    </a:p>
                    <a:p>
                      <a:r>
                        <a:rPr lang="en-US" sz="1400" kern="1200" baseline="0" dirty="0" smtClean="0"/>
                        <a:t>@RequestMapping("/deposit.do")</a:t>
                      </a:r>
                    </a:p>
                    <a:p>
                      <a:r>
                        <a:rPr lang="en-US" sz="1400" kern="1200" baseline="0" dirty="0" smtClean="0"/>
                        <a:t>Public String deposit(</a:t>
                      </a:r>
                    </a:p>
                    <a:p>
                      <a:r>
                        <a:rPr lang="en-US" sz="1400" kern="1200" baseline="0" dirty="0" smtClean="0"/>
                        <a:t>@RequestParam("accountNo") String accountNo,</a:t>
                      </a:r>
                    </a:p>
                    <a:p>
                      <a:r>
                        <a:rPr lang="en-US" sz="1400" kern="1200" baseline="0" dirty="0" smtClean="0"/>
                        <a:t>@RequestParam("amount") double amount,</a:t>
                      </a:r>
                    </a:p>
                    <a:p>
                      <a:r>
                        <a:rPr lang="en-US" sz="1400" kern="1200" baseline="0" dirty="0" smtClean="0"/>
                        <a:t>ModelMap model, HttpServletRequest </a:t>
                      </a:r>
                      <a:r>
                        <a:rPr lang="en-US" sz="1400" kern="1200" baseline="0" dirty="0" err="1" smtClean="0"/>
                        <a:t>req</a:t>
                      </a:r>
                      <a:r>
                        <a:rPr lang="en-US" sz="1400" kern="1200" baseline="0" dirty="0" smtClean="0"/>
                        <a:t>, HttpServletResponse res) </a:t>
                      </a:r>
                    </a:p>
                    <a:p>
                      <a:r>
                        <a:rPr lang="en-US" sz="1400" kern="1200" baseline="0" dirty="0" smtClean="0"/>
                        <a:t>{</a:t>
                      </a:r>
                    </a:p>
                    <a:p>
                      <a:r>
                        <a:rPr lang="en-US" sz="1400" kern="1200" baseline="0" dirty="0" smtClean="0"/>
                        <a:t>accountService.deposit(accountNo, amount);</a:t>
                      </a:r>
                    </a:p>
                    <a:p>
                      <a:r>
                        <a:rPr lang="en-US" sz="1400" kern="1200" baseline="0" dirty="0" smtClean="0"/>
                        <a:t>model.addAttribute("accountNo", accountNo);</a:t>
                      </a:r>
                    </a:p>
                    <a:p>
                      <a:r>
                        <a:rPr lang="en-US" sz="1400" kern="1200" baseline="0" dirty="0" smtClean="0"/>
                        <a:t>model.addAttribute("balance", </a:t>
                      </a:r>
                      <a:r>
                        <a:rPr lang="en-US" sz="1400" kern="1200" baseline="0" dirty="0" err="1" smtClean="0"/>
                        <a:t>accountService.getBalance</a:t>
                      </a:r>
                      <a:r>
                        <a:rPr lang="en-US" sz="1400" kern="1200" baseline="0" dirty="0" smtClean="0"/>
                        <a:t>(</a:t>
                      </a:r>
                      <a:r>
                        <a:rPr lang="en-US" sz="1400" kern="1200" baseline="0" dirty="0" err="1" smtClean="0"/>
                        <a:t>accountNo</a:t>
                      </a:r>
                      <a:r>
                        <a:rPr lang="en-US" sz="1400" kern="1200" baseline="0" dirty="0" smtClean="0"/>
                        <a:t>));</a:t>
                      </a:r>
                    </a:p>
                    <a:p>
                      <a:r>
                        <a:rPr lang="en-US" sz="1400" kern="1200" baseline="0" dirty="0" smtClean="0"/>
                        <a:t>return "success";</a:t>
                      </a:r>
                    </a:p>
                    <a:p>
                      <a:r>
                        <a:rPr lang="en-US" sz="1400" kern="1200" baseline="0" dirty="0" smtClean="0"/>
                        <a:t>}</a:t>
                      </a:r>
                    </a:p>
                    <a:p>
                      <a:r>
                        <a:rPr lang="en-US" sz="1400" kern="1200" baseline="0" dirty="0" smtClean="0"/>
                        <a:t>}</a:t>
                      </a:r>
                      <a:endParaRPr lang="en-US" sz="1400" dirty="0"/>
                    </a:p>
                  </a:txBody>
                  <a:tcPr>
                    <a:solidFill>
                      <a:schemeClr val="bg1">
                        <a:lumMod val="50000"/>
                      </a:schemeClr>
                    </a:solidFill>
                  </a:tcPr>
                </a:tc>
              </a:tr>
            </a:tbl>
          </a:graphicData>
        </a:graphic>
      </p:graphicFrame>
    </p:spTree>
    <p:extLst>
      <p:ext uri="{BB962C8B-B14F-4D97-AF65-F5344CB8AC3E}">
        <p14:creationId xmlns:p14="http://schemas.microsoft.com/office/powerpoint/2010/main" val="14455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pPr eaLnBrk="1" hangingPunct="1">
              <a:buFont typeface="Arial" pitchFamily="34" charset="0"/>
              <a:buChar char="•"/>
            </a:pPr>
            <a:r>
              <a:rPr sz="2000" dirty="0" smtClean="0"/>
              <a:t>Test class for controller using </a:t>
            </a:r>
            <a:r>
              <a:rPr sz="2000" dirty="0" err="1" smtClean="0"/>
              <a:t>Junit</a:t>
            </a:r>
            <a:r>
              <a:rPr sz="2000" dirty="0" smtClean="0"/>
              <a:t> 4:</a:t>
            </a:r>
          </a:p>
          <a:p>
            <a:pPr eaLnBrk="1" hangingPunct="1">
              <a:buFont typeface="Wingdings" pitchFamily="2" charset="2"/>
              <a:buNone/>
            </a:pPr>
            <a:endParaRPr dirty="0" smtClean="0"/>
          </a:p>
        </p:txBody>
      </p:sp>
      <p:sp>
        <p:nvSpPr>
          <p:cNvPr id="3993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Unit Testing of Controller: Slide 2</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D07451E7-82C8-453D-8939-733B59133690}" type="slidenum">
              <a:rPr lang="en-US">
                <a:latin typeface="+mn-lt"/>
              </a:rPr>
              <a:pPr algn="l">
                <a:defRPr/>
              </a:pPr>
              <a:t>31</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858087906"/>
              </p:ext>
            </p:extLst>
          </p:nvPr>
        </p:nvGraphicFramePr>
        <p:xfrm>
          <a:off x="1524000" y="2209800"/>
          <a:ext cx="6096000" cy="3962400"/>
        </p:xfrm>
        <a:graphic>
          <a:graphicData uri="http://schemas.openxmlformats.org/drawingml/2006/table">
            <a:tbl>
              <a:tblPr firstRow="1" bandRow="1">
                <a:tableStyleId>{5C22544A-7EE6-4342-B048-85BDC9FD1C3A}</a:tableStyleId>
              </a:tblPr>
              <a:tblGrid>
                <a:gridCol w="6096000"/>
              </a:tblGrid>
              <a:tr h="3962400">
                <a:tc>
                  <a:txBody>
                    <a:bodyPr/>
                    <a:lstStyle/>
                    <a:p>
                      <a:r>
                        <a:rPr lang="en-US" sz="1400" dirty="0" smtClean="0"/>
                        <a:t>public class </a:t>
                      </a:r>
                      <a:r>
                        <a:rPr lang="en-US" sz="1400" dirty="0" err="1" smtClean="0"/>
                        <a:t>DepositControllerTest</a:t>
                      </a:r>
                      <a:endParaRPr lang="en-US" sz="1400" dirty="0" smtClean="0"/>
                    </a:p>
                    <a:p>
                      <a:r>
                        <a:rPr lang="en-US" sz="1400" dirty="0" smtClean="0"/>
                        <a:t>{</a:t>
                      </a:r>
                    </a:p>
                    <a:p>
                      <a:r>
                        <a:rPr lang="en-US" sz="1400" b="1" kern="1200" baseline="0" dirty="0" smtClean="0">
                          <a:solidFill>
                            <a:schemeClr val="lt1"/>
                          </a:solidFill>
                          <a:latin typeface="+mn-lt"/>
                          <a:ea typeface="+mn-ea"/>
                          <a:cs typeface="+mn-cs"/>
                        </a:rPr>
                        <a:t>   private static final String TEST_ACCOUNT_NO = "1234";</a:t>
                      </a:r>
                    </a:p>
                    <a:p>
                      <a:r>
                        <a:rPr lang="en-US" sz="1400" b="1" kern="1200" baseline="0" dirty="0" smtClean="0">
                          <a:solidFill>
                            <a:schemeClr val="lt1"/>
                          </a:solidFill>
                          <a:latin typeface="+mn-lt"/>
                          <a:ea typeface="+mn-ea"/>
                          <a:cs typeface="+mn-cs"/>
                        </a:rPr>
                        <a:t>   private static final double TEST_AMOUNT = 50;</a:t>
                      </a:r>
                      <a:endParaRPr lang="en-US" sz="1400" dirty="0" smtClean="0"/>
                    </a:p>
                    <a:p>
                      <a:r>
                        <a:rPr lang="en-US" sz="1400" dirty="0" smtClean="0"/>
                        <a:t>    private MockHttpServletRequest request; </a:t>
                      </a:r>
                    </a:p>
                    <a:p>
                      <a:r>
                        <a:rPr lang="en-US" sz="1400" dirty="0" smtClean="0"/>
                        <a:t>    private MockHttpServletResponse response; </a:t>
                      </a:r>
                    </a:p>
                    <a:p>
                      <a:r>
                        <a:rPr lang="en-US" sz="1400" dirty="0" smtClean="0"/>
                        <a:t>    </a:t>
                      </a:r>
                      <a:r>
                        <a:rPr lang="en-US" sz="1400" b="1" kern="1200" baseline="0" dirty="0" smtClean="0">
                          <a:solidFill>
                            <a:schemeClr val="lt1"/>
                          </a:solidFill>
                          <a:latin typeface="+mn-lt"/>
                          <a:ea typeface="+mn-ea"/>
                          <a:cs typeface="+mn-cs"/>
                        </a:rPr>
                        <a:t>private DepositController </a:t>
                      </a:r>
                      <a:r>
                        <a:rPr lang="en-US" sz="1400" b="1" kern="1200" baseline="0" dirty="0" err="1" smtClean="0">
                          <a:solidFill>
                            <a:schemeClr val="lt1"/>
                          </a:solidFill>
                          <a:latin typeface="+mn-lt"/>
                          <a:ea typeface="+mn-ea"/>
                          <a:cs typeface="+mn-cs"/>
                        </a:rPr>
                        <a:t>depositController</a:t>
                      </a:r>
                      <a:r>
                        <a:rPr lang="en-US" sz="1400" b="1" kern="1200" baseline="0" dirty="0" smtClean="0">
                          <a:solidFill>
                            <a:schemeClr val="lt1"/>
                          </a:solidFill>
                          <a:latin typeface="+mn-lt"/>
                          <a:ea typeface="+mn-ea"/>
                          <a:cs typeface="+mn-cs"/>
                        </a:rPr>
                        <a:t>;</a:t>
                      </a:r>
                      <a:endParaRPr lang="en-US" sz="1400" dirty="0" smtClean="0"/>
                    </a:p>
                    <a:p>
                      <a:r>
                        <a:rPr lang="en-US" sz="1400" b="1" kern="1200" baseline="0" dirty="0" smtClean="0">
                          <a:solidFill>
                            <a:schemeClr val="lt1"/>
                          </a:solidFill>
                          <a:latin typeface="+mn-lt"/>
                          <a:ea typeface="+mn-ea"/>
                          <a:cs typeface="+mn-cs"/>
                        </a:rPr>
                        <a:t>    private MockControl </a:t>
                      </a:r>
                      <a:r>
                        <a:rPr lang="en-US" sz="1400" b="1" kern="1200" baseline="0" dirty="0" err="1" smtClean="0">
                          <a:solidFill>
                            <a:schemeClr val="lt1"/>
                          </a:solidFill>
                          <a:latin typeface="+mn-lt"/>
                          <a:ea typeface="+mn-ea"/>
                          <a:cs typeface="+mn-cs"/>
                        </a:rPr>
                        <a:t>mockControl</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    private AccountService accountService;</a:t>
                      </a:r>
                      <a:endParaRPr lang="en-US" sz="1400" dirty="0" smtClean="0"/>
                    </a:p>
                    <a:p>
                      <a:r>
                        <a:rPr lang="en-US" sz="1400" dirty="0" smtClean="0"/>
                        <a:t>@Before </a:t>
                      </a:r>
                    </a:p>
                    <a:p>
                      <a:r>
                        <a:rPr lang="en-US" sz="1400" dirty="0" smtClean="0"/>
                        <a:t>    public void </a:t>
                      </a:r>
                      <a:r>
                        <a:rPr lang="en-US" sz="1400" dirty="0" err="1" smtClean="0"/>
                        <a:t>setUp</a:t>
                      </a:r>
                      <a:r>
                        <a:rPr lang="en-US" sz="1400" dirty="0" smtClean="0"/>
                        <a:t>() throws Exception { </a:t>
                      </a:r>
                    </a:p>
                    <a:p>
                      <a:r>
                        <a:rPr lang="en-US" sz="1400" dirty="0" smtClean="0"/>
                        <a:t>        </a:t>
                      </a:r>
                      <a:r>
                        <a:rPr lang="en-US" sz="1400" dirty="0" err="1" smtClean="0"/>
                        <a:t>this.request</a:t>
                      </a:r>
                      <a:r>
                        <a:rPr lang="en-US" sz="1400" dirty="0" smtClean="0"/>
                        <a:t> = new MockHttpServletRequest(); </a:t>
                      </a:r>
                    </a:p>
                    <a:p>
                      <a:r>
                        <a:rPr lang="en-US" sz="1400" dirty="0" smtClean="0"/>
                        <a:t>        </a:t>
                      </a:r>
                      <a:r>
                        <a:rPr lang="en-US" sz="1400" dirty="0" err="1" smtClean="0"/>
                        <a:t>this.response</a:t>
                      </a:r>
                      <a:r>
                        <a:rPr lang="en-US" sz="1400" dirty="0" smtClean="0"/>
                        <a:t> = new MockHttpServletResponse(); </a:t>
                      </a:r>
                    </a:p>
                    <a:p>
                      <a:r>
                        <a:rPr lang="en-US" sz="1400" dirty="0" smtClean="0"/>
                        <a:t>       </a:t>
                      </a:r>
                      <a:r>
                        <a:rPr lang="en-US" sz="1400" b="1" kern="1200" baseline="0" dirty="0" smtClean="0">
                          <a:solidFill>
                            <a:schemeClr val="lt1"/>
                          </a:solidFill>
                          <a:latin typeface="+mn-lt"/>
                          <a:ea typeface="+mn-ea"/>
                          <a:cs typeface="+mn-cs"/>
                        </a:rPr>
                        <a:t>mockControl = </a:t>
                      </a:r>
                      <a:r>
                        <a:rPr lang="en-US" sz="1400" b="1" kern="1200" baseline="0" dirty="0" err="1" smtClean="0">
                          <a:solidFill>
                            <a:schemeClr val="lt1"/>
                          </a:solidFill>
                          <a:latin typeface="+mn-lt"/>
                          <a:ea typeface="+mn-ea"/>
                          <a:cs typeface="+mn-cs"/>
                        </a:rPr>
                        <a:t>MockControl.createControl</a:t>
                      </a:r>
                      <a:r>
                        <a:rPr lang="en-US" sz="1400" b="1" kern="1200" baseline="0" dirty="0" smtClean="0">
                          <a:solidFill>
                            <a:schemeClr val="lt1"/>
                          </a:solidFill>
                          <a:latin typeface="+mn-lt"/>
                          <a:ea typeface="+mn-ea"/>
                          <a:cs typeface="+mn-cs"/>
                        </a:rPr>
                        <a:t>(</a:t>
                      </a:r>
                      <a:r>
                        <a:rPr lang="en-US" sz="1400" b="1" kern="1200" baseline="0" dirty="0" err="1" smtClean="0">
                          <a:solidFill>
                            <a:schemeClr val="lt1"/>
                          </a:solidFill>
                          <a:latin typeface="+mn-lt"/>
                          <a:ea typeface="+mn-ea"/>
                          <a:cs typeface="+mn-cs"/>
                        </a:rPr>
                        <a:t>AccountService.class</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       accountService = (AccountService) </a:t>
                      </a:r>
                      <a:r>
                        <a:rPr lang="en-US" sz="1400" b="1" kern="1200" baseline="0" dirty="0" err="1" smtClean="0">
                          <a:solidFill>
                            <a:schemeClr val="lt1"/>
                          </a:solidFill>
                          <a:latin typeface="+mn-lt"/>
                          <a:ea typeface="+mn-ea"/>
                          <a:cs typeface="+mn-cs"/>
                        </a:rPr>
                        <a:t>mockControl.getMock</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      depositController = new DepositController(accountService);</a:t>
                      </a:r>
                      <a:endParaRPr lang="en-US" sz="1400" dirty="0" smtClean="0"/>
                    </a:p>
                    <a:p>
                      <a:r>
                        <a:rPr lang="en-US" sz="1400" dirty="0" smtClean="0"/>
                        <a:t>    }</a:t>
                      </a:r>
                    </a:p>
                  </a:txBody>
                  <a:tcPr/>
                </a:tc>
              </a:tr>
            </a:tbl>
          </a:graphicData>
        </a:graphic>
      </p:graphicFrame>
    </p:spTree>
    <p:extLst>
      <p:ext uri="{BB962C8B-B14F-4D97-AF65-F5344CB8AC3E}">
        <p14:creationId xmlns:p14="http://schemas.microsoft.com/office/powerpoint/2010/main" val="575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Unit Testing of Controller: Slide3</a:t>
            </a:r>
          </a:p>
        </p:txBody>
      </p:sp>
      <p:sp>
        <p:nvSpPr>
          <p:cNvPr id="40963" name="Content Placeholder 2"/>
          <p:cNvSpPr>
            <a:spLocks noGrp="1"/>
          </p:cNvSpPr>
          <p:nvPr>
            <p:ph idx="1"/>
          </p:nvPr>
        </p:nvSpPr>
        <p:spPr/>
        <p:txBody>
          <a:bodyPr/>
          <a:lstStyle/>
          <a:p>
            <a:pPr eaLnBrk="1" hangingPunct="1">
              <a:buFont typeface="Arial" pitchFamily="34" charset="0"/>
              <a:buChar char="•"/>
            </a:pPr>
            <a:r>
              <a:rPr sz="2000" smtClean="0"/>
              <a:t>Test class continued:</a:t>
            </a:r>
          </a:p>
          <a:p>
            <a:pPr eaLnBrk="1" hangingPunct="1">
              <a:buFont typeface="Arial" pitchFamily="34" charset="0"/>
              <a:buChar char="•"/>
            </a:pPr>
            <a:endParaRPr smtClean="0"/>
          </a:p>
        </p:txBody>
      </p:sp>
      <p:graphicFrame>
        <p:nvGraphicFramePr>
          <p:cNvPr id="5" name="Table 4"/>
          <p:cNvGraphicFramePr>
            <a:graphicFrameLocks noGrp="1"/>
          </p:cNvGraphicFramePr>
          <p:nvPr>
            <p:extLst>
              <p:ext uri="{D42A27DB-BD31-4B8C-83A1-F6EECF244321}">
                <p14:modId xmlns:p14="http://schemas.microsoft.com/office/powerpoint/2010/main" val="978871112"/>
              </p:ext>
            </p:extLst>
          </p:nvPr>
        </p:nvGraphicFramePr>
        <p:xfrm>
          <a:off x="1524000" y="2209800"/>
          <a:ext cx="6096000" cy="3129280"/>
        </p:xfrm>
        <a:graphic>
          <a:graphicData uri="http://schemas.openxmlformats.org/drawingml/2006/table">
            <a:tbl>
              <a:tblPr firstRow="1" bandRow="1">
                <a:tableStyleId>{5C22544A-7EE6-4342-B048-85BDC9FD1C3A}</a:tableStyleId>
              </a:tblPr>
              <a:tblGrid>
                <a:gridCol w="6096000"/>
              </a:tblGrid>
              <a:tr h="3129280">
                <a:tc>
                  <a:txBody>
                    <a:bodyPr/>
                    <a:lstStyle/>
                    <a:p>
                      <a:r>
                        <a:rPr lang="en-US" sz="1400" dirty="0" smtClean="0"/>
                        <a:t> @Test</a:t>
                      </a:r>
                    </a:p>
                    <a:p>
                      <a:r>
                        <a:rPr lang="en-US" sz="1400" dirty="0" smtClean="0"/>
                        <a:t>public void testController(){</a:t>
                      </a:r>
                    </a:p>
                    <a:p>
                      <a:r>
                        <a:rPr lang="en-US" sz="1400" dirty="0" smtClean="0"/>
                        <a:t>            </a:t>
                      </a:r>
                      <a:r>
                        <a:rPr lang="en-US" sz="1400" baseline="0" dirty="0" smtClean="0"/>
                        <a:t> </a:t>
                      </a:r>
                      <a:r>
                        <a:rPr lang="en-US" sz="1400" dirty="0" smtClean="0"/>
                        <a:t> request.setRequestURI("/</a:t>
                      </a:r>
                      <a:r>
                        <a:rPr lang="en-US" sz="1400" b="1" kern="1200" baseline="0" dirty="0" smtClean="0">
                          <a:solidFill>
                            <a:schemeClr val="lt1"/>
                          </a:solidFill>
                          <a:latin typeface="+mn-lt"/>
                          <a:ea typeface="+mn-ea"/>
                          <a:cs typeface="+mn-cs"/>
                        </a:rPr>
                        <a:t>deposit.do</a:t>
                      </a:r>
                      <a:r>
                        <a:rPr lang="en-US" sz="1400" dirty="0" smtClean="0"/>
                        <a:t>"); </a:t>
                      </a:r>
                    </a:p>
                    <a:p>
                      <a:r>
                        <a:rPr lang="en-US" sz="1400" dirty="0" smtClean="0"/>
                        <a:t>             String viewName= handlerAdapter.handle(request, response, controller);</a:t>
                      </a:r>
                    </a:p>
                    <a:p>
                      <a:r>
                        <a:rPr lang="en-US" sz="1400" b="1" kern="1200" baseline="0" dirty="0" smtClean="0">
                          <a:solidFill>
                            <a:schemeClr val="lt1"/>
                          </a:solidFill>
                          <a:latin typeface="+mn-lt"/>
                          <a:ea typeface="+mn-ea"/>
                          <a:cs typeface="+mn-cs"/>
                        </a:rPr>
                        <a:t>             ModelMap model = new ModelMap();</a:t>
                      </a:r>
                    </a:p>
                    <a:p>
                      <a:r>
                        <a:rPr lang="en-US" sz="1400" b="1" kern="1200" baseline="0" dirty="0" smtClean="0">
                          <a:solidFill>
                            <a:schemeClr val="lt1"/>
                          </a:solidFill>
                          <a:latin typeface="+mn-lt"/>
                          <a:ea typeface="+mn-ea"/>
                          <a:cs typeface="+mn-cs"/>
                        </a:rPr>
                        <a:t>             String viewName =</a:t>
                      </a:r>
                    </a:p>
                    <a:p>
                      <a:r>
                        <a:rPr lang="en-US" sz="1400" b="1" kern="1200" baseline="0" dirty="0" smtClean="0">
                          <a:solidFill>
                            <a:schemeClr val="lt1"/>
                          </a:solidFill>
                          <a:latin typeface="+mn-lt"/>
                          <a:ea typeface="+mn-ea"/>
                          <a:cs typeface="+mn-cs"/>
                        </a:rPr>
                        <a:t>             depositController.deposit(TEST_ACCOUNT_NO, TEST_AMOUNT,   </a:t>
                      </a:r>
                      <a:r>
                        <a:rPr lang="en-US" sz="1400" b="1" kern="1200" baseline="0" dirty="0" err="1" smtClean="0">
                          <a:solidFill>
                            <a:schemeClr val="lt1"/>
                          </a:solidFill>
                          <a:latin typeface="+mn-lt"/>
                          <a:ea typeface="+mn-ea"/>
                          <a:cs typeface="+mn-cs"/>
                        </a:rPr>
                        <a:t>model,request,response</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             mockControl.verify();</a:t>
                      </a:r>
                    </a:p>
                    <a:p>
                      <a:r>
                        <a:rPr lang="en-US" sz="1400" b="1" kern="1200" baseline="0" dirty="0" smtClean="0">
                          <a:solidFill>
                            <a:schemeClr val="lt1"/>
                          </a:solidFill>
                          <a:latin typeface="+mn-lt"/>
                          <a:ea typeface="+mn-ea"/>
                          <a:cs typeface="+mn-cs"/>
                        </a:rPr>
                        <a:t>             assertEquals(viewName, "success");</a:t>
                      </a:r>
                    </a:p>
                    <a:p>
                      <a:r>
                        <a:rPr lang="en-US" sz="1400" b="1" kern="1200" baseline="0" dirty="0" smtClean="0">
                          <a:solidFill>
                            <a:schemeClr val="lt1"/>
                          </a:solidFill>
                          <a:latin typeface="+mn-lt"/>
                          <a:ea typeface="+mn-ea"/>
                          <a:cs typeface="+mn-cs"/>
                        </a:rPr>
                        <a:t>             assertEquals(</a:t>
                      </a:r>
                      <a:r>
                        <a:rPr lang="en-US" sz="1400" b="1" kern="1200" baseline="0" dirty="0" err="1" smtClean="0">
                          <a:solidFill>
                            <a:schemeClr val="lt1"/>
                          </a:solidFill>
                          <a:latin typeface="+mn-lt"/>
                          <a:ea typeface="+mn-ea"/>
                          <a:cs typeface="+mn-cs"/>
                        </a:rPr>
                        <a:t>model.get</a:t>
                      </a:r>
                      <a:r>
                        <a:rPr lang="en-US" sz="1400" b="1" kern="1200" baseline="0" dirty="0" smtClean="0">
                          <a:solidFill>
                            <a:schemeClr val="lt1"/>
                          </a:solidFill>
                          <a:latin typeface="+mn-lt"/>
                          <a:ea typeface="+mn-ea"/>
                          <a:cs typeface="+mn-cs"/>
                        </a:rPr>
                        <a:t>("accountNo"), TEST_ACCOUNT_NO);</a:t>
                      </a:r>
                    </a:p>
                    <a:p>
                      <a:r>
                        <a:rPr lang="en-US" sz="1400" b="1" kern="1200" baseline="0" dirty="0" smtClean="0">
                          <a:solidFill>
                            <a:schemeClr val="lt1"/>
                          </a:solidFill>
                          <a:latin typeface="+mn-lt"/>
                          <a:ea typeface="+mn-ea"/>
                          <a:cs typeface="+mn-cs"/>
                        </a:rPr>
                        <a:t>             assertEquals(</a:t>
                      </a:r>
                      <a:r>
                        <a:rPr lang="en-US" sz="1400" b="1" kern="1200" baseline="0" dirty="0" err="1" smtClean="0">
                          <a:solidFill>
                            <a:schemeClr val="lt1"/>
                          </a:solidFill>
                          <a:latin typeface="+mn-lt"/>
                          <a:ea typeface="+mn-ea"/>
                          <a:cs typeface="+mn-cs"/>
                        </a:rPr>
                        <a:t>model.get</a:t>
                      </a:r>
                      <a:r>
                        <a:rPr lang="en-US" sz="1400" b="1" kern="1200" baseline="0" dirty="0" smtClean="0">
                          <a:solidFill>
                            <a:schemeClr val="lt1"/>
                          </a:solidFill>
                          <a:latin typeface="+mn-lt"/>
                          <a:ea typeface="+mn-ea"/>
                          <a:cs typeface="+mn-cs"/>
                        </a:rPr>
                        <a:t>("balance"), 150.0);</a:t>
                      </a:r>
                    </a:p>
                    <a:p>
                      <a:r>
                        <a:rPr lang="en-US" sz="1200" b="1" kern="1200" baseline="0" dirty="0" smtClean="0">
                          <a:solidFill>
                            <a:schemeClr val="lt1"/>
                          </a:solidFill>
                          <a:latin typeface="+mn-lt"/>
                          <a:ea typeface="+mn-ea"/>
                          <a:cs typeface="+mn-cs"/>
                        </a:rPr>
                        <a:t>}</a:t>
                      </a:r>
                      <a:endParaRPr lang="en-US" sz="1200" dirty="0"/>
                    </a:p>
                  </a:txBody>
                  <a:tcPr>
                    <a:solidFill>
                      <a:srgbClr val="007434"/>
                    </a:solidFill>
                  </a:tcPr>
                </a:tc>
              </a:tr>
            </a:tbl>
          </a:graphicData>
        </a:graphic>
      </p:graphicFrame>
      <p:sp>
        <p:nvSpPr>
          <p:cNvPr id="6" name="Slide Number Placeholder 3"/>
          <p:cNvSpPr>
            <a:spLocks noGrp="1"/>
          </p:cNvSpPr>
          <p:nvPr>
            <p:ph type="sldNum" sz="quarter" idx="4294967295"/>
          </p:nvPr>
        </p:nvSpPr>
        <p:spPr bwMode="auto">
          <a:xfrm>
            <a:off x="152400" y="6427788"/>
            <a:ext cx="457200" cy="277812"/>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87B946E6-3366-438E-A095-40449653EC8C}" type="slidenum">
              <a:rPr lang="en-US">
                <a:latin typeface="+mn-lt"/>
              </a:rPr>
              <a:pPr algn="l">
                <a:defRPr/>
              </a:pPr>
              <a:t>32</a:t>
            </a:fld>
            <a:endParaRPr lang="en-US" dirty="0">
              <a:latin typeface="+mn-lt"/>
            </a:endParaRPr>
          </a:p>
        </p:txBody>
      </p:sp>
    </p:spTree>
    <p:extLst>
      <p:ext uri="{BB962C8B-B14F-4D97-AF65-F5344CB8AC3E}">
        <p14:creationId xmlns:p14="http://schemas.microsoft.com/office/powerpoint/2010/main" val="245168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pPr marL="406400" indent="-349250" eaLnBrk="1" hangingPunct="1">
              <a:buFont typeface="+mj-lt"/>
              <a:buAutoNum type="arabicPeriod"/>
            </a:pPr>
            <a:r>
              <a:rPr sz="2000" dirty="0" smtClean="0"/>
              <a:t>Name the annotation that allows a method parameter to be bound to the value of an HTTP cookie</a:t>
            </a:r>
          </a:p>
          <a:p>
            <a:pPr marL="800100" lvl="1" indent="-342900" eaLnBrk="1" hangingPunct="1">
              <a:buFont typeface="+mj-lt"/>
              <a:buAutoNum type="alphaLcParenR"/>
            </a:pPr>
            <a:r>
              <a:rPr sz="1800" dirty="0" smtClean="0"/>
              <a:t>@</a:t>
            </a:r>
            <a:r>
              <a:rPr sz="1800" dirty="0" err="1" smtClean="0"/>
              <a:t>CookieValue</a:t>
            </a:r>
            <a:r>
              <a:rPr sz="1800" dirty="0" smtClean="0"/>
              <a:t> </a:t>
            </a:r>
          </a:p>
          <a:p>
            <a:pPr marL="800100" lvl="1" indent="-342900" eaLnBrk="1" hangingPunct="1">
              <a:buFont typeface="+mj-lt"/>
              <a:buAutoNum type="alphaLcParenR"/>
            </a:pPr>
            <a:r>
              <a:rPr sz="1800" dirty="0" smtClean="0"/>
              <a:t>@</a:t>
            </a:r>
            <a:r>
              <a:rPr sz="1800" dirty="0" err="1" smtClean="0"/>
              <a:t>CookiesValue</a:t>
            </a:r>
            <a:r>
              <a:rPr sz="1800" dirty="0" smtClean="0"/>
              <a:t> </a:t>
            </a:r>
          </a:p>
          <a:p>
            <a:pPr marL="800100" lvl="1" indent="-342900" eaLnBrk="1" hangingPunct="1">
              <a:buFont typeface="+mj-lt"/>
              <a:buAutoNum type="alphaLcParenR"/>
            </a:pPr>
            <a:r>
              <a:rPr sz="1800" dirty="0" smtClean="0"/>
              <a:t>@Cookies</a:t>
            </a:r>
          </a:p>
          <a:p>
            <a:pPr marL="800100" lvl="1" indent="-342900" eaLnBrk="1" hangingPunct="1">
              <a:buFont typeface="+mj-lt"/>
              <a:buAutoNum type="alphaLcParenR"/>
            </a:pPr>
            <a:r>
              <a:rPr sz="1800" dirty="0" smtClean="0"/>
              <a:t>@</a:t>
            </a:r>
            <a:r>
              <a:rPr sz="1800" dirty="0" err="1" smtClean="0"/>
              <a:t>CookieBind</a:t>
            </a:r>
            <a:r>
              <a:rPr sz="1800" dirty="0" smtClean="0"/>
              <a:t> </a:t>
            </a:r>
          </a:p>
          <a:p>
            <a:pPr marL="800100" lvl="1" indent="-342900" eaLnBrk="1" hangingPunct="1">
              <a:buFont typeface="+mj-lt"/>
              <a:buAutoNum type="alphaLcParenR"/>
            </a:pPr>
            <a:endParaRPr sz="1800" dirty="0" smtClean="0"/>
          </a:p>
          <a:p>
            <a:pPr marL="406400" indent="-349250">
              <a:buFont typeface="+mj-lt"/>
              <a:buAutoNum type="arabicPeriod"/>
            </a:pPr>
            <a:r>
              <a:rPr lang="en-US" sz="2000" dirty="0"/>
              <a:t>Spring 3 MVC needs special beans to act like a backing bean for the input forms</a:t>
            </a:r>
            <a:r>
              <a:rPr lang="en-US" sz="2200" dirty="0"/>
              <a:t>. </a:t>
            </a:r>
          </a:p>
          <a:p>
            <a:pPr marL="971550" lvl="1" indent="-457200">
              <a:buFont typeface="+mj-lt"/>
              <a:buAutoNum type="alphaLcParenR"/>
            </a:pPr>
            <a:r>
              <a:rPr lang="en-US" sz="2000" dirty="0"/>
              <a:t>True</a:t>
            </a:r>
          </a:p>
          <a:p>
            <a:pPr marL="971550" lvl="1" indent="-457200">
              <a:buFont typeface="+mj-lt"/>
              <a:buAutoNum type="alphaLcParenR"/>
            </a:pPr>
            <a:r>
              <a:rPr lang="en-US" sz="2000" dirty="0"/>
              <a:t>False</a:t>
            </a:r>
          </a:p>
          <a:p>
            <a:pPr marL="400050">
              <a:buFont typeface="+mj-lt"/>
              <a:buAutoNum type="arabicPeriod"/>
            </a:pPr>
            <a:endParaRPr sz="2200" dirty="0" smtClean="0"/>
          </a:p>
        </p:txBody>
      </p:sp>
      <p:sp>
        <p:nvSpPr>
          <p:cNvPr id="4301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43012"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BA736300-F455-4CD5-A3DF-307D3EB38029}" type="slidenum">
              <a:rPr lang="en-US">
                <a:latin typeface="+mn-lt"/>
              </a:rPr>
              <a:pPr algn="l">
                <a:defRPr/>
              </a:pPr>
              <a:t>34</a:t>
            </a:fld>
            <a:endParaRPr lang="en-US" dirty="0">
              <a:latin typeface="+mn-lt"/>
            </a:endParaRPr>
          </a:p>
        </p:txBody>
      </p:sp>
    </p:spTree>
    <p:extLst>
      <p:ext uri="{BB962C8B-B14F-4D97-AF65-F5344CB8AC3E}">
        <p14:creationId xmlns:p14="http://schemas.microsoft.com/office/powerpoint/2010/main" val="27472485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228600" y="1609725"/>
            <a:ext cx="6629400" cy="4946650"/>
          </a:xfrm>
        </p:spPr>
        <p:txBody>
          <a:bodyPr/>
          <a:lstStyle/>
          <a:p>
            <a:pPr eaLnBrk="1" hangingPunct="1">
              <a:buFont typeface="Arial" pitchFamily="34" charset="0"/>
              <a:buChar char="•"/>
            </a:pPr>
            <a:r>
              <a:rPr sz="2000" dirty="0" smtClean="0"/>
              <a:t>Let us take a quick look at the key points covered in this chapter.</a:t>
            </a:r>
          </a:p>
          <a:p>
            <a:pPr lvl="1" eaLnBrk="1" hangingPunct="1">
              <a:buFont typeface="Calibri" pitchFamily="34" charset="0"/>
              <a:buChar char="̶"/>
            </a:pPr>
            <a:r>
              <a:rPr sz="1800" dirty="0" smtClean="0"/>
              <a:t>Controllers interpret user input and transform it into a model that is represented to the user by the view.</a:t>
            </a:r>
          </a:p>
          <a:p>
            <a:pPr lvl="1" eaLnBrk="1" hangingPunct="1">
              <a:buFont typeface="Calibri" pitchFamily="34" charset="0"/>
              <a:buChar char="̶"/>
            </a:pPr>
            <a:r>
              <a:rPr sz="1800" dirty="0" smtClean="0"/>
              <a:t>@</a:t>
            </a:r>
            <a:r>
              <a:rPr sz="1800" dirty="0" err="1" smtClean="0"/>
              <a:t>RequestMapping</a:t>
            </a:r>
            <a:r>
              <a:rPr sz="1800" dirty="0" smtClean="0"/>
              <a:t>: </a:t>
            </a:r>
            <a:r>
              <a:rPr lang="en-US" sz="1800" dirty="0" smtClean="0"/>
              <a:t>Annotation </a:t>
            </a:r>
            <a:r>
              <a:rPr sz="1800" dirty="0" smtClean="0"/>
              <a:t>for mapping web requests onto specific handler classes and/or handler methods.</a:t>
            </a:r>
          </a:p>
          <a:p>
            <a:pPr lvl="1" eaLnBrk="1" hangingPunct="1">
              <a:buFont typeface="Calibri" pitchFamily="34" charset="0"/>
              <a:buChar char="̶"/>
            </a:pPr>
            <a:r>
              <a:rPr sz="1800" dirty="0" smtClean="0"/>
              <a:t>@</a:t>
            </a:r>
            <a:r>
              <a:rPr sz="1800" dirty="0" err="1" smtClean="0"/>
              <a:t>RequestParam</a:t>
            </a:r>
            <a:r>
              <a:rPr sz="1800" dirty="0" smtClean="0"/>
              <a:t>: </a:t>
            </a:r>
            <a:r>
              <a:rPr lang="en-US" sz="1800" dirty="0" smtClean="0"/>
              <a:t>Annotation </a:t>
            </a:r>
            <a:r>
              <a:rPr sz="1800" dirty="0" smtClean="0"/>
              <a:t>to bind request parameters to a method parameter in your controller.</a:t>
            </a:r>
          </a:p>
          <a:p>
            <a:pPr lvl="1" eaLnBrk="1" hangingPunct="1">
              <a:buFont typeface="Calibri" pitchFamily="34" charset="0"/>
              <a:buChar char="̶"/>
            </a:pPr>
            <a:r>
              <a:rPr sz="1800" dirty="0" smtClean="0"/>
              <a:t>@</a:t>
            </a:r>
            <a:r>
              <a:rPr sz="1800" dirty="0" err="1" smtClean="0"/>
              <a:t>RequestBody</a:t>
            </a:r>
            <a:r>
              <a:rPr sz="1800" dirty="0" smtClean="0"/>
              <a:t>: </a:t>
            </a:r>
            <a:r>
              <a:rPr lang="en-US" sz="1800" dirty="0" smtClean="0"/>
              <a:t>Method </a:t>
            </a:r>
            <a:r>
              <a:rPr sz="1800" dirty="0" smtClean="0"/>
              <a:t>parameter annotation indicates that a method parameter should be bound to the value of the HTTP request body.</a:t>
            </a:r>
          </a:p>
          <a:p>
            <a:pPr lvl="1" eaLnBrk="1" hangingPunct="1">
              <a:buFont typeface="Calibri" pitchFamily="34" charset="0"/>
              <a:buChar char="̶"/>
            </a:pPr>
            <a:r>
              <a:rPr sz="1800" dirty="0" smtClean="0"/>
              <a:t>@</a:t>
            </a:r>
            <a:r>
              <a:rPr sz="1800" dirty="0" err="1" smtClean="0"/>
              <a:t>PathVariable</a:t>
            </a:r>
            <a:r>
              <a:rPr sz="1800" dirty="0" smtClean="0"/>
              <a:t>: </a:t>
            </a:r>
            <a:r>
              <a:rPr lang="en-US" sz="1800" dirty="0" smtClean="0"/>
              <a:t>Method </a:t>
            </a:r>
            <a:r>
              <a:rPr sz="1800" dirty="0" smtClean="0"/>
              <a:t>parameter annotation to indicate that a method parameter should be bound to the value of a URI template variable.</a:t>
            </a:r>
          </a:p>
        </p:txBody>
      </p:sp>
      <p:sp>
        <p:nvSpPr>
          <p:cNvPr id="450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AAAA4376-54E3-45B8-83F6-C28036A76958}" type="slidenum">
              <a:rPr lang="en-US">
                <a:latin typeface="+mn-lt"/>
              </a:rPr>
              <a:pPr algn="l">
                <a:defRPr/>
              </a:pPr>
              <a:t>35</a:t>
            </a:fld>
            <a:endParaRPr lang="en-US" dirty="0">
              <a:latin typeface="+mn-lt"/>
            </a:endParaRPr>
          </a:p>
        </p:txBody>
      </p:sp>
      <p:pic>
        <p:nvPicPr>
          <p:cNvPr id="45060"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Tree>
    <p:extLst>
      <p:ext uri="{BB962C8B-B14F-4D97-AF65-F5344CB8AC3E}">
        <p14:creationId xmlns:p14="http://schemas.microsoft.com/office/powerpoint/2010/main" val="3457662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228600" y="1609725"/>
            <a:ext cx="6477000" cy="4946650"/>
          </a:xfrm>
        </p:spPr>
        <p:txBody>
          <a:bodyPr/>
          <a:lstStyle/>
          <a:p>
            <a:pPr lvl="1" eaLnBrk="1" hangingPunct="1">
              <a:buFont typeface="Calibri" pitchFamily="34" charset="0"/>
              <a:buChar char="̶"/>
            </a:pPr>
            <a:r>
              <a:rPr sz="2000" dirty="0" smtClean="0"/>
              <a:t> </a:t>
            </a:r>
            <a:r>
              <a:rPr sz="1800" dirty="0" smtClean="0"/>
              <a:t>@</a:t>
            </a:r>
            <a:r>
              <a:rPr sz="1800" dirty="0" err="1" smtClean="0"/>
              <a:t>CookieValue</a:t>
            </a:r>
            <a:r>
              <a:rPr sz="1800" dirty="0" smtClean="0"/>
              <a:t>: </a:t>
            </a:r>
            <a:r>
              <a:rPr lang="en-US" sz="1800" dirty="0" smtClean="0"/>
              <a:t>Annotation </a:t>
            </a:r>
            <a:r>
              <a:rPr sz="1800" dirty="0" smtClean="0"/>
              <a:t>allows a method parameter to be bound to the value of an HTTP cookie.</a:t>
            </a:r>
          </a:p>
          <a:p>
            <a:pPr lvl="1" eaLnBrk="1" hangingPunct="1">
              <a:buFont typeface="Calibri" pitchFamily="34" charset="0"/>
              <a:buChar char="̶"/>
            </a:pPr>
            <a:r>
              <a:rPr sz="1800" dirty="0" smtClean="0"/>
              <a:t>@</a:t>
            </a:r>
            <a:r>
              <a:rPr sz="1800" dirty="0" err="1" smtClean="0"/>
              <a:t>RequestHeader</a:t>
            </a:r>
            <a:r>
              <a:rPr sz="1800" dirty="0" smtClean="0"/>
              <a:t>: </a:t>
            </a:r>
            <a:r>
              <a:rPr lang="en-US" sz="1800" dirty="0" smtClean="0"/>
              <a:t>Annotation </a:t>
            </a:r>
            <a:r>
              <a:rPr sz="1800" dirty="0" smtClean="0"/>
              <a:t>allows a method parameter to be bound to a request header.</a:t>
            </a:r>
          </a:p>
          <a:p>
            <a:pPr lvl="1" eaLnBrk="1" hangingPunct="1">
              <a:buFont typeface="Calibri" pitchFamily="34" charset="0"/>
              <a:buChar char="̶"/>
            </a:pPr>
            <a:r>
              <a:rPr sz="1800" dirty="0" smtClean="0"/>
              <a:t>@</a:t>
            </a:r>
            <a:r>
              <a:rPr sz="1800" dirty="0" err="1" smtClean="0"/>
              <a:t>ModelAttribute</a:t>
            </a:r>
            <a:r>
              <a:rPr sz="1800" dirty="0" smtClean="0"/>
              <a:t>: </a:t>
            </a:r>
            <a:r>
              <a:rPr lang="en-US" sz="1800" dirty="0" smtClean="0"/>
              <a:t>Maps </a:t>
            </a:r>
            <a:r>
              <a:rPr sz="1800" dirty="0" smtClean="0"/>
              <a:t>a model attribute to the specific, annotated method parameter.</a:t>
            </a:r>
          </a:p>
          <a:p>
            <a:pPr lvl="1" eaLnBrk="1" hangingPunct="1">
              <a:buFont typeface="Calibri" pitchFamily="34" charset="0"/>
              <a:buChar char="̶"/>
            </a:pPr>
            <a:r>
              <a:rPr sz="1800" dirty="0" smtClean="0"/>
              <a:t>@</a:t>
            </a:r>
            <a:r>
              <a:rPr sz="1800" dirty="0" err="1" smtClean="0"/>
              <a:t>SessionAttributes</a:t>
            </a:r>
            <a:r>
              <a:rPr sz="1800" dirty="0" smtClean="0"/>
              <a:t>: </a:t>
            </a:r>
            <a:r>
              <a:rPr lang="en-US" sz="1800" dirty="0" smtClean="0"/>
              <a:t>Annotation </a:t>
            </a:r>
            <a:r>
              <a:rPr sz="1800" dirty="0" smtClean="0"/>
              <a:t>declares session attributes used by a specific handler.</a:t>
            </a:r>
          </a:p>
        </p:txBody>
      </p:sp>
      <p:sp>
        <p:nvSpPr>
          <p:cNvPr id="460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 (Contd.)</a:t>
            </a: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4E46AEA3-27BB-4AA0-A7C7-1BD841737808}" type="slidenum">
              <a:rPr lang="en-US">
                <a:latin typeface="+mn-lt"/>
              </a:rPr>
              <a:pPr algn="l">
                <a:defRPr/>
              </a:pPr>
              <a:t>36</a:t>
            </a:fld>
            <a:endParaRPr lang="en-US" dirty="0">
              <a:latin typeface="+mn-lt"/>
            </a:endParaRPr>
          </a:p>
        </p:txBody>
      </p:sp>
      <p:pic>
        <p:nvPicPr>
          <p:cNvPr id="46084"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Tree>
    <p:extLst>
      <p:ext uri="{BB962C8B-B14F-4D97-AF65-F5344CB8AC3E}">
        <p14:creationId xmlns:p14="http://schemas.microsoft.com/office/powerpoint/2010/main" val="1685566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477000" cy="4946650"/>
          </a:xfrm>
        </p:spPr>
        <p:txBody>
          <a:bodyPr/>
          <a:lstStyle/>
          <a:p>
            <a:pPr eaLnBrk="1" hangingPunct="1">
              <a:spcBef>
                <a:spcPts val="0"/>
              </a:spcBef>
            </a:pPr>
            <a:r>
              <a:rPr sz="2000" dirty="0" smtClean="0"/>
              <a:t>“Spring Recipes : A problem - solution approach” by Gary </a:t>
            </a:r>
            <a:r>
              <a:rPr sz="2000" dirty="0" err="1" smtClean="0"/>
              <a:t>Mak</a:t>
            </a:r>
            <a:r>
              <a:rPr sz="2000" dirty="0" smtClean="0"/>
              <a:t>, Josh Long, and Daniel Rubio</a:t>
            </a:r>
          </a:p>
          <a:p>
            <a:pPr eaLnBrk="1" hangingPunct="1">
              <a:spcBef>
                <a:spcPts val="0"/>
              </a:spcBef>
            </a:pPr>
            <a:endParaRPr sz="2000" dirty="0" smtClean="0"/>
          </a:p>
          <a:p>
            <a:pPr eaLnBrk="1" hangingPunct="1">
              <a:spcBef>
                <a:spcPts val="0"/>
              </a:spcBef>
            </a:pPr>
            <a:r>
              <a:rPr sz="2000" dirty="0" smtClean="0">
                <a:hlinkClick r:id="rId2"/>
              </a:rPr>
              <a:t>www.springframework.org</a:t>
            </a:r>
            <a:endParaRPr sz="2000" dirty="0" smtClean="0"/>
          </a:p>
          <a:p>
            <a:pPr eaLnBrk="1" hangingPunct="1">
              <a:spcBef>
                <a:spcPts val="0"/>
              </a:spcBef>
              <a:buFont typeface="Arial" pitchFamily="34" charset="0"/>
              <a:buNone/>
            </a:pPr>
            <a:endParaRPr dirty="0" smtClean="0"/>
          </a:p>
        </p:txBody>
      </p:sp>
      <p:sp>
        <p:nvSpPr>
          <p:cNvPr id="4710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sp>
        <p:nvSpPr>
          <p:cNvPr id="48132"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875EE185-D700-4A32-B7CD-38234AD6BD56}" type="slidenum">
              <a:rPr lang="en-US">
                <a:latin typeface="+mn-lt"/>
              </a:rPr>
              <a:pPr algn="l">
                <a:defRPr/>
              </a:pPr>
              <a:t>37</a:t>
            </a:fld>
            <a:endParaRPr lang="en-US" dirty="0">
              <a:latin typeface="+mn-lt"/>
            </a:endParaRPr>
          </a:p>
        </p:txBody>
      </p:sp>
      <p:pic>
        <p:nvPicPr>
          <p:cNvPr id="47109"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47110"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7111" name="Picture 7" descr="look.jpg"/>
          <p:cNvPicPr>
            <a:picLocks noChangeAspect="1"/>
          </p:cNvPicPr>
          <p:nvPr/>
        </p:nvPicPr>
        <p:blipFill>
          <a:blip r:embed="rId4"/>
          <a:srcRect/>
          <a:stretch>
            <a:fillRect/>
          </a:stretch>
        </p:blipFill>
        <p:spPr bwMode="auto">
          <a:xfrm>
            <a:off x="6781800" y="1676400"/>
            <a:ext cx="2152650" cy="2124075"/>
          </a:xfrm>
          <a:prstGeom prst="rect">
            <a:avLst/>
          </a:prstGeom>
          <a:noFill/>
          <a:ln w="9525">
            <a:noFill/>
            <a:miter lim="800000"/>
            <a:headEnd/>
            <a:tailEnd/>
          </a:ln>
        </p:spPr>
      </p:pic>
    </p:spTree>
    <p:extLst>
      <p:ext uri="{BB962C8B-B14F-4D97-AF65-F5344CB8AC3E}">
        <p14:creationId xmlns:p14="http://schemas.microsoft.com/office/powerpoint/2010/main" val="3517358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0" dirty="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0" dirty="0">
                <a:solidFill>
                  <a:schemeClr val="bg1"/>
                </a:solidFill>
                <a:latin typeface="Cambria" pitchFamily="18" charset="0"/>
                <a:ea typeface="+mj-ea"/>
                <a:cs typeface="+mj-cs"/>
              </a:rPr>
              <a:t>Controller</a:t>
            </a:r>
          </a:p>
        </p:txBody>
      </p:sp>
    </p:spTree>
    <p:extLst>
      <p:ext uri="{BB962C8B-B14F-4D97-AF65-F5344CB8AC3E}">
        <p14:creationId xmlns:p14="http://schemas.microsoft.com/office/powerpoint/2010/main" val="3491961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spcBef>
                <a:spcPts val="0"/>
              </a:spcBef>
            </a:pPr>
            <a:r>
              <a:rPr lang="en-US" sz="2000" dirty="0"/>
              <a:t>The notion of a controller is part of the MVC design pattern ,more specifically it is the </a:t>
            </a:r>
            <a:r>
              <a:rPr lang="en-US" sz="2000" i="1" dirty="0"/>
              <a:t>'C'</a:t>
            </a:r>
            <a:r>
              <a:rPr lang="en-US" sz="2000" dirty="0"/>
              <a:t> in MVC.</a:t>
            </a:r>
          </a:p>
          <a:p>
            <a:pPr>
              <a:spcBef>
                <a:spcPts val="0"/>
              </a:spcBef>
            </a:pPr>
            <a:endParaRPr lang="en-US" sz="2000" dirty="0"/>
          </a:p>
          <a:p>
            <a:pPr>
              <a:spcBef>
                <a:spcPts val="0"/>
              </a:spcBef>
            </a:pPr>
            <a:r>
              <a:rPr lang="en-US" sz="2000" dirty="0"/>
              <a:t>Controllers provide access to the application behavior that you typically define through a service interface. </a:t>
            </a:r>
          </a:p>
          <a:p>
            <a:pPr>
              <a:spcBef>
                <a:spcPts val="0"/>
              </a:spcBef>
            </a:pPr>
            <a:endParaRPr lang="en-US" sz="2000" dirty="0"/>
          </a:p>
          <a:p>
            <a:pPr>
              <a:spcBef>
                <a:spcPts val="0"/>
              </a:spcBef>
            </a:pPr>
            <a:r>
              <a:rPr lang="en-US" sz="2000" dirty="0"/>
              <a:t>Controllers interpret user input and transform it into a model that is represented to the user by the view. </a:t>
            </a:r>
          </a:p>
          <a:p>
            <a:pPr>
              <a:spcBef>
                <a:spcPts val="0"/>
              </a:spcBef>
            </a:pPr>
            <a:endParaRPr lang="en-US" sz="2000" dirty="0"/>
          </a:p>
          <a:p>
            <a:pPr>
              <a:spcBef>
                <a:spcPts val="0"/>
              </a:spcBef>
            </a:pPr>
            <a:r>
              <a:rPr lang="en-US" sz="2000" dirty="0"/>
              <a:t>Spring 3.0 MVC used an annotation-based programming model for MVC controllers that uses annotations such as @</a:t>
            </a:r>
            <a:r>
              <a:rPr lang="en-US" sz="2000" dirty="0" err="1"/>
              <a:t>RequestMapping</a:t>
            </a:r>
            <a:r>
              <a:rPr lang="en-US" sz="2000" dirty="0"/>
              <a:t>, @</a:t>
            </a:r>
            <a:r>
              <a:rPr lang="en-US" sz="2000" dirty="0" err="1"/>
              <a:t>RequestParam</a:t>
            </a:r>
            <a:r>
              <a:rPr lang="en-US" sz="2000" dirty="0"/>
              <a:t>, @</a:t>
            </a:r>
            <a:r>
              <a:rPr lang="en-US" sz="2000" dirty="0" err="1"/>
              <a:t>ModelAttribute</a:t>
            </a:r>
            <a:r>
              <a:rPr lang="en-US" sz="2000" dirty="0"/>
              <a:t>, and so on. </a:t>
            </a:r>
          </a:p>
          <a:p>
            <a:pPr>
              <a:spcBef>
                <a:spcPts val="0"/>
              </a:spcBef>
            </a:pPr>
            <a:endParaRPr lang="en-US" sz="2000" dirty="0"/>
          </a:p>
          <a:p>
            <a:pPr>
              <a:spcBef>
                <a:spcPts val="0"/>
              </a:spcBef>
            </a:pPr>
            <a:r>
              <a:rPr lang="en-US" sz="2000" dirty="0"/>
              <a:t>Controllers implemented in this style do not have to extend specific base classes or implement specific interfaces</a:t>
            </a:r>
            <a:r>
              <a:rPr lang="en-US" sz="2000" dirty="0" smtClean="0"/>
              <a:t>.</a:t>
            </a:r>
            <a:endParaRPr lang="en-US" sz="2000" dirty="0"/>
          </a:p>
        </p:txBody>
      </p:sp>
      <p:sp>
        <p:nvSpPr>
          <p:cNvPr id="1229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Spring MVC Controller: Overview</a:t>
            </a:r>
          </a:p>
        </p:txBody>
      </p:sp>
      <p:sp>
        <p:nvSpPr>
          <p:cNvPr id="5" name="Slide Number Placeholder 3"/>
          <p:cNvSpPr>
            <a:spLocks noGrp="1"/>
          </p:cNvSpPr>
          <p:nvPr>
            <p:ph type="sldNum" sz="quarter" idx="10"/>
          </p:nvPr>
        </p:nvSpPr>
        <p:spPr>
          <a:prstGeom prst="rect">
            <a:avLst/>
          </a:prstGeom>
        </p:spPr>
        <p:txBody>
          <a:bodyPr/>
          <a:lstStyle/>
          <a:p>
            <a:pPr algn="l">
              <a:defRPr/>
            </a:pPr>
            <a:fld id="{6C6638A9-D864-4BB6-9196-F1515D8794D6}" type="slidenum">
              <a:rPr lang="en-US">
                <a:latin typeface="+mn-lt"/>
              </a:rPr>
              <a:pPr algn="l">
                <a:defRPr/>
              </a:pPr>
              <a:t>4</a:t>
            </a:fld>
            <a:endParaRPr lang="en-US" dirty="0">
              <a:latin typeface="+mn-lt"/>
            </a:endParaRPr>
          </a:p>
        </p:txBody>
      </p:sp>
    </p:spTree>
    <p:extLst>
      <p:ext uri="{BB962C8B-B14F-4D97-AF65-F5344CB8AC3E}">
        <p14:creationId xmlns:p14="http://schemas.microsoft.com/office/powerpoint/2010/main" val="8165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up)">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wipe(up)">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animEffect transition="in" filter="wipe(up)">
                                      <p:cBhvr>
                                        <p:cTn id="17" dur="500"/>
                                        <p:tgtEl>
                                          <p:spTgt spid="122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291">
                                            <p:txEl>
                                              <p:pRg st="6" end="6"/>
                                            </p:txEl>
                                          </p:spTgt>
                                        </p:tgtEl>
                                        <p:attrNameLst>
                                          <p:attrName>style.visibility</p:attrName>
                                        </p:attrNameLst>
                                      </p:cBhvr>
                                      <p:to>
                                        <p:strVal val="visible"/>
                                      </p:to>
                                    </p:set>
                                    <p:animEffect transition="in" filter="wipe(up)">
                                      <p:cBhvr>
                                        <p:cTn id="22" dur="500"/>
                                        <p:tgtEl>
                                          <p:spTgt spid="12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291">
                                            <p:txEl>
                                              <p:pRg st="8" end="8"/>
                                            </p:txEl>
                                          </p:spTgt>
                                        </p:tgtEl>
                                        <p:attrNameLst>
                                          <p:attrName>style.visibility</p:attrName>
                                        </p:attrNameLst>
                                      </p:cBhvr>
                                      <p:to>
                                        <p:strVal val="visible"/>
                                      </p:to>
                                    </p:set>
                                    <p:animEffect transition="in" filter="wipe(up)">
                                      <p:cBhvr>
                                        <p:cTn id="27"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lvl="0">
              <a:spcBef>
                <a:spcPts val="0"/>
              </a:spcBef>
              <a:buFont typeface="Arial" pitchFamily="34" charset="0"/>
              <a:buChar char="•"/>
            </a:pPr>
            <a:r>
              <a:rPr lang="en-US" sz="2000" dirty="0">
                <a:solidFill>
                  <a:prstClr val="black"/>
                </a:solidFill>
              </a:rPr>
              <a:t>After completing this chapter you will be able to:</a:t>
            </a:r>
          </a:p>
          <a:p>
            <a:pPr lvl="1">
              <a:spcBef>
                <a:spcPts val="0"/>
              </a:spcBef>
              <a:buFont typeface="Calibri" pitchFamily="34" charset="0"/>
              <a:buChar char="̶"/>
            </a:pPr>
            <a:r>
              <a:rPr lang="en-US" sz="1800" dirty="0">
                <a:solidFill>
                  <a:prstClr val="black"/>
                </a:solidFill>
              </a:rPr>
              <a:t>Define a controller with @Controller.</a:t>
            </a:r>
          </a:p>
          <a:p>
            <a:pPr lvl="1">
              <a:spcBef>
                <a:spcPts val="0"/>
              </a:spcBef>
              <a:buFont typeface="Calibri" pitchFamily="34" charset="0"/>
              <a:buChar char="̶"/>
            </a:pPr>
            <a:endParaRPr lang="en-US" sz="1800" dirty="0">
              <a:solidFill>
                <a:prstClr val="black"/>
              </a:solidFill>
            </a:endParaRPr>
          </a:p>
          <a:p>
            <a:pPr lvl="1">
              <a:spcBef>
                <a:spcPts val="0"/>
              </a:spcBef>
              <a:buFont typeface="Calibri" pitchFamily="34" charset="0"/>
              <a:buChar char="̶"/>
            </a:pPr>
            <a:r>
              <a:rPr lang="en-US" sz="1800" dirty="0">
                <a:solidFill>
                  <a:prstClr val="black"/>
                </a:solidFill>
              </a:rPr>
              <a:t>Use annotations such as @</a:t>
            </a:r>
            <a:r>
              <a:rPr lang="en-US" sz="1800" dirty="0" err="1">
                <a:solidFill>
                  <a:prstClr val="black"/>
                </a:solidFill>
              </a:rPr>
              <a:t>RequestMapping</a:t>
            </a:r>
            <a:r>
              <a:rPr lang="en-US" sz="1800" dirty="0">
                <a:solidFill>
                  <a:prstClr val="black"/>
                </a:solidFill>
              </a:rPr>
              <a:t>, @</a:t>
            </a:r>
            <a:r>
              <a:rPr lang="en-US" sz="1800" dirty="0" err="1">
                <a:solidFill>
                  <a:prstClr val="black"/>
                </a:solidFill>
              </a:rPr>
              <a:t>RequestParam</a:t>
            </a:r>
            <a:r>
              <a:rPr lang="en-US" sz="1800" dirty="0">
                <a:solidFill>
                  <a:prstClr val="black"/>
                </a:solidFill>
              </a:rPr>
              <a:t>, @</a:t>
            </a:r>
            <a:r>
              <a:rPr lang="en-US" sz="1800" dirty="0" err="1">
                <a:solidFill>
                  <a:prstClr val="black"/>
                </a:solidFill>
              </a:rPr>
              <a:t>ModelAttribute</a:t>
            </a:r>
            <a:r>
              <a:rPr lang="en-US" sz="1800" dirty="0">
                <a:solidFill>
                  <a:prstClr val="black"/>
                </a:solidFill>
              </a:rPr>
              <a:t> , @</a:t>
            </a:r>
            <a:r>
              <a:rPr lang="en-US" sz="1800" dirty="0" err="1">
                <a:solidFill>
                  <a:prstClr val="black"/>
                </a:solidFill>
              </a:rPr>
              <a:t>RequestBody</a:t>
            </a:r>
            <a:r>
              <a:rPr lang="en-US" sz="1800" dirty="0">
                <a:solidFill>
                  <a:prstClr val="black"/>
                </a:solidFill>
              </a:rPr>
              <a:t>, and so on.</a:t>
            </a:r>
          </a:p>
          <a:p>
            <a:pPr lvl="1">
              <a:spcBef>
                <a:spcPts val="0"/>
              </a:spcBef>
              <a:buFont typeface="Calibri" pitchFamily="34" charset="0"/>
              <a:buChar char="̶"/>
            </a:pPr>
            <a:endParaRPr lang="en-US" sz="1800" dirty="0">
              <a:solidFill>
                <a:prstClr val="black"/>
              </a:solidFill>
            </a:endParaRPr>
          </a:p>
          <a:p>
            <a:pPr lvl="1">
              <a:spcBef>
                <a:spcPts val="0"/>
              </a:spcBef>
              <a:buFont typeface="Calibri" pitchFamily="34" charset="0"/>
              <a:buChar char="̶"/>
            </a:pPr>
            <a:r>
              <a:rPr lang="en-US" sz="1800" dirty="0">
                <a:solidFill>
                  <a:prstClr val="black"/>
                </a:solidFill>
              </a:rPr>
              <a:t>Mock Testing Spring MVC controller</a:t>
            </a:r>
            <a:r>
              <a:rPr lang="en-US" sz="1800" dirty="0" smtClean="0">
                <a:solidFill>
                  <a:prstClr val="black"/>
                </a:solidFill>
              </a:rPr>
              <a:t>.</a:t>
            </a:r>
            <a:endParaRPr lang="en-US" sz="1800" dirty="0">
              <a:solidFill>
                <a:prstClr val="black"/>
              </a:solidFill>
            </a:endParaRPr>
          </a:p>
        </p:txBody>
      </p:sp>
      <p:sp>
        <p:nvSpPr>
          <p:cNvPr id="1331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6" name="Slide Number Placeholder 3"/>
          <p:cNvSpPr>
            <a:spLocks noGrp="1"/>
          </p:cNvSpPr>
          <p:nvPr>
            <p:ph type="sldNum" sz="quarter" idx="10"/>
          </p:nvPr>
        </p:nvSpPr>
        <p:spPr>
          <a:prstGeom prst="rect">
            <a:avLst/>
          </a:prstGeom>
        </p:spPr>
        <p:txBody>
          <a:bodyPr/>
          <a:lstStyle/>
          <a:p>
            <a:pPr algn="l">
              <a:defRPr/>
            </a:pPr>
            <a:fld id="{B5C39D87-1703-4FF8-B782-7BE1964262C1}" type="slidenum">
              <a:rPr lang="en-US">
                <a:latin typeface="+mn-lt"/>
              </a:rPr>
              <a:pPr algn="l">
                <a:defRPr/>
              </a:pPr>
              <a:t>5</a:t>
            </a:fld>
            <a:endParaRPr lang="en-US" dirty="0">
              <a:latin typeface="+mn-lt"/>
            </a:endParaRPr>
          </a:p>
        </p:txBody>
      </p:sp>
      <p:pic>
        <p:nvPicPr>
          <p:cNvPr id="13316" name="Picture 4" descr="objective.JPG"/>
          <p:cNvPicPr>
            <a:picLocks noChangeAspect="1"/>
          </p:cNvPicPr>
          <p:nvPr/>
        </p:nvPicPr>
        <p:blipFill>
          <a:blip r:embed="rId3"/>
          <a:srcRect/>
          <a:stretch>
            <a:fillRect/>
          </a:stretch>
        </p:blipFill>
        <p:spPr bwMode="auto">
          <a:xfrm>
            <a:off x="2895600" y="4267200"/>
            <a:ext cx="2800350" cy="2190750"/>
          </a:xfrm>
          <a:prstGeom prst="rect">
            <a:avLst/>
          </a:prstGeom>
          <a:noFill/>
          <a:ln w="9525">
            <a:noFill/>
            <a:miter lim="800000"/>
            <a:headEnd/>
            <a:tailEnd/>
          </a:ln>
        </p:spPr>
      </p:pic>
    </p:spTree>
    <p:extLst>
      <p:ext uri="{BB962C8B-B14F-4D97-AF65-F5344CB8AC3E}">
        <p14:creationId xmlns:p14="http://schemas.microsoft.com/office/powerpoint/2010/main" val="1606002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buFont typeface="Arial" pitchFamily="34" charset="0"/>
              <a:buChar char="•"/>
            </a:pPr>
            <a:r>
              <a:rPr lang="en-US" sz="2000" dirty="0"/>
              <a:t>Defining a simple controller with @Controller</a:t>
            </a:r>
            <a:r>
              <a:rPr lang="en-US" sz="2000" dirty="0" smtClean="0"/>
              <a:t>:</a:t>
            </a:r>
            <a:endParaRPr lang="en-US" sz="2000" dirty="0"/>
          </a:p>
        </p:txBody>
      </p:sp>
      <p:sp>
        <p:nvSpPr>
          <p:cNvPr id="1433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Do You Know</a:t>
            </a:r>
          </a:p>
        </p:txBody>
      </p:sp>
      <p:sp>
        <p:nvSpPr>
          <p:cNvPr id="6" name="Slide Number Placeholder 3"/>
          <p:cNvSpPr>
            <a:spLocks noGrp="1"/>
          </p:cNvSpPr>
          <p:nvPr>
            <p:ph type="sldNum" sz="quarter" idx="10"/>
          </p:nvPr>
        </p:nvSpPr>
        <p:spPr>
          <a:prstGeom prst="rect">
            <a:avLst/>
          </a:prstGeom>
        </p:spPr>
        <p:txBody>
          <a:bodyPr/>
          <a:lstStyle/>
          <a:p>
            <a:pPr algn="l">
              <a:defRPr/>
            </a:pPr>
            <a:fld id="{A1517663-4815-4F23-9EC2-2038D5075584}" type="slidenum">
              <a:rPr lang="en-US">
                <a:latin typeface="+mn-lt"/>
              </a:rPr>
              <a:pPr algn="l">
                <a:defRPr/>
              </a:pPr>
              <a:t>6</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248929426"/>
              </p:ext>
            </p:extLst>
          </p:nvPr>
        </p:nvGraphicFramePr>
        <p:xfrm>
          <a:off x="1295400" y="2362200"/>
          <a:ext cx="6477000" cy="3505200"/>
        </p:xfrm>
        <a:graphic>
          <a:graphicData uri="http://schemas.openxmlformats.org/drawingml/2006/table">
            <a:tbl>
              <a:tblPr firstRow="1" bandRow="1">
                <a:tableStyleId>{5C22544A-7EE6-4342-B048-85BDC9FD1C3A}</a:tableStyleId>
              </a:tblPr>
              <a:tblGrid>
                <a:gridCol w="6477000"/>
              </a:tblGrid>
              <a:tr h="3505200">
                <a:tc>
                  <a:txBody>
                    <a:bodyPr/>
                    <a:lstStyle/>
                    <a:p>
                      <a:r>
                        <a:rPr lang="en-US" sz="1600" dirty="0" smtClean="0"/>
                        <a:t>Package com.cts.spring.controllers;</a:t>
                      </a:r>
                    </a:p>
                    <a:p>
                      <a:r>
                        <a:rPr lang="en-US" sz="1600" dirty="0" smtClean="0"/>
                        <a:t>import org.springframework.stereotype.Controller;</a:t>
                      </a:r>
                    </a:p>
                    <a:p>
                      <a:r>
                        <a:rPr lang="en-US" sz="1600" dirty="0" smtClean="0"/>
                        <a:t>import org.springframework.web.bind.annotation.RequestMapping;</a:t>
                      </a:r>
                    </a:p>
                    <a:p>
                      <a:endParaRPr lang="en-US" sz="1600" dirty="0" smtClean="0"/>
                    </a:p>
                    <a:p>
                      <a:r>
                        <a:rPr lang="en-US" sz="1600" dirty="0" smtClean="0"/>
                        <a:t>@Controller</a:t>
                      </a:r>
                    </a:p>
                    <a:p>
                      <a:r>
                        <a:rPr lang="en-US" sz="1600" dirty="0" smtClean="0"/>
                        <a:t>public class HomeController {</a:t>
                      </a:r>
                    </a:p>
                    <a:p>
                      <a:endParaRPr lang="en-US" sz="1600" dirty="0" smtClean="0"/>
                    </a:p>
                    <a:p>
                      <a:r>
                        <a:rPr lang="en-US" sz="1600" dirty="0" smtClean="0"/>
                        <a:t>@RequestMapping(value = "/home.do")</a:t>
                      </a:r>
                    </a:p>
                    <a:p>
                      <a:r>
                        <a:rPr lang="en-US" sz="1600" dirty="0" smtClean="0"/>
                        <a:t>public String getHome() {</a:t>
                      </a:r>
                    </a:p>
                    <a:p>
                      <a:r>
                        <a:rPr lang="en-US" sz="1600" dirty="0" smtClean="0"/>
                        <a:t>System.out.print(“Calling getHome method of HomeController”);</a:t>
                      </a:r>
                    </a:p>
                    <a:p>
                      <a:r>
                        <a:rPr lang="en-US" sz="1600" dirty="0" smtClean="0"/>
                        <a:t>return "WEB-INF/views/home.jsp";</a:t>
                      </a:r>
                    </a:p>
                    <a:p>
                      <a:endParaRPr lang="en-US" sz="1600" dirty="0" smtClean="0"/>
                    </a:p>
                    <a:p>
                      <a:r>
                        <a:rPr lang="en-US" sz="1600" dirty="0" smtClean="0"/>
                        <a:t>}</a:t>
                      </a:r>
                    </a:p>
                    <a:p>
                      <a:r>
                        <a:rPr lang="en-US" sz="1600" dirty="0" smtClean="0"/>
                        <a:t>}</a:t>
                      </a:r>
                      <a:endParaRPr lang="en-US" sz="1600" dirty="0"/>
                    </a:p>
                  </a:txBody>
                  <a:tcPr>
                    <a:solidFill>
                      <a:schemeClr val="bg2">
                        <a:lumMod val="50000"/>
                      </a:schemeClr>
                    </a:solidFill>
                  </a:tcPr>
                </a:tc>
              </a:tr>
            </a:tbl>
          </a:graphicData>
        </a:graphic>
      </p:graphicFrame>
    </p:spTree>
    <p:extLst>
      <p:ext uri="{BB962C8B-B14F-4D97-AF65-F5344CB8AC3E}">
        <p14:creationId xmlns:p14="http://schemas.microsoft.com/office/powerpoint/2010/main" val="410475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eaLnBrk="1" hangingPunct="1">
              <a:buFont typeface="Arial" pitchFamily="34" charset="0"/>
              <a:buChar char="•"/>
            </a:pPr>
            <a:r>
              <a:rPr sz="2000" dirty="0" smtClean="0"/>
              <a:t>Let us do a</a:t>
            </a:r>
            <a:r>
              <a:rPr lang="en-US" sz="2000" dirty="0" smtClean="0"/>
              <a:t> </a:t>
            </a:r>
            <a:r>
              <a:rPr sz="2000" dirty="0" smtClean="0"/>
              <a:t>walk through the key aspects of this class:</a:t>
            </a:r>
          </a:p>
          <a:p>
            <a:pPr lvl="1" eaLnBrk="1" hangingPunct="1">
              <a:buFont typeface="Calibri" pitchFamily="34" charset="0"/>
              <a:buChar char="̶"/>
            </a:pPr>
            <a:r>
              <a:rPr sz="1800" dirty="0" smtClean="0"/>
              <a:t>The class has been annotated with the @Controller annotation, indicating that this is a Spring MVC Controller capable of handling web requests. </a:t>
            </a:r>
          </a:p>
          <a:p>
            <a:pPr lvl="1">
              <a:buFont typeface="Calibri" pitchFamily="34" charset="0"/>
              <a:buChar char="̶"/>
            </a:pPr>
            <a:r>
              <a:rPr lang="en-US" sz="1800" dirty="0"/>
              <a:t>The class will automatically be detected by the Spring container as part of the </a:t>
            </a:r>
            <a:r>
              <a:rPr lang="en-US" sz="1800" i="1" dirty="0"/>
              <a:t>container's component scanning process</a:t>
            </a:r>
            <a:r>
              <a:rPr lang="en-US" sz="1800" dirty="0"/>
              <a:t>. This will create a bean definition and allowing instances to be dependency injected like any other Spring-managed component.</a:t>
            </a:r>
          </a:p>
          <a:p>
            <a:pPr lvl="1">
              <a:buFont typeface="Calibri" pitchFamily="34" charset="0"/>
              <a:buChar char="̶"/>
            </a:pPr>
            <a:r>
              <a:rPr lang="en-US" sz="1800" dirty="0"/>
              <a:t>The </a:t>
            </a:r>
            <a:r>
              <a:rPr lang="en-US" sz="1800" dirty="0" err="1"/>
              <a:t>getHome</a:t>
            </a:r>
            <a:r>
              <a:rPr lang="en-US" sz="1800" dirty="0"/>
              <a:t> method has been annotated with a @</a:t>
            </a:r>
            <a:r>
              <a:rPr lang="en-US" sz="1800" dirty="0" err="1"/>
              <a:t>RequestMapping</a:t>
            </a:r>
            <a:r>
              <a:rPr lang="en-US" sz="1800" dirty="0"/>
              <a:t> annotation, specifying that this method should handle web requests to the path "/home.do", which is, the home path for the application.</a:t>
            </a:r>
          </a:p>
          <a:p>
            <a:pPr lvl="1" eaLnBrk="1" hangingPunct="1">
              <a:buFont typeface="Calibri" pitchFamily="34" charset="0"/>
              <a:buChar char="̶"/>
            </a:pPr>
            <a:r>
              <a:rPr sz="1800" dirty="0" smtClean="0"/>
              <a:t>The </a:t>
            </a:r>
            <a:r>
              <a:rPr sz="1800" dirty="0" err="1" smtClean="0"/>
              <a:t>getHome</a:t>
            </a:r>
            <a:r>
              <a:rPr sz="1800" dirty="0" smtClean="0"/>
              <a:t> method simply logs a message to system out, and then returns WEB-INF/views/</a:t>
            </a:r>
            <a:r>
              <a:rPr sz="1800" dirty="0" err="1" smtClean="0"/>
              <a:t>home.jsp</a:t>
            </a:r>
            <a:r>
              <a:rPr sz="1800" dirty="0" smtClean="0"/>
              <a:t>, indicating the view which should handle the response, in this case, a JSP page (If hardcoding the entire view path including WEB-INF prefix, and the fact that it's a JSP, seems wrong to you, you are right. We will deal with this later).</a:t>
            </a:r>
          </a:p>
          <a:p>
            <a:pPr eaLnBrk="1" hangingPunct="1">
              <a:buFont typeface="Wingdings" pitchFamily="2" charset="2"/>
              <a:buChar char="Ø"/>
            </a:pPr>
            <a:endParaRPr sz="1800" dirty="0" smtClean="0"/>
          </a:p>
          <a:p>
            <a:pPr eaLnBrk="1" hangingPunct="1">
              <a:buFont typeface="Wingdings" pitchFamily="2" charset="2"/>
              <a:buChar char="Ø"/>
            </a:pPr>
            <a:endParaRPr dirty="0" smtClean="0"/>
          </a:p>
        </p:txBody>
      </p:sp>
      <p:sp>
        <p:nvSpPr>
          <p:cNvPr id="1536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Controller</a:t>
            </a:r>
          </a:p>
        </p:txBody>
      </p:sp>
      <p:sp>
        <p:nvSpPr>
          <p:cNvPr id="6" name="Slide Number Placeholder 3"/>
          <p:cNvSpPr>
            <a:spLocks noGrp="1"/>
          </p:cNvSpPr>
          <p:nvPr>
            <p:ph type="sldNum" sz="quarter" idx="10"/>
          </p:nvPr>
        </p:nvSpPr>
        <p:spPr>
          <a:prstGeom prst="rect">
            <a:avLst/>
          </a:prstGeom>
        </p:spPr>
        <p:txBody>
          <a:bodyPr/>
          <a:lstStyle/>
          <a:p>
            <a:pPr algn="l">
              <a:defRPr/>
            </a:pPr>
            <a:fld id="{B6E12EF4-0343-4427-B93A-3757CDBDF4EA}" type="slidenum">
              <a:rPr lang="en-US">
                <a:latin typeface="+mn-lt"/>
              </a:rPr>
              <a:pPr algn="l">
                <a:defRPr/>
              </a:pPr>
              <a:t>7</a:t>
            </a:fld>
            <a:endParaRPr lang="en-US" dirty="0">
              <a:latin typeface="+mn-lt"/>
            </a:endParaRPr>
          </a:p>
        </p:txBody>
      </p:sp>
    </p:spTree>
    <p:extLst>
      <p:ext uri="{BB962C8B-B14F-4D97-AF65-F5344CB8AC3E}">
        <p14:creationId xmlns:p14="http://schemas.microsoft.com/office/powerpoint/2010/main" val="4243271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eaLnBrk="1" hangingPunct="1">
              <a:buFont typeface="Arial" pitchFamily="34" charset="0"/>
              <a:buChar char="•"/>
            </a:pPr>
            <a:r>
              <a:rPr sz="2000" smtClean="0"/>
              <a:t>Now, a view needs to be created. This JSP page will simply print a greeting.</a:t>
            </a:r>
          </a:p>
        </p:txBody>
      </p:sp>
      <p:sp>
        <p:nvSpPr>
          <p:cNvPr id="1638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23737754-215C-448C-B73A-13647A4362EF}" type="slidenum">
              <a:rPr lang="en-US">
                <a:latin typeface="+mn-lt"/>
              </a:rPr>
              <a:pPr algn="l">
                <a:defRPr/>
              </a:pPr>
              <a:t>8</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040067671"/>
              </p:ext>
            </p:extLst>
          </p:nvPr>
        </p:nvGraphicFramePr>
        <p:xfrm>
          <a:off x="1524000" y="2331720"/>
          <a:ext cx="5562600" cy="3154680"/>
        </p:xfrm>
        <a:graphic>
          <a:graphicData uri="http://schemas.openxmlformats.org/drawingml/2006/table">
            <a:tbl>
              <a:tblPr firstRow="1" bandRow="1">
                <a:tableStyleId>{93296810-A885-4BE3-A3E7-6D5BEEA58F35}</a:tableStyleId>
              </a:tblPr>
              <a:tblGrid>
                <a:gridCol w="5562600"/>
              </a:tblGrid>
              <a:tr h="3154680">
                <a:tc>
                  <a:txBody>
                    <a:bodyPr/>
                    <a:lstStyle/>
                    <a:p>
                      <a:r>
                        <a:rPr lang="it-IT" sz="1600" dirty="0" smtClean="0"/>
                        <a:t>&lt;%@ taglib uri="</a:t>
                      </a:r>
                      <a:r>
                        <a:rPr lang="it-IT" sz="1600" dirty="0" smtClean="0">
                          <a:hlinkClick r:id="rId3"/>
                        </a:rPr>
                        <a:t>http://java.sun.com/jsp/jstl/core</a:t>
                      </a:r>
                      <a:r>
                        <a:rPr lang="it-IT" sz="1600" dirty="0" smtClean="0"/>
                        <a:t>" prefix="c" %&gt;</a:t>
                      </a:r>
                    </a:p>
                    <a:p>
                      <a:r>
                        <a:rPr lang="en-US" sz="1600" dirty="0" smtClean="0"/>
                        <a:t>&lt;html&gt;</a:t>
                      </a:r>
                    </a:p>
                    <a:p>
                      <a:r>
                        <a:rPr lang="en-US" sz="1600" dirty="0" smtClean="0"/>
                        <a:t>  &lt;head&gt;</a:t>
                      </a:r>
                    </a:p>
                    <a:p>
                      <a:r>
                        <a:rPr lang="en-US" sz="1600" dirty="0" smtClean="0"/>
                        <a:t>      &lt;title&gt;Home&lt;/title&gt;</a:t>
                      </a:r>
                    </a:p>
                    <a:p>
                      <a:r>
                        <a:rPr lang="en-US" sz="1600" dirty="0" smtClean="0"/>
                        <a:t>  &lt;/head&gt;</a:t>
                      </a:r>
                    </a:p>
                    <a:p>
                      <a:r>
                        <a:rPr lang="en-US" sz="1600" dirty="0" smtClean="0"/>
                        <a:t>  &lt;body&gt;</a:t>
                      </a:r>
                    </a:p>
                    <a:p>
                      <a:r>
                        <a:rPr lang="en-US" sz="1600" dirty="0" smtClean="0"/>
                        <a:t>                &lt;h1&gt;Hello world!&lt;/h1&gt;</a:t>
                      </a:r>
                    </a:p>
                    <a:p>
                      <a:r>
                        <a:rPr lang="en-US" sz="1600" dirty="0" smtClean="0"/>
                        <a:t>  &lt;/body&gt;</a:t>
                      </a:r>
                    </a:p>
                    <a:p>
                      <a:r>
                        <a:rPr lang="en-US" sz="1600" dirty="0" smtClean="0"/>
                        <a:t>&lt;/html&gt;</a:t>
                      </a:r>
                      <a:endParaRPr lang="it-IT" sz="1600" dirty="0" smtClean="0"/>
                    </a:p>
                  </a:txBody>
                  <a:tcPr anchor="ctr">
                    <a:solidFill>
                      <a:schemeClr val="accent6">
                        <a:lumMod val="75000"/>
                        <a:alpha val="80000"/>
                      </a:schemeClr>
                    </a:solidFill>
                  </a:tcPr>
                </a:tc>
              </a:tr>
            </a:tbl>
          </a:graphicData>
        </a:graphic>
      </p:graphicFrame>
    </p:spTree>
    <p:extLst>
      <p:ext uri="{BB962C8B-B14F-4D97-AF65-F5344CB8AC3E}">
        <p14:creationId xmlns:p14="http://schemas.microsoft.com/office/powerpoint/2010/main" val="274574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eaLnBrk="1" hangingPunct="1">
              <a:buFont typeface="Arial" pitchFamily="34" charset="0"/>
              <a:buChar char="•"/>
            </a:pPr>
            <a:r>
              <a:rPr sz="2200" dirty="0" smtClean="0"/>
              <a:t>Spring 3 introduces a </a:t>
            </a:r>
            <a:r>
              <a:rPr lang="en-US" sz="2200" dirty="0" smtClean="0"/>
              <a:t>MVC </a:t>
            </a:r>
            <a:r>
              <a:rPr sz="2200" dirty="0" smtClean="0"/>
              <a:t>XML configuration namespace that simplifies the setup of Spring MVC inside web application.</a:t>
            </a:r>
          </a:p>
          <a:p>
            <a:pPr eaLnBrk="1" hangingPunct="1">
              <a:buFont typeface="Wingdings" pitchFamily="2" charset="2"/>
              <a:buNone/>
            </a:pPr>
            <a:endParaRPr dirty="0" smtClean="0"/>
          </a:p>
          <a:p>
            <a:pPr eaLnBrk="1" hangingPunct="1">
              <a:buFont typeface="Wingdings" pitchFamily="2" charset="2"/>
              <a:buNone/>
            </a:pPr>
            <a:endParaRPr dirty="0" smtClean="0"/>
          </a:p>
        </p:txBody>
      </p:sp>
      <p:sp>
        <p:nvSpPr>
          <p:cNvPr id="1741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Spring 3 MVC Configuration</a:t>
            </a: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A0CA6E78-FA13-424E-9A0C-22883DC3DEB1}" type="slidenum">
              <a:rPr lang="en-US">
                <a:latin typeface="+mn-lt"/>
              </a:rPr>
              <a:pPr algn="l">
                <a:defRPr/>
              </a:pPr>
              <a:t>9</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474940915"/>
              </p:ext>
            </p:extLst>
          </p:nvPr>
        </p:nvGraphicFramePr>
        <p:xfrm>
          <a:off x="762000" y="2743200"/>
          <a:ext cx="7772400" cy="3276600"/>
        </p:xfrm>
        <a:graphic>
          <a:graphicData uri="http://schemas.openxmlformats.org/drawingml/2006/table">
            <a:tbl>
              <a:tblPr firstRow="1" bandRow="1">
                <a:tableStyleId>{F5AB1C69-6EDB-4FF4-983F-18BD219EF322}</a:tableStyleId>
              </a:tblPr>
              <a:tblGrid>
                <a:gridCol w="7772400"/>
              </a:tblGrid>
              <a:tr h="3276600">
                <a:tc>
                  <a:txBody>
                    <a:bodyPr/>
                    <a:lstStyle/>
                    <a:p>
                      <a:r>
                        <a:rPr lang="en-US" sz="1400" kern="1200" dirty="0" smtClean="0"/>
                        <a:t>&lt;beans xmlns="http://www.springframework.org/schema/beans"</a:t>
                      </a:r>
                    </a:p>
                    <a:p>
                      <a:r>
                        <a:rPr lang="en-US" sz="1400" kern="1200" dirty="0" smtClean="0"/>
                        <a:t>	xmlns:xsi="http://www.w3.org/2001/XMLSchema-instance"</a:t>
                      </a:r>
                    </a:p>
                    <a:p>
                      <a:r>
                        <a:rPr lang="en-US" sz="1400" kern="1200" dirty="0" smtClean="0"/>
                        <a:t>	xmlns:mvc="http://www.springframework.org/schema/mvc"</a:t>
                      </a:r>
                    </a:p>
                    <a:p>
                      <a:r>
                        <a:rPr lang="en-US" sz="1400" kern="1200" dirty="0" smtClean="0"/>
                        <a:t>	xmlns:p="http://www.springframework.org/schema/p"</a:t>
                      </a:r>
                    </a:p>
                    <a:p>
                      <a:r>
                        <a:rPr lang="en-US" sz="1400" kern="1200" dirty="0" smtClean="0"/>
                        <a:t>	xmlns:context="http://www.springframework.org/schema/context"</a:t>
                      </a:r>
                    </a:p>
                    <a:p>
                      <a:r>
                        <a:rPr lang="en-US" sz="1400" kern="1200" dirty="0" smtClean="0"/>
                        <a:t>	xsi:schemaLocation="http://www.springframework.org/schema/beans</a:t>
                      </a:r>
                    </a:p>
                    <a:p>
                      <a:r>
                        <a:rPr lang="en-US" sz="1400" kern="1200" dirty="0" smtClean="0"/>
                        <a:t>	http://www.springframework.org/schema/beans/spring-beans-3.0.xsd</a:t>
                      </a:r>
                    </a:p>
                    <a:p>
                      <a:r>
                        <a:rPr lang="en-US" sz="1400" kern="1200" dirty="0" smtClean="0"/>
                        <a:t>	http://www.springframework.org/schema/context</a:t>
                      </a:r>
                    </a:p>
                    <a:p>
                      <a:r>
                        <a:rPr lang="en-US" sz="1400" kern="1200" dirty="0" smtClean="0"/>
                        <a:t>	http://www.springframework.org/schema/context/spring-context-3.0.xsd</a:t>
                      </a:r>
                    </a:p>
                    <a:p>
                      <a:r>
                        <a:rPr lang="en-US" sz="1400" kern="1200" dirty="0" smtClean="0"/>
                        <a:t>	http://www.springframework.org/schema/mvc </a:t>
                      </a:r>
                    </a:p>
                    <a:p>
                      <a:r>
                        <a:rPr lang="en-US" sz="1400" kern="1200" dirty="0" smtClean="0"/>
                        <a:t>	</a:t>
                      </a:r>
                      <a:r>
                        <a:rPr lang="en-US" sz="1400" u="sng" kern="1200" dirty="0" smtClean="0">
                          <a:hlinkClick r:id="rId3"/>
                        </a:rPr>
                        <a:t>http://www.springframework.org/schema/mvc/spring-mvc-3.0.xsd</a:t>
                      </a:r>
                      <a:r>
                        <a:rPr lang="en-US" sz="1400" kern="1200" dirty="0" smtClean="0"/>
                        <a:t>"&gt;</a:t>
                      </a:r>
                    </a:p>
                    <a:p>
                      <a:r>
                        <a:rPr lang="en-US" sz="1400" kern="1200" dirty="0" smtClean="0"/>
                        <a:t>                      &lt;context:component-scan base-package="com.cts.spring.controllers"/&gt;</a:t>
                      </a:r>
                    </a:p>
                    <a:p>
                      <a:r>
                        <a:rPr lang="en-US" sz="1400" kern="1200" dirty="0" smtClean="0"/>
                        <a:t>	&lt;mvc:annotation-driven /&gt;</a:t>
                      </a:r>
                    </a:p>
                    <a:p>
                      <a:r>
                        <a:rPr lang="en-US" sz="1400" kern="1200" dirty="0" smtClean="0"/>
                        <a:t>&lt;/beans&gt;</a:t>
                      </a:r>
                      <a:endParaRPr lang="en-US" sz="1400" dirty="0"/>
                    </a:p>
                  </a:txBody>
                  <a:tcPr anchor="ctr"/>
                </a:tc>
              </a:tr>
            </a:tbl>
          </a:graphicData>
        </a:graphic>
      </p:graphicFrame>
    </p:spTree>
    <p:extLst>
      <p:ext uri="{BB962C8B-B14F-4D97-AF65-F5344CB8AC3E}">
        <p14:creationId xmlns:p14="http://schemas.microsoft.com/office/powerpoint/2010/main" val="4077372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file>

<file path=customXml/itemProps2.xml><?xml version="1.0" encoding="utf-8"?>
<ds:datastoreItem xmlns:ds="http://schemas.openxmlformats.org/officeDocument/2006/customXml" ds:itemID="{F78FCE96-C8A4-4E92-8467-18B7198B1C7C}"/>
</file>

<file path=customXml/itemProps3.xml><?xml version="1.0" encoding="utf-8"?>
<ds:datastoreItem xmlns:ds="http://schemas.openxmlformats.org/officeDocument/2006/customXml" ds:itemID="{19AC3D8D-CFDD-480D-A070-4A1BBD957483}"/>
</file>

<file path=docProps/app.xml><?xml version="1.0" encoding="utf-8"?>
<Properties xmlns="http://schemas.openxmlformats.org/officeDocument/2006/extended-properties" xmlns:vt="http://schemas.openxmlformats.org/officeDocument/2006/docPropsVTypes">
  <Template>ILT</Template>
  <TotalTime>680</TotalTime>
  <Words>2486</Words>
  <Application>Microsoft Office PowerPoint</Application>
  <PresentationFormat>On-screen Show (4:3)</PresentationFormat>
  <Paragraphs>444</Paragraphs>
  <Slides>38</Slides>
  <Notes>23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ILT</vt:lpstr>
      <vt:lpstr>PowerPoint Presentation</vt:lpstr>
      <vt:lpstr>PowerPoint Presentation</vt:lpstr>
      <vt:lpstr>PowerPoint Presentation</vt:lpstr>
      <vt:lpstr>Spring MVC Controller: Overview</vt:lpstr>
      <vt:lpstr>Objectives</vt:lpstr>
      <vt:lpstr>Do You Know</vt:lpstr>
      <vt:lpstr>Controller</vt:lpstr>
      <vt:lpstr>View</vt:lpstr>
      <vt:lpstr>Spring 3 MVC Configuration</vt:lpstr>
      <vt:lpstr>Spring 3 MVC Configuration (Contd.)</vt:lpstr>
      <vt:lpstr>Mapping Request </vt:lpstr>
      <vt:lpstr>Request Mapping XML-Based Approach</vt:lpstr>
      <vt:lpstr>Mapping Request: Options</vt:lpstr>
      <vt:lpstr>Mapping Request: Revisited</vt:lpstr>
      <vt:lpstr>Mapping Request: At Class Level</vt:lpstr>
      <vt:lpstr>Mapping Request</vt:lpstr>
      <vt:lpstr>Lend a Hand</vt:lpstr>
      <vt:lpstr>Obtaining Request Data: @RequestParam</vt:lpstr>
      <vt:lpstr>Obtaining Request Data: @RequestBody </vt:lpstr>
      <vt:lpstr>Obtaining Request Data: @PathVariable</vt:lpstr>
      <vt:lpstr>Obtaining Request Data: @CookieValue</vt:lpstr>
      <vt:lpstr>Obtaining Request Data: @RequestHeader</vt:lpstr>
      <vt:lpstr>Obtaining Request Data: @RequestHeader</vt:lpstr>
      <vt:lpstr>Generating Responses: @ResponseBody</vt:lpstr>
      <vt:lpstr>Getting Form Data: @ModelAttribute</vt:lpstr>
      <vt:lpstr>Storing Data in a Session</vt:lpstr>
      <vt:lpstr>Welcome Break</vt:lpstr>
      <vt:lpstr>Lend a Hand</vt:lpstr>
      <vt:lpstr>Unit Testing of Controller</vt:lpstr>
      <vt:lpstr>Unit Testing of Controller: Slide 1</vt:lpstr>
      <vt:lpstr>Unit Testing of Controller: Slide 2</vt:lpstr>
      <vt:lpstr>Unit Testing of Controller: Slide3</vt:lpstr>
      <vt:lpstr>Questions</vt:lpstr>
      <vt:lpstr>Test Your Understanding</vt:lpstr>
      <vt:lpstr>Summary</vt:lpstr>
      <vt:lpstr>Summary (Contd.)</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332822</cp:lastModifiedBy>
  <cp:revision>26</cp:revision>
  <dcterms:created xsi:type="dcterms:W3CDTF">2013-02-19T10:29:51Z</dcterms:created>
  <dcterms:modified xsi:type="dcterms:W3CDTF">2013-03-22T08:17:30Z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