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  <p:sldMasterId id="2147484102" r:id="rId2"/>
    <p:sldMasterId id="2147484186" r:id="rId3"/>
    <p:sldMasterId id="2147484198" r:id="rId4"/>
    <p:sldMasterId id="2147484210" r:id="rId5"/>
    <p:sldMasterId id="2147484244" r:id="rId6"/>
  </p:sldMasterIdLst>
  <p:notesMasterIdLst>
    <p:notesMasterId r:id="rId20"/>
  </p:notesMasterIdLst>
  <p:sldIdLst>
    <p:sldId id="256" r:id="rId7"/>
    <p:sldId id="258" r:id="rId8"/>
    <p:sldId id="268" r:id="rId9"/>
    <p:sldId id="259" r:id="rId10"/>
    <p:sldId id="260" r:id="rId11"/>
    <p:sldId id="261" r:id="rId12"/>
    <p:sldId id="262" r:id="rId13"/>
    <p:sldId id="269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custShowLst>
    <p:custShow name="Custom Show 1" id="0">
      <p:sldLst>
        <p:sld r:id="rId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2BF56C-2DF5-4179-85DC-479F8DD8CBD4}">
          <p14:sldIdLst>
            <p14:sldId id="256"/>
            <p14:sldId id="258"/>
            <p14:sldId id="268"/>
            <p14:sldId id="259"/>
          </p14:sldIdLst>
        </p14:section>
        <p14:section name="Untitled Section" id="{A8DABEB5-EBD0-42F6-B67D-2E9C133DF8F3}">
          <p14:sldIdLst>
            <p14:sldId id="260"/>
            <p14:sldId id="261"/>
            <p14:sldId id="262"/>
            <p14:sldId id="269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chal vangipuram" initials="nv" lastIdx="1" clrIdx="0">
    <p:extLst>
      <p:ext uri="{19B8F6BF-5375-455C-9EA6-DF929625EA0E}">
        <p15:presenceInfo xmlns:p15="http://schemas.microsoft.com/office/powerpoint/2012/main" userId="96e2306a40ec03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1144" autoAdjust="0"/>
  </p:normalViewPr>
  <p:slideViewPr>
    <p:cSldViewPr snapToGrid="0">
      <p:cViewPr>
        <p:scale>
          <a:sx n="66" d="100"/>
          <a:sy n="66" d="100"/>
        </p:scale>
        <p:origin x="97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1992</c:v>
                </c:pt>
                <c:pt idx="1">
                  <c:v>1994</c:v>
                </c:pt>
                <c:pt idx="2">
                  <c:v>1996</c:v>
                </c:pt>
                <c:pt idx="3">
                  <c:v>1998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77-4706-B14E-D82B750DBC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1992</c:v>
                </c:pt>
                <c:pt idx="1">
                  <c:v>1994</c:v>
                </c:pt>
                <c:pt idx="2">
                  <c:v>1996</c:v>
                </c:pt>
                <c:pt idx="3">
                  <c:v>1998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77-4706-B14E-D82B750DBC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1992</c:v>
                </c:pt>
                <c:pt idx="1">
                  <c:v>1994</c:v>
                </c:pt>
                <c:pt idx="2">
                  <c:v>1996</c:v>
                </c:pt>
                <c:pt idx="3">
                  <c:v>1998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77-4706-B14E-D82B750DB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8978064"/>
        <c:axId val="368975440"/>
      </c:barChart>
      <c:catAx>
        <c:axId val="368978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75440"/>
        <c:crosses val="autoZero"/>
        <c:auto val="1"/>
        <c:lblAlgn val="ctr"/>
        <c:lblOffset val="100"/>
        <c:noMultiLvlLbl val="0"/>
      </c:catAx>
      <c:valAx>
        <c:axId val="36897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7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2T17:29:18.381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341F3-7BF2-4F22-86F4-55A7F08DDEE6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A135-DD38-4ADA-BDA9-275EB216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A135-DD38-4ADA-BDA9-275EB2162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A135-DD38-4ADA-BDA9-275EB21621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7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A135-DD38-4ADA-BDA9-275EB21621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4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7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8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3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3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0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45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8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30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66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3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8603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6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2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7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89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3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2A24-10A3-4543-86DC-BF1D0704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CE175-E6C6-4BF4-8D7D-58316BFE9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FF8E-D9B4-4388-8022-BDF4503B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4AA6D-61DA-4B72-A70F-A3323CF3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1AE9-E411-42B8-8099-2588B914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576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6669-5B55-4E91-ACEC-2FE04199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228-EA68-4A22-B580-49395077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CBA3-6AEE-4E2E-BF09-E3D045A0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1B1F-04B7-4607-9C89-08A83D28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F8E99-A8C8-4067-A2DD-ACB64CC4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79BA-E43B-401B-AA0A-D7ADE47A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935F-D693-4F14-8D47-0CA8039A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339D-AD59-42B7-AA17-92EEB4FE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10CF7-4FAD-4738-8448-9DCDF4EA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33F7-9534-4238-98DB-F42F8C45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6EE6-3A88-41C6-A2DB-8CCCACE0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EDEA-E5F5-4812-9083-1C981CFC5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327E5-7A29-43B5-B9B4-03F8C046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452B-0669-42CB-80A0-0DA4CE1D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A789-04E5-4E52-8085-4CEA058B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CF645-94F5-436C-AD87-7B67731A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4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C4A9-BC7D-404D-B2C3-66EADF4A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EEDED-801F-454D-B233-9225B9C6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FFE09-00E8-4C5E-9C89-7FF89947A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DB1EE-5919-4830-AF6A-85EAF7276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8D843-83CB-445E-BF7D-EE2C43021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1FC31-4B16-4F8C-A772-1EEEBA1D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230E9-2835-4832-92B1-5E3BC79B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3988-7A59-457D-8499-C4445C5B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8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5BD9-9C33-4E1D-9104-A289EA9E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19D46-E053-4613-90D2-74D66B08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17B65-372F-4CD4-BB62-97F310A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5003B-7DC1-410F-8E84-4841CE86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67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12310-C73A-4A17-8506-0706C34F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1D9F7-7954-4202-A77D-AAE6D59A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318EE-F357-4E5F-AF7C-44054275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0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CF69-92A0-4430-8012-22674625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250E-AB2D-41C5-86EC-1F7AC9BB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30F61-C712-41FB-B78B-BB0BE98C4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FA144-B6A0-4714-B1F2-5231C408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39298-4FCC-4697-86E9-F709F03D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6CBE2-F84D-450D-85B2-B0AB9C7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05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5F18-07EC-429D-9DD0-AA38FC6D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DC504-E35C-44F3-BF8A-ADB8A4CE5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9567-AD74-435A-86DD-BBF8D5AE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AC95A-A00E-4532-B817-EA3ABB36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83AB-FF5F-4072-87EB-EE86EC8D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36F4-5ABB-4433-87AF-64E38E1B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92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8B19-6811-41AE-9626-A7C36E43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5791B-DEF4-4535-8AFE-EE86CD1CD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372F-3AC0-4455-A34A-52463E37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1427D-75C6-46A6-961C-0322B9FE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C023-F7CD-4E66-9AA0-CCF87E61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8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1546-08FA-4434-8788-A1C3B9E10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8FB78-B41E-48A8-ABC3-999FC8CB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1A22-44FC-4E77-A5BD-66177ACF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B4DB-85D8-4C50-9B17-15125375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1DF1-6F31-40B4-AC6B-FE0A433F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0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97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70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83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1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829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250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2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79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47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522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96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733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56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80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4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14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147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2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101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6138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37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8016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18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264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194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33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87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05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0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75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31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9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21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026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5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11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98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02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74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886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73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4116" r:id="rId14"/>
    <p:sldLayoutId id="2147484117" r:id="rId15"/>
    <p:sldLayoutId id="2147484118" r:id="rId16"/>
    <p:sldLayoutId id="21474841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7F2CD-44A9-4623-8DD6-162CE15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5CBA9-B682-49F6-B588-B1DB7CA85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69AD-9FCC-4C95-A67B-47F8162DF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BB35-87CD-471F-98B0-136978675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02A5-9116-4232-8844-101D5FF89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46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8306C4-219A-4849-A608-CC9625F7CA6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0882B5-5E83-4BE0-9732-9F134CCE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2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  <p:sldLayoutId id="21474842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9.jpg"/><Relationship Id="rId5" Type="http://schemas.openxmlformats.org/officeDocument/2006/relationships/image" Target="../media/image12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4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F3BA9B-D33E-490B-A282-3F6DC95C646B}"/>
              </a:ext>
            </a:extLst>
          </p:cNvPr>
          <p:cNvSpPr/>
          <p:nvPr/>
        </p:nvSpPr>
        <p:spPr>
          <a:xfrm>
            <a:off x="1144910" y="263892"/>
            <a:ext cx="7675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In This Presentation…..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8AC5F-9963-46F3-B33B-40BBD7DFE4EE}"/>
              </a:ext>
            </a:extLst>
          </p:cNvPr>
          <p:cNvSpPr txBox="1"/>
          <p:nvPr/>
        </p:nvSpPr>
        <p:spPr>
          <a:xfrm>
            <a:off x="1144910" y="1187222"/>
            <a:ext cx="8772940" cy="50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1.Introduction</a:t>
            </a:r>
          </a:p>
          <a:p>
            <a:endParaRPr lang="en-US" sz="9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2.What Is Li-Fi</a:t>
            </a:r>
          </a:p>
          <a:p>
            <a:endParaRPr lang="en-US" sz="9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3.Its History</a:t>
            </a:r>
          </a:p>
          <a:p>
            <a:endParaRPr lang="en-US" sz="9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4.How Does It Work…..?</a:t>
            </a:r>
          </a:p>
          <a:p>
            <a:endParaRPr lang="en-US" sz="9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5.Real Time Usage Of Li-Fi</a:t>
            </a:r>
          </a:p>
          <a:p>
            <a:endParaRPr lang="en-US" sz="9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6.Li-Fi Over Wi-fi</a:t>
            </a:r>
          </a:p>
          <a:p>
            <a:endParaRPr lang="en-US" sz="9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7.Applications</a:t>
            </a:r>
          </a:p>
          <a:p>
            <a:endParaRPr lang="en-US" sz="9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8.Advantages And Disadvantages</a:t>
            </a:r>
          </a:p>
          <a:p>
            <a:endParaRPr lang="en-US" sz="9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9.Conlusion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737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 advTm="7715">
        <p15:prstTrans prst="curtains"/>
      </p:transition>
    </mc:Choice>
    <mc:Fallback xmlns="">
      <p:transition spd="slow" advTm="77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681A5-D9AC-4CC2-9202-4D60B99C3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D5CFA4-86D8-4DA0-B78B-C084A3BFFE57}"/>
              </a:ext>
            </a:extLst>
          </p:cNvPr>
          <p:cNvSpPr/>
          <p:nvPr/>
        </p:nvSpPr>
        <p:spPr>
          <a:xfrm>
            <a:off x="2654952" y="0"/>
            <a:ext cx="68809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Some 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39644-3B23-4F3D-8A42-BFF911D7B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88" y="1004213"/>
            <a:ext cx="3352405" cy="1798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ACF09-D030-4FD9-ABDB-CA7E42FD6EC2}"/>
              </a:ext>
            </a:extLst>
          </p:cNvPr>
          <p:cNvSpPr txBox="1"/>
          <p:nvPr/>
        </p:nvSpPr>
        <p:spPr>
          <a:xfrm>
            <a:off x="49432" y="798873"/>
            <a:ext cx="4217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ench Script MT" panose="03020402040607040605" pitchFamily="66" charset="0"/>
              </a:rPr>
              <a:t>Smart lightning can create li fi </a:t>
            </a:r>
          </a:p>
          <a:p>
            <a:r>
              <a:rPr lang="en-US" sz="2800" b="1" dirty="0">
                <a:latin typeface="French Script MT" panose="03020402040607040605" pitchFamily="66" charset="0"/>
              </a:rPr>
              <a:t>hotspot means low cost And high </a:t>
            </a:r>
          </a:p>
          <a:p>
            <a:r>
              <a:rPr lang="en-US" sz="2800" b="1" dirty="0">
                <a:latin typeface="French Script MT" panose="03020402040607040605" pitchFamily="66" charset="0"/>
              </a:rPr>
              <a:t>speed data Transmission.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A2734-28D4-44B2-9641-7C6EE86215D5}"/>
              </a:ext>
            </a:extLst>
          </p:cNvPr>
          <p:cNvSpPr txBox="1"/>
          <p:nvPr/>
        </p:nvSpPr>
        <p:spPr>
          <a:xfrm>
            <a:off x="49432" y="4764445"/>
            <a:ext cx="5359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ench Script MT" panose="03020402040607040605" pitchFamily="66" charset="0"/>
              </a:rPr>
              <a:t>There is LED light in the head or </a:t>
            </a:r>
          </a:p>
          <a:p>
            <a:r>
              <a:rPr lang="en-US" sz="2800" b="1" dirty="0">
                <a:latin typeface="French Script MT" panose="03020402040607040605" pitchFamily="66" charset="0"/>
              </a:rPr>
              <a:t>tail light in vehicle and with the </a:t>
            </a:r>
          </a:p>
          <a:p>
            <a:r>
              <a:rPr lang="en-US" sz="2800" b="1" dirty="0">
                <a:latin typeface="French Script MT" panose="03020402040607040605" pitchFamily="66" charset="0"/>
              </a:rPr>
              <a:t>help of Li-fi, vehicle can communicate </a:t>
            </a:r>
          </a:p>
          <a:p>
            <a:r>
              <a:rPr lang="en-US" sz="2800" b="1" dirty="0">
                <a:latin typeface="French Script MT" panose="03020402040607040605" pitchFamily="66" charset="0"/>
              </a:rPr>
              <a:t>with each other and can reduce accidents.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2CFBD1-ED7E-4B5E-A678-F0558E016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16" y="2812533"/>
            <a:ext cx="3352405" cy="22240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AF5E89-96CB-467F-9581-5A546EED7D32}"/>
              </a:ext>
            </a:extLst>
          </p:cNvPr>
          <p:cNvSpPr txBox="1"/>
          <p:nvPr/>
        </p:nvSpPr>
        <p:spPr>
          <a:xfrm>
            <a:off x="246743" y="2935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752325-067A-41C7-B6CD-488C7D50B158}"/>
              </a:ext>
            </a:extLst>
          </p:cNvPr>
          <p:cNvSpPr txBox="1"/>
          <p:nvPr/>
        </p:nvSpPr>
        <p:spPr>
          <a:xfrm>
            <a:off x="86036" y="2728493"/>
            <a:ext cx="4373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ench Script MT" panose="03020402040607040605" pitchFamily="66" charset="0"/>
              </a:rPr>
              <a:t>At flight there is a bulb over</a:t>
            </a:r>
          </a:p>
          <a:p>
            <a:r>
              <a:rPr lang="en-US" sz="2800" b="1" dirty="0">
                <a:latin typeface="French Script MT" panose="03020402040607040605" pitchFamily="66" charset="0"/>
              </a:rPr>
              <a:t> each passenger seat. So, here we can give them high speed internet connectivity.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3E5C8C-4FD7-432C-B073-2F893255F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78" y="5046614"/>
            <a:ext cx="3057525" cy="18113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D0A8AE-8857-42D3-9B8D-DD8A370E6A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03" y="3411030"/>
            <a:ext cx="3647323" cy="25325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9170E2-CC4D-4A14-986E-E9C0F30653D9}"/>
              </a:ext>
            </a:extLst>
          </p:cNvPr>
          <p:cNvSpPr txBox="1"/>
          <p:nvPr/>
        </p:nvSpPr>
        <p:spPr>
          <a:xfrm>
            <a:off x="7749680" y="1406602"/>
            <a:ext cx="4135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ench Script MT" panose="03020402040607040605" pitchFamily="66" charset="0"/>
              </a:rPr>
              <a:t>Under water </a:t>
            </a:r>
          </a:p>
          <a:p>
            <a:r>
              <a:rPr lang="en-US" sz="2800" b="1" dirty="0">
                <a:latin typeface="French Script MT" panose="03020402040607040605" pitchFamily="66" charset="0"/>
              </a:rPr>
              <a:t>We cannot use radio waves </a:t>
            </a:r>
          </a:p>
          <a:p>
            <a:r>
              <a:rPr lang="en-US" sz="2800" b="1" dirty="0">
                <a:latin typeface="French Script MT" panose="03020402040607040605" pitchFamily="66" charset="0"/>
              </a:rPr>
              <a:t>underwater but  can use li-fi.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345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567">
        <p15:prstTrans prst="drape"/>
      </p:transition>
    </mc:Choice>
    <mc:Fallback xmlns="">
      <p:transition spd="slow" advTm="105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EF956A-727A-4BBF-8B84-2C6C6B0D13BC}"/>
              </a:ext>
            </a:extLst>
          </p:cNvPr>
          <p:cNvSpPr/>
          <p:nvPr/>
        </p:nvSpPr>
        <p:spPr>
          <a:xfrm>
            <a:off x="899402" y="0"/>
            <a:ext cx="81580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Advantages and disadvantages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45123-576D-4A0A-B58D-AB9BA44D97E8}"/>
              </a:ext>
            </a:extLst>
          </p:cNvPr>
          <p:cNvSpPr txBox="1"/>
          <p:nvPr/>
        </p:nvSpPr>
        <p:spPr>
          <a:xfrm>
            <a:off x="159657" y="1509486"/>
            <a:ext cx="11914800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Advantages</a:t>
            </a:r>
            <a:r>
              <a:rPr lang="en-US" sz="2400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Li-fi can solve problems related to the insufficiency of radio frequency bandwidth because this technology uses</a:t>
            </a:r>
          </a:p>
          <a:p>
            <a:r>
              <a:rPr lang="en-US" sz="2000" dirty="0"/>
              <a:t>     visible spectrum.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data transmission rates of  up to 10Gbps can be achieved.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Since light cannot penetrate  walls, it provides privacy and security that wi-fi cannot.</a:t>
            </a:r>
          </a:p>
          <a:p>
            <a:endParaRPr lang="en-US" sz="2000" dirty="0"/>
          </a:p>
          <a:p>
            <a:r>
              <a:rPr lang="en-US" sz="2800" dirty="0"/>
              <a:t>Disadvantages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signals cannot penetrate walls. So we need wired bulb in the other room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only works if there is direct line of sight between source and receiver.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interferences from external sources like sunlight ,normal bulbs, opaque materials which interrupts the</a:t>
            </a:r>
          </a:p>
          <a:p>
            <a:r>
              <a:rPr lang="en-US" sz="2000" dirty="0"/>
              <a:t>     communication.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781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546">
        <p15:prstTrans prst="wind"/>
      </p:transition>
    </mc:Choice>
    <mc:Fallback xmlns="">
      <p:transition spd="slow" advTm="85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9912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6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8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5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4F7DC7-78EA-4DA8-9430-EF49DC186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387EA7-4037-4AEE-A677-C03B30C4BBD8}"/>
              </a:ext>
            </a:extLst>
          </p:cNvPr>
          <p:cNvSpPr/>
          <p:nvPr/>
        </p:nvSpPr>
        <p:spPr>
          <a:xfrm>
            <a:off x="3393318" y="862764"/>
            <a:ext cx="4650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Conclusio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n….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192EA-C3ED-4634-8206-B14AFF6FC22C}"/>
              </a:ext>
            </a:extLst>
          </p:cNvPr>
          <p:cNvSpPr txBox="1"/>
          <p:nvPr/>
        </p:nvSpPr>
        <p:spPr>
          <a:xfrm>
            <a:off x="1882470" y="2024919"/>
            <a:ext cx="885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Freestyle Script" panose="030804020302050B0404" pitchFamily="66" charset="0"/>
              </a:rPr>
              <a:t>If this technology can be put into practical use , every </a:t>
            </a:r>
          </a:p>
          <a:p>
            <a:r>
              <a:rPr lang="en-US" sz="3600" b="1" dirty="0">
                <a:latin typeface="Freestyle Script" panose="030804020302050B0404" pitchFamily="66" charset="0"/>
              </a:rPr>
              <a:t> bulb can be used something like a Wi-fi hotspot to </a:t>
            </a:r>
          </a:p>
          <a:p>
            <a:r>
              <a:rPr lang="en-US" sz="3600" b="1" dirty="0">
                <a:latin typeface="Freestyle Script" panose="030804020302050B0404" pitchFamily="66" charset="0"/>
              </a:rPr>
              <a:t>transmit wireless data and we will proceed towards </a:t>
            </a:r>
          </a:p>
          <a:p>
            <a:r>
              <a:rPr lang="en-US" sz="3600" b="1" dirty="0">
                <a:latin typeface="Freestyle Script" panose="030804020302050B0404" pitchFamily="66" charset="0"/>
              </a:rPr>
              <a:t>the cleaner, safer and  a brighter future.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8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916">
        <p14:warp dir="in"/>
      </p:transition>
    </mc:Choice>
    <mc:Fallback xmlns="">
      <p:transition spd="slow" advTm="29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317395-6EAD-4CEB-BC7D-55AE9770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5" y="494676"/>
            <a:ext cx="11242623" cy="58611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934C69-00FD-49D9-A4A3-FE49C69CB537}"/>
              </a:ext>
            </a:extLst>
          </p:cNvPr>
          <p:cNvSpPr/>
          <p:nvPr/>
        </p:nvSpPr>
        <p:spPr>
          <a:xfrm rot="20100917">
            <a:off x="2565521" y="1723541"/>
            <a:ext cx="539485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lackadder ITC" panose="04020505051007020D02" pitchFamily="82" charset="0"/>
              </a:rPr>
              <a:t>The</a:t>
            </a:r>
          </a:p>
          <a:p>
            <a:pPr algn="ctr"/>
            <a:r>
              <a:rPr lang="en-US" sz="9600" b="1" dirty="0">
                <a:ln/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lackadder ITC" panose="04020505051007020D02" pitchFamily="82" charset="0"/>
              </a:rPr>
              <a:t>End</a:t>
            </a:r>
            <a:endParaRPr lang="en-US" sz="9600" b="1" cap="none" spc="0" dirty="0">
              <a:ln/>
              <a:blipFill>
                <a:blip r:embed="rId3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lackadder ITC" panose="04020505051007020D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05B30-42DE-4ADD-8E89-623695E54C9A}"/>
              </a:ext>
            </a:extLst>
          </p:cNvPr>
          <p:cNvSpPr txBox="1"/>
          <p:nvPr/>
        </p:nvSpPr>
        <p:spPr>
          <a:xfrm>
            <a:off x="7915479" y="3247036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Agency FB" panose="020B0503020202020204" pitchFamily="34" charset="0"/>
              </a:rPr>
              <a:t>Presented by ……….</a:t>
            </a:r>
            <a:r>
              <a:rPr lang="en-US" sz="2400" i="1">
                <a:solidFill>
                  <a:schemeClr val="bg1"/>
                </a:solidFill>
                <a:latin typeface="Agency FB" panose="020B0503020202020204" pitchFamily="34" charset="0"/>
              </a:rPr>
              <a:t>Nischal </a:t>
            </a:r>
            <a:endParaRPr lang="en-US" sz="2400" i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48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90">
        <p15:prstTrans prst="fallOver"/>
      </p:transition>
    </mc:Choice>
    <mc:Fallback xmlns="">
      <p:transition spd="slow" advTm="59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22CE4C-0241-4C43-8FE0-723579FAFEFB}"/>
              </a:ext>
            </a:extLst>
          </p:cNvPr>
          <p:cNvSpPr/>
          <p:nvPr/>
        </p:nvSpPr>
        <p:spPr>
          <a:xfrm>
            <a:off x="3308000" y="491421"/>
            <a:ext cx="4338047" cy="923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>
                  <a:solidFill>
                    <a:schemeClr val="bg1"/>
                  </a:solidFill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What </a:t>
            </a:r>
            <a:r>
              <a:rPr lang="en-US" sz="5400" b="1" dirty="0">
                <a:ln>
                  <a:solidFill>
                    <a:schemeClr val="bg1"/>
                  </a:solidFill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Is Li-Fi??</a:t>
            </a:r>
            <a:endParaRPr lang="en-US" sz="5400" b="1" cap="none" spc="0" dirty="0">
              <a:ln>
                <a:solidFill>
                  <a:schemeClr val="bg1"/>
                </a:solidFill>
              </a:ln>
              <a:solidFill>
                <a:schemeClr val="tx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0D886-76E8-4550-A735-45098DAC1DBE}"/>
              </a:ext>
            </a:extLst>
          </p:cNvPr>
          <p:cNvSpPr txBox="1"/>
          <p:nvPr/>
        </p:nvSpPr>
        <p:spPr>
          <a:xfrm>
            <a:off x="941843" y="2105772"/>
            <a:ext cx="103332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1)Li-fi is nothing but…… light fidelity.</a:t>
            </a:r>
          </a:p>
          <a:p>
            <a:endParaRPr lang="en-US" sz="2800" dirty="0">
              <a:latin typeface="Algerian" panose="04020705040A02060702" pitchFamily="82" charset="0"/>
            </a:endParaRPr>
          </a:p>
          <a:p>
            <a:r>
              <a:rPr lang="en-US" sz="2800" dirty="0">
                <a:latin typeface="Algerian" panose="04020705040A02060702" pitchFamily="82" charset="0"/>
              </a:rPr>
              <a:t>2)Li-fi is a wireless optical networking technology 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that uses light emitting diode(LED) for data 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transmission.</a:t>
            </a:r>
          </a:p>
          <a:p>
            <a:endParaRPr lang="en-US" sz="2800" dirty="0">
              <a:latin typeface="Algerian" panose="04020705040A02060702" pitchFamily="82" charset="0"/>
            </a:endParaRPr>
          </a:p>
          <a:p>
            <a:r>
              <a:rPr lang="en-US" sz="2800" dirty="0">
                <a:latin typeface="Algerian" panose="04020705040A02060702" pitchFamily="82" charset="0"/>
              </a:rPr>
              <a:t>3)It is quite similar to wi-fi but instead it uses visible 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light region of electromagnetic spectrum to 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transfer data.</a:t>
            </a:r>
          </a:p>
        </p:txBody>
      </p:sp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FAB6A8A5-67A2-482C-BE2D-5DD0456BE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482" y="224852"/>
            <a:ext cx="3627619" cy="2673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4333029"/>
      </p:ext>
    </p:extLst>
  </p:cSld>
  <p:clrMapOvr>
    <a:masterClrMapping/>
  </p:clrMapOvr>
  <p:transition spd="slow" advTm="5221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5997F-530E-4276-93DC-633D79A88003}"/>
              </a:ext>
            </a:extLst>
          </p:cNvPr>
          <p:cNvSpPr txBox="1"/>
          <p:nvPr/>
        </p:nvSpPr>
        <p:spPr>
          <a:xfrm>
            <a:off x="628327" y="1975113"/>
            <a:ext cx="10034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hiller" panose="04020404031007020602" pitchFamily="82" charset="0"/>
              </a:rPr>
              <a:t>Radio spectrum is congested but the demand for wireless data</a:t>
            </a:r>
          </a:p>
          <a:p>
            <a:r>
              <a:rPr lang="en-US" sz="3200" dirty="0">
                <a:latin typeface="Chiller" panose="04020404031007020602" pitchFamily="82" charset="0"/>
              </a:rPr>
              <a:t> gets doubled each year .Everything seems it wants to use </a:t>
            </a:r>
          </a:p>
          <a:p>
            <a:r>
              <a:rPr lang="en-US" sz="3200" dirty="0">
                <a:latin typeface="Chiller" panose="04020404031007020602" pitchFamily="82" charset="0"/>
              </a:rPr>
              <a:t>wireless data but the capacity is drying up.</a:t>
            </a:r>
          </a:p>
          <a:p>
            <a:endParaRPr lang="en-US" sz="3200" dirty="0">
              <a:latin typeface="Chiller" panose="04020404031007020602" pitchFamily="82" charset="0"/>
            </a:endParaRPr>
          </a:p>
          <a:p>
            <a:r>
              <a:rPr lang="en-US" sz="3200" dirty="0">
                <a:latin typeface="Chiller" panose="04020404031007020602" pitchFamily="82" charset="0"/>
              </a:rPr>
              <a:t>So what can carry this excess demand in the future…..??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A19402-B448-4284-8638-C4F2AE87DEF0}"/>
              </a:ext>
            </a:extLst>
          </p:cNvPr>
          <p:cNvSpPr/>
          <p:nvPr/>
        </p:nvSpPr>
        <p:spPr>
          <a:xfrm>
            <a:off x="2786239" y="427335"/>
            <a:ext cx="4993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Present Scenario</a:t>
            </a:r>
          </a:p>
        </p:txBody>
      </p:sp>
    </p:spTree>
    <p:extLst>
      <p:ext uri="{BB962C8B-B14F-4D97-AF65-F5344CB8AC3E}">
        <p14:creationId xmlns:p14="http://schemas.microsoft.com/office/powerpoint/2010/main" val="40073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3F0FD-DAE4-47EC-AF44-6EEF8F45756E}"/>
              </a:ext>
            </a:extLst>
          </p:cNvPr>
          <p:cNvSpPr/>
          <p:nvPr/>
        </p:nvSpPr>
        <p:spPr>
          <a:xfrm>
            <a:off x="5497195" y="35074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AB053-49C6-4F0E-8E9C-FCF72FA77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173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1F9512-560A-4AD5-84EA-EEDFA6005313}"/>
              </a:ext>
            </a:extLst>
          </p:cNvPr>
          <p:cNvSpPr/>
          <p:nvPr/>
        </p:nvSpPr>
        <p:spPr>
          <a:xfrm>
            <a:off x="3867358" y="793876"/>
            <a:ext cx="3629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rgbClr val="FFFF00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It’s History</a:t>
            </a:r>
            <a:endParaRPr lang="en-US" sz="5400" b="1" cap="none" spc="50" dirty="0">
              <a:ln w="9525" cmpd="sng">
                <a:solidFill>
                  <a:srgbClr val="FFFF00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F8717-2AD6-4E8E-A0F6-7B019F6ABA26}"/>
              </a:ext>
            </a:extLst>
          </p:cNvPr>
          <p:cNvSpPr txBox="1"/>
          <p:nvPr/>
        </p:nvSpPr>
        <p:spPr>
          <a:xfrm>
            <a:off x="1487485" y="2160338"/>
            <a:ext cx="10532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1)Professor herald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haas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 is widely recognized as the original founder</a:t>
            </a:r>
          </a:p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 of Li-Fi.</a:t>
            </a:r>
          </a:p>
          <a:p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dwardian Script ITC" panose="030303020407070D0804" pitchFamily="66" charset="0"/>
            </a:endParaRPr>
          </a:p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2)This technology truly began in 1990’s in countries like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Germany,Korea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 and Japan.</a:t>
            </a:r>
          </a:p>
          <a:p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dwardian Script ITC" panose="030303020407070D0804" pitchFamily="66" charset="0"/>
            </a:endParaRPr>
          </a:p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3)Harald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haas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 continues to wow the world his potential to use light for communication.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2DD47-6CDF-4855-B84D-B45AF5586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34" y="0"/>
            <a:ext cx="4472066" cy="21603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67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6">
        <p14:reveal/>
      </p:transition>
    </mc:Choice>
    <mc:Fallback xmlns="">
      <p:transition spd="slow" advTm="8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B0D9C7-33DE-4DAE-B022-CA9C53F66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F98110-8784-489D-B5E7-ECA97BE918BE}"/>
              </a:ext>
            </a:extLst>
          </p:cNvPr>
          <p:cNvSpPr/>
          <p:nvPr/>
        </p:nvSpPr>
        <p:spPr>
          <a:xfrm>
            <a:off x="2107767" y="0"/>
            <a:ext cx="7160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</a:rPr>
              <a:t>How Does It Work….??</a:t>
            </a:r>
            <a:endParaRPr lang="en-US" sz="5400" b="1" cap="none" spc="0" dirty="0">
              <a:ln>
                <a:solidFill>
                  <a:schemeClr val="tx1"/>
                </a:solidFill>
              </a:ln>
              <a:solidFill>
                <a:schemeClr val="bg2"/>
              </a:solidFill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46A147-10FC-4042-9033-8F615619B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826311"/>
            <a:ext cx="11043139" cy="36686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10C22-3F56-47DB-9521-BEC0447D6604}"/>
              </a:ext>
            </a:extLst>
          </p:cNvPr>
          <p:cNvSpPr txBox="1"/>
          <p:nvPr/>
        </p:nvSpPr>
        <p:spPr>
          <a:xfrm>
            <a:off x="379828" y="4397955"/>
            <a:ext cx="11812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Data from the internet and local networks is used to modulate the intensity of LED light source in a way which  is undetectable to the human eye. The photo detector picks up the signal ,which is converted  back into a data stream and sent to the mobile or any accessories.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4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116">
        <p:circle/>
      </p:transition>
    </mc:Choice>
    <mc:Fallback xmlns="">
      <p:transition spd="slow" advTm="5116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F78568-4A4C-4907-911A-4DA844401F3F}"/>
              </a:ext>
            </a:extLst>
          </p:cNvPr>
          <p:cNvSpPr/>
          <p:nvPr/>
        </p:nvSpPr>
        <p:spPr>
          <a:xfrm>
            <a:off x="1740100" y="0"/>
            <a:ext cx="7800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arlow Solid Italic" panose="04030604020F02020D02" pitchFamily="82" charset="0"/>
              </a:rPr>
              <a:t>Real Time Usage Of Li-Fi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arlow Solid Italic" panose="04030604020F02020D02" pitchFamily="8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62ACDE-99A6-48F9-B791-6D4BAD807C6A}"/>
              </a:ext>
            </a:extLst>
          </p:cNvPr>
          <p:cNvGrpSpPr/>
          <p:nvPr/>
        </p:nvGrpSpPr>
        <p:grpSpPr>
          <a:xfrm>
            <a:off x="928914" y="1422400"/>
            <a:ext cx="10130972" cy="4630057"/>
            <a:chOff x="928914" y="1422400"/>
            <a:chExt cx="10130972" cy="4630057"/>
          </a:xfrm>
          <a:blipFill>
            <a:blip r:embed="rId3"/>
            <a:stretch>
              <a:fillRect/>
            </a:stretch>
          </a:blip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3FD8E6-1099-4AAE-B418-5B516A788A4E}"/>
                </a:ext>
              </a:extLst>
            </p:cNvPr>
            <p:cNvSpPr/>
            <p:nvPr/>
          </p:nvSpPr>
          <p:spPr>
            <a:xfrm>
              <a:off x="928914" y="1422400"/>
              <a:ext cx="1582057" cy="46300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2B1DE0-345F-4E33-8B54-EC00946EAEB9}"/>
                </a:ext>
              </a:extLst>
            </p:cNvPr>
            <p:cNvSpPr/>
            <p:nvPr/>
          </p:nvSpPr>
          <p:spPr>
            <a:xfrm>
              <a:off x="5080000" y="1422400"/>
              <a:ext cx="1727200" cy="46300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D2F52F-2966-401B-9BDA-016EC56071B1}"/>
                </a:ext>
              </a:extLst>
            </p:cNvPr>
            <p:cNvSpPr/>
            <p:nvPr/>
          </p:nvSpPr>
          <p:spPr>
            <a:xfrm>
              <a:off x="3004457" y="1422400"/>
              <a:ext cx="1582057" cy="46300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E34F3A-AF07-42E6-979D-E86458F423E1}"/>
                </a:ext>
              </a:extLst>
            </p:cNvPr>
            <p:cNvSpPr/>
            <p:nvPr/>
          </p:nvSpPr>
          <p:spPr>
            <a:xfrm>
              <a:off x="9332686" y="1422400"/>
              <a:ext cx="1727200" cy="46300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24A23A-0B77-483E-9379-98D5B7F0041A}"/>
                </a:ext>
              </a:extLst>
            </p:cNvPr>
            <p:cNvSpPr/>
            <p:nvPr/>
          </p:nvSpPr>
          <p:spPr>
            <a:xfrm>
              <a:off x="7300686" y="1422400"/>
              <a:ext cx="1582057" cy="46300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15229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621">
        <p15:prstTrans prst="fracture"/>
      </p:transition>
    </mc:Choice>
    <mc:Fallback xmlns="">
      <p:transition spd="slow" advTm="56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C2F3E-11FB-42D7-B6D1-B2C442847269}"/>
              </a:ext>
            </a:extLst>
          </p:cNvPr>
          <p:cNvSpPr/>
          <p:nvPr/>
        </p:nvSpPr>
        <p:spPr>
          <a:xfrm>
            <a:off x="787400" y="1401463"/>
            <a:ext cx="990600" cy="4834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s.no.</a:t>
            </a:r>
          </a:p>
          <a:p>
            <a:endParaRPr lang="en-US" sz="2400" dirty="0"/>
          </a:p>
          <a:p>
            <a:r>
              <a:rPr lang="en-US" sz="2400" dirty="0"/>
              <a:t>1)</a:t>
            </a:r>
          </a:p>
          <a:p>
            <a:endParaRPr lang="en-US" sz="2400" dirty="0"/>
          </a:p>
          <a:p>
            <a:r>
              <a:rPr lang="en-US" sz="2400" dirty="0"/>
              <a:t>2)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3)</a:t>
            </a:r>
          </a:p>
          <a:p>
            <a:endParaRPr lang="en-US" sz="2000" dirty="0"/>
          </a:p>
          <a:p>
            <a:r>
              <a:rPr lang="en-US" sz="2000" dirty="0"/>
              <a:t>4)</a:t>
            </a:r>
          </a:p>
          <a:p>
            <a:endParaRPr lang="en-US" sz="2000" dirty="0"/>
          </a:p>
          <a:p>
            <a:r>
              <a:rPr lang="en-US" sz="2000" dirty="0"/>
              <a:t>5)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6)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6191FC-E67D-47BF-883F-BB8B2AD0982B}"/>
              </a:ext>
            </a:extLst>
          </p:cNvPr>
          <p:cNvSpPr/>
          <p:nvPr/>
        </p:nvSpPr>
        <p:spPr>
          <a:xfrm>
            <a:off x="1778000" y="1401463"/>
            <a:ext cx="2825231" cy="4834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/>
              <a:t>Basis of comparison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DA14C1-C9E8-4B3E-BCEF-9DA48A29B04B}"/>
              </a:ext>
            </a:extLst>
          </p:cNvPr>
          <p:cNvSpPr/>
          <p:nvPr/>
        </p:nvSpPr>
        <p:spPr>
          <a:xfrm>
            <a:off x="4615932" y="1401462"/>
            <a:ext cx="3092967" cy="48342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Wi-Fi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0015E4-BEEF-447C-B26B-C6214C171FEA}"/>
              </a:ext>
            </a:extLst>
          </p:cNvPr>
          <p:cNvSpPr/>
          <p:nvPr/>
        </p:nvSpPr>
        <p:spPr>
          <a:xfrm>
            <a:off x="7721600" y="1401462"/>
            <a:ext cx="3670300" cy="48342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Li-Fi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43ADA5-6F94-4B9B-8928-6246190D631C}"/>
              </a:ext>
            </a:extLst>
          </p:cNvPr>
          <p:cNvCxnSpPr/>
          <p:nvPr/>
        </p:nvCxnSpPr>
        <p:spPr>
          <a:xfrm>
            <a:off x="787400" y="19939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CE1068-645F-48E3-8B63-59DF2AE4B4AF}"/>
              </a:ext>
            </a:extLst>
          </p:cNvPr>
          <p:cNvSpPr txBox="1"/>
          <p:nvPr/>
        </p:nvSpPr>
        <p:spPr>
          <a:xfrm>
            <a:off x="2505337" y="2217004"/>
            <a:ext cx="12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E0519-F604-48F2-A61B-B3BD5F74C7BA}"/>
              </a:ext>
            </a:extLst>
          </p:cNvPr>
          <p:cNvSpPr txBox="1"/>
          <p:nvPr/>
        </p:nvSpPr>
        <p:spPr>
          <a:xfrm>
            <a:off x="4485439" y="221700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Not secured(can be hacked)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D4638-03FC-42E2-93E3-F2FF863FF15F}"/>
              </a:ext>
            </a:extLst>
          </p:cNvPr>
          <p:cNvSpPr txBox="1"/>
          <p:nvPr/>
        </p:nvSpPr>
        <p:spPr>
          <a:xfrm>
            <a:off x="7985159" y="2217004"/>
            <a:ext cx="26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Secured (cannot be hacked)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BC8E6C-5DE3-4A4D-981E-00ED88FEF32D}"/>
              </a:ext>
            </a:extLst>
          </p:cNvPr>
          <p:cNvSpPr txBox="1"/>
          <p:nvPr/>
        </p:nvSpPr>
        <p:spPr>
          <a:xfrm>
            <a:off x="2006131" y="296836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transmission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E0337-F56D-40E2-A614-C8A54671B6C3}"/>
              </a:ext>
            </a:extLst>
          </p:cNvPr>
          <p:cNvSpPr txBox="1"/>
          <p:nvPr/>
        </p:nvSpPr>
        <p:spPr>
          <a:xfrm>
            <a:off x="4574651" y="2973162"/>
            <a:ext cx="24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Slower (uses radio waves)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F0626-6FDC-4A2B-AA4D-0B27C9C5DBCD}"/>
              </a:ext>
            </a:extLst>
          </p:cNvPr>
          <p:cNvSpPr txBox="1"/>
          <p:nvPr/>
        </p:nvSpPr>
        <p:spPr>
          <a:xfrm>
            <a:off x="8086758" y="2968365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Much faster (uses visible light)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E3D5BF-6EF6-457B-A5CB-E2AF128CEA3F}"/>
              </a:ext>
            </a:extLst>
          </p:cNvPr>
          <p:cNvSpPr txBox="1"/>
          <p:nvPr/>
        </p:nvSpPr>
        <p:spPr>
          <a:xfrm>
            <a:off x="2158153" y="3622926"/>
            <a:ext cx="2077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</a:t>
            </a:r>
          </a:p>
          <a:p>
            <a:endParaRPr lang="en-US" dirty="0"/>
          </a:p>
          <a:p>
            <a:r>
              <a:rPr lang="en-US" dirty="0"/>
              <a:t>Traffic control</a:t>
            </a:r>
          </a:p>
          <a:p>
            <a:endParaRPr lang="en-US" dirty="0"/>
          </a:p>
          <a:p>
            <a:r>
              <a:rPr lang="en-US" dirty="0"/>
              <a:t>Where it can be used?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AF73E-32ED-43E3-B702-3F275E24A41C}"/>
              </a:ext>
            </a:extLst>
          </p:cNvPr>
          <p:cNvSpPr txBox="1"/>
          <p:nvPr/>
        </p:nvSpPr>
        <p:spPr>
          <a:xfrm>
            <a:off x="4574651" y="3513089"/>
            <a:ext cx="30299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</a:t>
            </a:r>
          </a:p>
          <a:p>
            <a:endParaRPr lang="en-US" dirty="0"/>
          </a:p>
          <a:p>
            <a:r>
              <a:rPr lang="en-US" dirty="0"/>
              <a:t>Less (signal becomes </a:t>
            </a:r>
          </a:p>
          <a:p>
            <a:r>
              <a:rPr lang="en-US" dirty="0"/>
              <a:t>weaker as traffic increases)</a:t>
            </a:r>
          </a:p>
          <a:p>
            <a:endParaRPr lang="en-US" dirty="0"/>
          </a:p>
          <a:p>
            <a:r>
              <a:rPr lang="en-US" dirty="0"/>
              <a:t>Within the range of wi-fi router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5FCA2-4115-4DE6-9A59-6C6D3B7A25AC}"/>
              </a:ext>
            </a:extLst>
          </p:cNvPr>
          <p:cNvSpPr txBox="1"/>
          <p:nvPr/>
        </p:nvSpPr>
        <p:spPr>
          <a:xfrm>
            <a:off x="7834373" y="3673525"/>
            <a:ext cx="39004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  <a:p>
            <a:endParaRPr lang="en-US" dirty="0"/>
          </a:p>
          <a:p>
            <a:r>
              <a:rPr lang="en-US" dirty="0"/>
              <a:t>More (due to high speed and easy </a:t>
            </a:r>
          </a:p>
          <a:p>
            <a:r>
              <a:rPr lang="en-US" dirty="0"/>
              <a:t>availability) </a:t>
            </a:r>
          </a:p>
          <a:p>
            <a:endParaRPr lang="en-US" dirty="0"/>
          </a:p>
          <a:p>
            <a:r>
              <a:rPr lang="en-US" dirty="0"/>
              <a:t>Anywhere where the light source is </a:t>
            </a:r>
          </a:p>
          <a:p>
            <a:r>
              <a:rPr lang="en-US" dirty="0"/>
              <a:t>present)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FFCAE-BFE2-4297-A4F9-9EFE41DFD967}"/>
              </a:ext>
            </a:extLst>
          </p:cNvPr>
          <p:cNvSpPr txBox="1"/>
          <p:nvPr/>
        </p:nvSpPr>
        <p:spPr>
          <a:xfrm>
            <a:off x="2392462" y="570485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4D4B0-3455-4FED-BD61-0A47399C35EC}"/>
              </a:ext>
            </a:extLst>
          </p:cNvPr>
          <p:cNvSpPr txBox="1"/>
          <p:nvPr/>
        </p:nvSpPr>
        <p:spPr>
          <a:xfrm>
            <a:off x="5308600" y="58039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Costly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F482A-DB6F-45E2-AD6C-719C58566A31}"/>
              </a:ext>
            </a:extLst>
          </p:cNvPr>
          <p:cNvSpPr txBox="1"/>
          <p:nvPr/>
        </p:nvSpPr>
        <p:spPr>
          <a:xfrm>
            <a:off x="8887315" y="579806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Cheap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B37D6B-76D2-44CC-87A9-268AE5937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35" y="13332"/>
            <a:ext cx="4960653" cy="12858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04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1">
        <p14:glitter pattern="hexagon"/>
      </p:transition>
    </mc:Choice>
    <mc:Fallback xmlns="">
      <p:transition spd="slow" advTm="116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74D573-AD92-4085-BE92-59512EE70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648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A4B9D7-1317-4B54-A2A3-4C5EF9CD0810}"/>
              </a:ext>
            </a:extLst>
          </p:cNvPr>
          <p:cNvSpPr/>
          <p:nvPr/>
        </p:nvSpPr>
        <p:spPr>
          <a:xfrm>
            <a:off x="3781830" y="108021"/>
            <a:ext cx="3002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55517995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5E09FE-E003-4175-90B9-3F4227E0F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24" y="0"/>
            <a:ext cx="12192000" cy="73196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3BBF14-B87F-41CE-A0B0-A78C21F05CC5}"/>
              </a:ext>
            </a:extLst>
          </p:cNvPr>
          <p:cNvSpPr/>
          <p:nvPr/>
        </p:nvSpPr>
        <p:spPr>
          <a:xfrm>
            <a:off x="2583542" y="-85051"/>
            <a:ext cx="919531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rgbClr val="92D050"/>
                </a:solidFill>
                <a:effectLst/>
              </a:rPr>
              <a:t>When we use infrared for transmitting , signal transmit in single                 bit 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31244-66CB-4713-AC08-2591468D1057}"/>
              </a:ext>
            </a:extLst>
          </p:cNvPr>
          <p:cNvSpPr txBox="1"/>
          <p:nvPr/>
        </p:nvSpPr>
        <p:spPr>
          <a:xfrm>
            <a:off x="2460651" y="1885504"/>
            <a:ext cx="719674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   1  0  0  1  1  0  1  0   1  1  1  1  0  1  0  0  1  1  1  0  0  1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858CA7-FF96-4168-8766-93248889C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5" y="1306387"/>
            <a:ext cx="2143125" cy="1570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CCF2F6-7598-41EB-8CE9-21A4870DE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401" y="1187650"/>
            <a:ext cx="2466975" cy="15705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F6DBB3-324E-47B0-9BB7-25936DA314B6}"/>
              </a:ext>
            </a:extLst>
          </p:cNvPr>
          <p:cNvCxnSpPr/>
          <p:nvPr/>
        </p:nvCxnSpPr>
        <p:spPr>
          <a:xfrm>
            <a:off x="119921" y="3013022"/>
            <a:ext cx="120044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4B0B7-D7CF-43B9-BFF3-492728170D40}"/>
              </a:ext>
            </a:extLst>
          </p:cNvPr>
          <p:cNvSpPr/>
          <p:nvPr/>
        </p:nvSpPr>
        <p:spPr>
          <a:xfrm>
            <a:off x="1498624" y="3076149"/>
            <a:ext cx="90868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rgbClr val="002060"/>
                </a:solidFill>
              </a:rPr>
              <a:t>When we use Li-fi for transmitting signal,</a:t>
            </a:r>
          </a:p>
          <a:p>
            <a:pPr algn="ctr"/>
            <a:r>
              <a:rPr lang="en-US" sz="3600" b="1" dirty="0">
                <a:ln/>
                <a:solidFill>
                  <a:srgbClr val="002060"/>
                </a:solidFill>
              </a:rPr>
              <a:t>tons of data transmits in a second</a:t>
            </a:r>
            <a:endParaRPr lang="en-US" sz="3600" b="1" cap="none" spc="0" dirty="0">
              <a:ln/>
              <a:solidFill>
                <a:srgbClr val="002060"/>
              </a:solidFill>
              <a:effectLst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31F7A3-4FDC-4550-B983-41D96B62A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5" y="4248244"/>
            <a:ext cx="11017771" cy="2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51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08">
        <p15:prstTrans prst="peelOff"/>
      </p:transition>
    </mc:Choice>
    <mc:Fallback xmlns="">
      <p:transition spd="slow" advTm="20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1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.3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3|0.9|0.7|0.5|0.5|0.5|0.5|0.5|0.5|0.5|0.4|0.4|0.4|0.5|0.5|0.4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|1|0.9|1|0.9|1.1|0.9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2|1.8|0.8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652</Words>
  <Application>Microsoft Office PowerPoint</Application>
  <PresentationFormat>Widescreen</PresentationFormat>
  <Paragraphs>131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35" baseType="lpstr">
      <vt:lpstr>Agency FB</vt:lpstr>
      <vt:lpstr>Algerian</vt:lpstr>
      <vt:lpstr>Arial</vt:lpstr>
      <vt:lpstr>Blackadder ITC</vt:lpstr>
      <vt:lpstr>Calibri</vt:lpstr>
      <vt:lpstr>Calibri Light</vt:lpstr>
      <vt:lpstr>Chiller</vt:lpstr>
      <vt:lpstr>Edwardian Script ITC</vt:lpstr>
      <vt:lpstr>Freestyle Script</vt:lpstr>
      <vt:lpstr>French Script MT</vt:lpstr>
      <vt:lpstr>Gill Sans MT</vt:lpstr>
      <vt:lpstr>Harlow Solid Italic</vt:lpstr>
      <vt:lpstr>Trebuchet MS</vt:lpstr>
      <vt:lpstr>Tw Cen MT</vt:lpstr>
      <vt:lpstr>Wingdings 3</vt:lpstr>
      <vt:lpstr>Gallery</vt:lpstr>
      <vt:lpstr>Circuit</vt:lpstr>
      <vt:lpstr>Office Theme</vt:lpstr>
      <vt:lpstr>1_Office Theme</vt:lpstr>
      <vt:lpstr>Facet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nischal vangipuram</dc:creator>
  <cp:lastModifiedBy>nischal vangipuram</cp:lastModifiedBy>
  <cp:revision>75</cp:revision>
  <dcterms:created xsi:type="dcterms:W3CDTF">2017-11-01T17:30:20Z</dcterms:created>
  <dcterms:modified xsi:type="dcterms:W3CDTF">2018-08-16T10:48:29Z</dcterms:modified>
</cp:coreProperties>
</file>