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embeddedFontLst>
    <p:embeddedFont>
      <p:font typeface="Book Antiqua" panose="02040602050305030304" pitchFamily="18" charset="0"/>
      <p:regular r:id="rId7"/>
      <p:bold r:id="rId8"/>
      <p:italic r:id="rId9"/>
      <p:boldItalic r:id="rId10"/>
    </p:embeddedFont>
    <p:embeddedFont>
      <p:font typeface="Calibri" panose="020F0502020204030204" pitchFamily="34" charset="0"/>
      <p:regular r:id="rId11"/>
      <p:bold r:id="rId12"/>
      <p:italic r:id="rId13"/>
      <p:boldItalic r:id="rId14"/>
    </p:embeddedFont>
    <p:embeddedFont>
      <p:font typeface="Franklin Gothic" panose="020B0604020202020204" charset="0"/>
      <p:bold r:id="rId15"/>
    </p:embeddedFont>
    <p:embeddedFont>
      <p:font typeface="Libre Franklin" pitchFamily="2" charset="0"/>
      <p:regular r:id="rId16"/>
      <p:bold r:id="rId17"/>
      <p:italic r:id="rId18"/>
      <p:boldItalic r:id="rId19"/>
    </p:embeddedFont>
    <p:embeddedFont>
      <p:font typeface="Open Sans" panose="020B0606030504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5.fntdata"/><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9.fntdata"/><Relationship Id="rId23" Type="http://schemas.openxmlformats.org/officeDocument/2006/relationships/font" Target="fonts/font17.fntdata"/><Relationship Id="rId28" Type="http://schemas.openxmlformats.org/officeDocument/2006/relationships/tableStyles" Target="tableStyles.xml"/><Relationship Id="rId10" Type="http://schemas.openxmlformats.org/officeDocument/2006/relationships/font" Target="fonts/font4.fntdata"/><Relationship Id="rId19"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font" Target="fonts/font1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a:t>Basic Details of the Team and Problem Statement</a:t>
            </a:r>
            <a:endParaRPr/>
          </a:p>
        </p:txBody>
      </p:sp>
      <p:sp>
        <p:nvSpPr>
          <p:cNvPr id="211" name="Google Shape;211;p1"/>
          <p:cNvSpPr txBox="1">
            <a:spLocks noGrp="1"/>
          </p:cNvSpPr>
          <p:nvPr>
            <p:ph type="body" idx="1"/>
          </p:nvPr>
        </p:nvSpPr>
        <p:spPr>
          <a:xfrm>
            <a:off x="5840963" y="1575621"/>
            <a:ext cx="6028482" cy="5217065"/>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dirty="0">
                <a:latin typeface="Franklin Gothic"/>
                <a:ea typeface="Franklin Gothic"/>
                <a:cs typeface="Franklin Gothic"/>
                <a:sym typeface="Franklin Gothic"/>
              </a:rPr>
              <a:t>Ministry/Organization Name/Student Innovation: </a:t>
            </a:r>
            <a:r>
              <a:rPr lang="en-US" dirty="0">
                <a:latin typeface="Franklin Gothic"/>
              </a:rPr>
              <a:t>All India Council for Technical Education (AICTE)</a:t>
            </a:r>
            <a:endParaRPr dirty="0">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PS Code: DR711</a:t>
            </a:r>
            <a:endParaRPr lang="en-US" dirty="0"/>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   </a:t>
            </a: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Problem Statement Title: </a:t>
            </a:r>
            <a:r>
              <a:rPr lang="en-US" dirty="0">
                <a:latin typeface="Franklin Gothic"/>
              </a:rPr>
              <a:t>Lack of information about Academic Activities in single platform</a:t>
            </a:r>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Team Name: Paradox</a:t>
            </a:r>
            <a:endParaRPr dirty="0"/>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Team Leader Name: Vishal Gupta</a:t>
            </a:r>
            <a:endParaRPr dirty="0"/>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Institute Code (AISHE): U-0643 </a:t>
            </a:r>
            <a:endParaRPr dirty="0"/>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Institute Name: Galgotias University</a:t>
            </a:r>
            <a:endParaRPr dirty="0"/>
          </a:p>
          <a:p>
            <a:pPr marL="0" lvl="0" indent="0" algn="l" rtl="0">
              <a:lnSpc>
                <a:spcPct val="90000"/>
              </a:lnSpc>
              <a:spcBef>
                <a:spcPts val="1000"/>
              </a:spcBef>
              <a:spcAft>
                <a:spcPts val="0"/>
              </a:spcAft>
              <a:buClr>
                <a:schemeClr val="lt2"/>
              </a:buClr>
              <a:buSzPts val="1800"/>
              <a:buNone/>
            </a:pPr>
            <a:endParaRPr dirty="0">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Theme Name: Smart Education</a:t>
            </a:r>
            <a:endParaRPr dirty="0"/>
          </a:p>
        </p:txBody>
      </p:sp>
      <p:pic>
        <p:nvPicPr>
          <p:cNvPr id="212" name="Google Shape;212;p1"/>
          <p:cNvPicPr preferRelativeResize="0"/>
          <p:nvPr/>
        </p:nvPicPr>
        <p:blipFill rotWithShape="1">
          <a:blip r:embed="rId3">
            <a:alphaModFix/>
          </a:blip>
          <a:srcRect/>
          <a:stretch/>
        </p:blipFill>
        <p:spPr>
          <a:xfrm>
            <a:off x="1036320" y="252207"/>
            <a:ext cx="3431177" cy="14743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64023" y="879063"/>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a:t>Idea/Approach Details</a:t>
            </a:r>
            <a:endParaRPr/>
          </a:p>
        </p:txBody>
      </p:sp>
      <p:sp>
        <p:nvSpPr>
          <p:cNvPr id="218" name="Google Shape;218;p2"/>
          <p:cNvSpPr txBox="1">
            <a:spLocks noGrp="1"/>
          </p:cNvSpPr>
          <p:nvPr>
            <p:ph type="body" idx="1"/>
          </p:nvPr>
        </p:nvSpPr>
        <p:spPr>
          <a:xfrm>
            <a:off x="123825" y="1496015"/>
            <a:ext cx="6874134" cy="5340352"/>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l" rtl="0">
              <a:lnSpc>
                <a:spcPct val="150000"/>
              </a:lnSpc>
              <a:spcBef>
                <a:spcPts val="0"/>
              </a:spcBef>
              <a:spcAft>
                <a:spcPts val="0"/>
              </a:spcAft>
              <a:buClr>
                <a:schemeClr val="lt2"/>
              </a:buClr>
              <a:buSzPts val="1800"/>
              <a:buNone/>
            </a:pPr>
            <a:r>
              <a:rPr lang="en-US" dirty="0">
                <a:solidFill>
                  <a:schemeClr val="lt2"/>
                </a:solidFill>
                <a:latin typeface="Franklin Gothic"/>
                <a:ea typeface="Franklin Gothic"/>
                <a:cs typeface="Franklin Gothic"/>
                <a:sym typeface="Franklin Gothic"/>
              </a:rPr>
              <a:t>Describe your idea/Solution/Prototype here:</a:t>
            </a:r>
            <a:endParaRPr dirty="0"/>
          </a:p>
          <a:p>
            <a:pPr marL="297815" indent="-285750" algn="just">
              <a:spcBef>
                <a:spcPts val="95"/>
              </a:spcBef>
              <a:buFont typeface="Wingdings" panose="05000000000000000000" pitchFamily="2" charset="2"/>
              <a:buChar char="Ø"/>
              <a:tabLst>
                <a:tab pos="299085" algn="l"/>
                <a:tab pos="299720" algn="l"/>
              </a:tabLst>
            </a:pPr>
            <a:r>
              <a:rPr lang="en-US" dirty="0"/>
              <a:t> </a:t>
            </a:r>
            <a:r>
              <a:rPr lang="en-US" sz="1400" dirty="0">
                <a:sym typeface="Arial"/>
              </a:rPr>
              <a:t>A multilingual web portal to be build for students, faculties and researchers to participate in global, national and local workshops, seminars, symposia, conferences, etc.</a:t>
            </a:r>
          </a:p>
          <a:p>
            <a:pPr marL="297815" indent="-285750" algn="just">
              <a:spcBef>
                <a:spcPts val="95"/>
              </a:spcBef>
              <a:buFont typeface="Wingdings" panose="05000000000000000000" pitchFamily="2" charset="2"/>
              <a:buChar char="Ø"/>
              <a:tabLst>
                <a:tab pos="299085" algn="l"/>
                <a:tab pos="299720" algn="l"/>
              </a:tabLst>
            </a:pPr>
            <a:endParaRPr lang="en-US" sz="1400" dirty="0">
              <a:sym typeface="Arial"/>
            </a:endParaRPr>
          </a:p>
          <a:p>
            <a:pPr marL="297815" indent="-285750" algn="just">
              <a:spcBef>
                <a:spcPts val="95"/>
              </a:spcBef>
              <a:buFont typeface="Wingdings" panose="05000000000000000000" pitchFamily="2" charset="2"/>
              <a:buChar char="Ø"/>
              <a:tabLst>
                <a:tab pos="299085" algn="l"/>
                <a:tab pos="299720" algn="l"/>
              </a:tabLst>
            </a:pPr>
            <a:r>
              <a:rPr lang="en-US" sz="1400" dirty="0">
                <a:sym typeface="Arial"/>
              </a:rPr>
              <a:t>We will scrape the data of conferences, journals, workshops, seminars etc. from a bunch of third party sites solely made for this purpose only and will render all the data along with the required filters in our site.</a:t>
            </a:r>
          </a:p>
          <a:p>
            <a:pPr marL="297815" indent="-285750" algn="just">
              <a:spcBef>
                <a:spcPts val="95"/>
              </a:spcBef>
              <a:buFont typeface="Wingdings" panose="05000000000000000000" pitchFamily="2" charset="2"/>
              <a:buChar char="Ø"/>
              <a:tabLst>
                <a:tab pos="299085" algn="l"/>
                <a:tab pos="299720" algn="l"/>
              </a:tabLst>
            </a:pPr>
            <a:endParaRPr lang="en-US" sz="1400" dirty="0">
              <a:sym typeface="Arial"/>
            </a:endParaRPr>
          </a:p>
          <a:p>
            <a:pPr marL="297815" indent="-285750" algn="just">
              <a:spcBef>
                <a:spcPts val="95"/>
              </a:spcBef>
              <a:buFont typeface="Wingdings" panose="05000000000000000000" pitchFamily="2" charset="2"/>
              <a:buChar char="Ø"/>
              <a:tabLst>
                <a:tab pos="299085" algn="l"/>
                <a:tab pos="299720" algn="l"/>
              </a:tabLst>
            </a:pPr>
            <a:r>
              <a:rPr lang="en-US" sz="1400" dirty="0">
                <a:sym typeface="Arial"/>
              </a:rPr>
              <a:t>Our portal’s  basic architecture will comprise of 4 tiles for each purpose, a nav bar, a search bar (filtering with keywords), icons, a Forum section so that researchers and students can interact with each other, a Dashboard for students and researchers for uploading their CV, updating their bio, linking their LinkedIn and </a:t>
            </a:r>
            <a:r>
              <a:rPr lang="en-US" sz="1400" dirty="0" err="1">
                <a:sym typeface="Arial"/>
              </a:rPr>
              <a:t>Github</a:t>
            </a:r>
            <a:r>
              <a:rPr lang="en-US" sz="1400" dirty="0">
                <a:sym typeface="Arial"/>
              </a:rPr>
              <a:t> accounts, a section for Hackathons will also be there which help students to know about all the hackathons going on in the country so that they can participate and prepare in advance.</a:t>
            </a:r>
          </a:p>
          <a:p>
            <a:pPr marL="297815" indent="-285750" algn="just">
              <a:spcBef>
                <a:spcPts val="95"/>
              </a:spcBef>
              <a:buFont typeface="Wingdings" panose="05000000000000000000" pitchFamily="2" charset="2"/>
              <a:buChar char="Ø"/>
              <a:tabLst>
                <a:tab pos="299085" algn="l"/>
                <a:tab pos="299720" algn="l"/>
              </a:tabLst>
            </a:pPr>
            <a:endParaRPr lang="en-US" sz="1400" dirty="0">
              <a:sym typeface="Arial"/>
            </a:endParaRPr>
          </a:p>
          <a:p>
            <a:pPr marL="297815" indent="-285750" algn="just">
              <a:spcBef>
                <a:spcPts val="95"/>
              </a:spcBef>
              <a:buFont typeface="Wingdings" panose="05000000000000000000" pitchFamily="2" charset="2"/>
              <a:buChar char="Ø"/>
              <a:tabLst>
                <a:tab pos="299085" algn="l"/>
                <a:tab pos="299720" algn="l"/>
              </a:tabLst>
            </a:pPr>
            <a:r>
              <a:rPr lang="en-US" sz="1400" dirty="0">
                <a:sym typeface="Arial"/>
              </a:rPr>
              <a:t>Filters will be applied(by using filtering algorithms) to filter the information scraped from third party sites about any conference, seminar, workshop, academic activities across the country, universities and international arena in chronological order and in subject areas according to their place, date, event type and name so that students and researchers can prepare well in advance and participate effectively and successfully.</a:t>
            </a:r>
          </a:p>
          <a:p>
            <a:pPr marL="297815" indent="-285750">
              <a:lnSpc>
                <a:spcPct val="150000"/>
              </a:lnSpc>
              <a:spcBef>
                <a:spcPts val="95"/>
              </a:spcBef>
              <a:buFont typeface="Wingdings" panose="05000000000000000000" pitchFamily="2" charset="2"/>
              <a:buChar char="Ø"/>
              <a:tabLst>
                <a:tab pos="299085" algn="l"/>
                <a:tab pos="299720" algn="l"/>
              </a:tabLst>
            </a:pPr>
            <a:endParaRPr lang="en-IN" dirty="0">
              <a:latin typeface="Book Antiqua" panose="02040602050305030304" pitchFamily="18" charset="0"/>
              <a:cs typeface="Century Gothic"/>
            </a:endParaRPr>
          </a:p>
          <a:p>
            <a:pPr marL="12065">
              <a:lnSpc>
                <a:spcPct val="150000"/>
              </a:lnSpc>
              <a:spcBef>
                <a:spcPts val="95"/>
              </a:spcBef>
              <a:tabLst>
                <a:tab pos="299085" algn="l"/>
                <a:tab pos="299720" algn="l"/>
              </a:tabLst>
            </a:pPr>
            <a:endParaRPr lang="en-IN" dirty="0">
              <a:latin typeface="Book Antiqua" panose="02040602050305030304" pitchFamily="18" charset="0"/>
              <a:cs typeface="Century Gothic"/>
            </a:endParaRPr>
          </a:p>
          <a:p>
            <a:pPr marL="12065">
              <a:lnSpc>
                <a:spcPct val="150000"/>
              </a:lnSpc>
              <a:spcBef>
                <a:spcPts val="95"/>
              </a:spcBef>
              <a:tabLst>
                <a:tab pos="299085" algn="l"/>
                <a:tab pos="299720" algn="l"/>
              </a:tabLst>
            </a:pPr>
            <a:endParaRPr lang="en-IN" dirty="0">
              <a:latin typeface="Book Antiqua" panose="02040602050305030304" pitchFamily="18" charset="0"/>
              <a:cs typeface="Century Gothic"/>
            </a:endParaRPr>
          </a:p>
          <a:p>
            <a:pPr marL="297815" indent="-285750">
              <a:lnSpc>
                <a:spcPct val="150000"/>
              </a:lnSpc>
              <a:spcBef>
                <a:spcPts val="95"/>
              </a:spcBef>
              <a:buFont typeface="Wingdings" panose="05000000000000000000" pitchFamily="2" charset="2"/>
              <a:buChar char="Ø"/>
              <a:tabLst>
                <a:tab pos="299085" algn="l"/>
                <a:tab pos="299720" algn="l"/>
              </a:tabLst>
            </a:pPr>
            <a:endParaRPr lang="en-IN" spc="-5" dirty="0">
              <a:latin typeface="Book Antiqua" panose="02040602050305030304" pitchFamily="18" charset="0"/>
              <a:cs typeface="Century Gothic"/>
            </a:endParaRPr>
          </a:p>
          <a:p>
            <a:pPr marL="297815" indent="-285750">
              <a:lnSpc>
                <a:spcPct val="150000"/>
              </a:lnSpc>
              <a:spcBef>
                <a:spcPts val="95"/>
              </a:spcBef>
              <a:buFont typeface="Wingdings" panose="05000000000000000000" pitchFamily="2" charset="2"/>
              <a:buChar char="Ø"/>
              <a:tabLst>
                <a:tab pos="299085" algn="l"/>
                <a:tab pos="299720" algn="l"/>
              </a:tabLst>
            </a:pPr>
            <a:endParaRPr lang="en-IN" spc="-5" dirty="0">
              <a:latin typeface="Book Antiqua" panose="02040602050305030304" pitchFamily="18" charset="0"/>
              <a:cs typeface="Century Gothic"/>
            </a:endParaRPr>
          </a:p>
          <a:p>
            <a:pPr marL="285750" lvl="0" indent="-285750" algn="l" rtl="0">
              <a:lnSpc>
                <a:spcPct val="150000"/>
              </a:lnSpc>
              <a:spcBef>
                <a:spcPts val="1000"/>
              </a:spcBef>
              <a:spcAft>
                <a:spcPts val="0"/>
              </a:spcAft>
              <a:buClr>
                <a:schemeClr val="dk1"/>
              </a:buClr>
              <a:buSzPts val="1600"/>
              <a:buFont typeface="Noto Sans Symbols"/>
              <a:buChar char="⮚"/>
            </a:pPr>
            <a:endParaRPr dirty="0"/>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2</a:t>
            </a:fld>
            <a:endParaRPr/>
          </a:p>
        </p:txBody>
      </p:sp>
      <p:sp>
        <p:nvSpPr>
          <p:cNvPr id="222" name="Google Shape;222;p2"/>
          <p:cNvSpPr txBox="1"/>
          <p:nvPr/>
        </p:nvSpPr>
        <p:spPr>
          <a:xfrm>
            <a:off x="7378575" y="3820783"/>
            <a:ext cx="4572001" cy="2892956"/>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0" i="0" dirty="0">
                <a:solidFill>
                  <a:schemeClr val="lt2"/>
                </a:solidFill>
                <a:latin typeface="Franklin Gothic"/>
                <a:ea typeface="Franklin Gothic"/>
                <a:cs typeface="Franklin Gothic"/>
                <a:sym typeface="Franklin Gothic"/>
              </a:rPr>
              <a:t>Describe your Technology stack here</a:t>
            </a:r>
            <a:r>
              <a:rPr lang="en-US" sz="1600" b="0" i="0" dirty="0">
                <a:solidFill>
                  <a:schemeClr val="dk1"/>
                </a:solidFill>
                <a:latin typeface="Libre Franklin"/>
                <a:ea typeface="Libre Franklin"/>
                <a:cs typeface="Libre Franklin"/>
                <a:sym typeface="Libre Franklin"/>
              </a:rPr>
              <a:t>:</a:t>
            </a:r>
            <a:endParaRPr dirty="0"/>
          </a:p>
          <a:p>
            <a:pPr marL="285750" marR="0" lvl="0" indent="-285750" algn="l" rtl="0">
              <a:lnSpc>
                <a:spcPct val="100000"/>
              </a:lnSpc>
              <a:spcBef>
                <a:spcPts val="1000"/>
              </a:spcBef>
              <a:spcAft>
                <a:spcPts val="0"/>
              </a:spcAft>
              <a:buClr>
                <a:schemeClr val="dk1"/>
              </a:buClr>
              <a:buSzPts val="1600"/>
              <a:buFont typeface="Noto Sans Symbols"/>
              <a:buChar char="⮚"/>
            </a:pPr>
            <a:r>
              <a:rPr lang="en-US" sz="1600" dirty="0">
                <a:solidFill>
                  <a:schemeClr val="dk1"/>
                </a:solidFill>
                <a:latin typeface="Libre Franklin"/>
                <a:ea typeface="Libre Franklin"/>
                <a:cs typeface="Libre Franklin"/>
                <a:sym typeface="Libre Franklin"/>
              </a:rPr>
              <a:t>Frontend: HTML5, React JS, Tailwind CSS, JavaScript</a:t>
            </a:r>
          </a:p>
          <a:p>
            <a:pPr marL="285750" marR="0" lvl="0" indent="-285750" algn="l" rtl="0">
              <a:lnSpc>
                <a:spcPct val="100000"/>
              </a:lnSpc>
              <a:spcBef>
                <a:spcPts val="1000"/>
              </a:spcBef>
              <a:spcAft>
                <a:spcPts val="0"/>
              </a:spcAft>
              <a:buClr>
                <a:schemeClr val="dk1"/>
              </a:buClr>
              <a:buSzPts val="1600"/>
              <a:buFont typeface="Noto Sans Symbols"/>
              <a:buChar char="⮚"/>
            </a:pPr>
            <a:r>
              <a:rPr lang="en-US" sz="1600" dirty="0">
                <a:solidFill>
                  <a:schemeClr val="dk1"/>
                </a:solidFill>
                <a:latin typeface="Libre Franklin"/>
                <a:sym typeface="Libre Franklin"/>
              </a:rPr>
              <a:t>Backend:   Node JS, Express JS, Web Scraping using Python, </a:t>
            </a:r>
            <a:r>
              <a:rPr lang="en-US" sz="1600" dirty="0" err="1">
                <a:solidFill>
                  <a:schemeClr val="dk1"/>
                </a:solidFill>
                <a:latin typeface="Libre Franklin"/>
                <a:sym typeface="Libre Franklin"/>
              </a:rPr>
              <a:t>JQuery</a:t>
            </a:r>
            <a:endParaRPr lang="en-US" sz="1600" dirty="0">
              <a:solidFill>
                <a:schemeClr val="dk1"/>
              </a:solidFill>
              <a:latin typeface="Libre Franklin"/>
              <a:sym typeface="Libre Franklin"/>
            </a:endParaRPr>
          </a:p>
          <a:p>
            <a:pPr marL="285750" marR="0" lvl="0" indent="-285750" algn="l" rtl="0">
              <a:lnSpc>
                <a:spcPct val="100000"/>
              </a:lnSpc>
              <a:spcBef>
                <a:spcPts val="1000"/>
              </a:spcBef>
              <a:spcAft>
                <a:spcPts val="0"/>
              </a:spcAft>
              <a:buClr>
                <a:schemeClr val="dk1"/>
              </a:buClr>
              <a:buSzPts val="1600"/>
              <a:buFont typeface="Noto Sans Symbols"/>
              <a:buChar char="⮚"/>
            </a:pPr>
            <a:r>
              <a:rPr lang="en-US" sz="1600" dirty="0">
                <a:solidFill>
                  <a:schemeClr val="dk1"/>
                </a:solidFill>
                <a:latin typeface="Libre Franklin"/>
                <a:sym typeface="Libre Franklin"/>
              </a:rPr>
              <a:t>Database: MongoDB</a:t>
            </a:r>
          </a:p>
          <a:p>
            <a:pPr marL="285750" marR="0" lvl="0" indent="-285750" algn="l" rtl="0">
              <a:lnSpc>
                <a:spcPct val="100000"/>
              </a:lnSpc>
              <a:spcBef>
                <a:spcPts val="1000"/>
              </a:spcBef>
              <a:spcAft>
                <a:spcPts val="0"/>
              </a:spcAft>
              <a:buClr>
                <a:schemeClr val="dk1"/>
              </a:buClr>
              <a:buSzPts val="1600"/>
              <a:buFont typeface="Noto Sans Symbols"/>
              <a:buChar char="⮚"/>
            </a:pPr>
            <a:r>
              <a:rPr lang="en-US" sz="1600" dirty="0">
                <a:solidFill>
                  <a:schemeClr val="dk1"/>
                </a:solidFill>
                <a:latin typeface="Libre Franklin"/>
                <a:sym typeface="Libre Franklin"/>
              </a:rPr>
              <a:t>Deployment: Heroku pages/ </a:t>
            </a:r>
            <a:r>
              <a:rPr lang="en-US" sz="1600" dirty="0" err="1">
                <a:solidFill>
                  <a:schemeClr val="dk1"/>
                </a:solidFill>
                <a:latin typeface="Libre Franklin"/>
                <a:sym typeface="Libre Franklin"/>
              </a:rPr>
              <a:t>Github</a:t>
            </a:r>
            <a:r>
              <a:rPr lang="en-US" sz="1600" dirty="0">
                <a:solidFill>
                  <a:schemeClr val="dk1"/>
                </a:solidFill>
                <a:latin typeface="Libre Franklin"/>
                <a:sym typeface="Libre Franklin"/>
              </a:rPr>
              <a:t> pages</a:t>
            </a:r>
          </a:p>
          <a:p>
            <a:pPr marL="285750" marR="0" lvl="0" indent="-285750" algn="l" rtl="0">
              <a:lnSpc>
                <a:spcPct val="100000"/>
              </a:lnSpc>
              <a:spcBef>
                <a:spcPts val="1000"/>
              </a:spcBef>
              <a:spcAft>
                <a:spcPts val="0"/>
              </a:spcAft>
              <a:buClr>
                <a:schemeClr val="dk1"/>
              </a:buClr>
              <a:buSzPts val="1600"/>
              <a:buFont typeface="Noto Sans Symbols"/>
              <a:buChar char="⮚"/>
            </a:pPr>
            <a:endParaRPr dirty="0"/>
          </a:p>
        </p:txBody>
      </p:sp>
      <p:pic>
        <p:nvPicPr>
          <p:cNvPr id="10" name="Picture Placeholder 9">
            <a:extLst>
              <a:ext uri="{FF2B5EF4-FFF2-40B4-BE49-F238E27FC236}">
                <a16:creationId xmlns:a16="http://schemas.microsoft.com/office/drawing/2014/main" id="{6EFE2020-8122-4AB4-9D97-8BDDF02BD023}"/>
              </a:ext>
            </a:extLst>
          </p:cNvPr>
          <p:cNvPicPr>
            <a:picLocks noGrp="1" noChangeAspect="1"/>
          </p:cNvPicPr>
          <p:nvPr>
            <p:ph type="pic" idx="2"/>
          </p:nvPr>
        </p:nvPicPr>
        <p:blipFill>
          <a:blip r:embed="rId3"/>
          <a:srcRect l="5148" r="5148"/>
          <a:stretch>
            <a:fillRect/>
          </a:stretch>
        </p:blipFill>
        <p:spPr>
          <a:xfrm>
            <a:off x="7078663" y="144463"/>
            <a:ext cx="4989512" cy="3586162"/>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a:t>Idea/Approach Details</a:t>
            </a:r>
            <a:endParaRPr/>
          </a:p>
        </p:txBody>
      </p:sp>
      <p:sp>
        <p:nvSpPr>
          <p:cNvPr id="228" name="Google Shape;228;p3"/>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a:t>Describe your Use Cases here</a:t>
            </a:r>
            <a:endParaRPr/>
          </a:p>
        </p:txBody>
      </p:sp>
      <p:sp>
        <p:nvSpPr>
          <p:cNvPr id="229" name="Google Shape;229;p3"/>
          <p:cNvSpPr txBox="1">
            <a:spLocks noGrp="1"/>
          </p:cNvSpPr>
          <p:nvPr>
            <p:ph type="body" idx="1"/>
          </p:nvPr>
        </p:nvSpPr>
        <p:spPr>
          <a:xfrm>
            <a:off x="139959" y="2656902"/>
            <a:ext cx="5956041" cy="4201097"/>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lgn="just" rtl="0">
              <a:lnSpc>
                <a:spcPct val="100000"/>
              </a:lnSpc>
              <a:spcBef>
                <a:spcPts val="0"/>
              </a:spcBef>
              <a:spcAft>
                <a:spcPts val="0"/>
              </a:spcAft>
              <a:buClr>
                <a:schemeClr val="dk1"/>
              </a:buClr>
              <a:buSzPts val="1600"/>
              <a:buFont typeface="Noto Sans Symbols"/>
              <a:buChar char="⮚"/>
            </a:pPr>
            <a:r>
              <a:rPr lang="en-US" dirty="0"/>
              <a:t>A newbie user will register/signup as a student or a researcher in the portal and will make their profile.</a:t>
            </a:r>
          </a:p>
          <a:p>
            <a:pPr marL="285750" lvl="0" indent="-285750" algn="just" rtl="0">
              <a:lnSpc>
                <a:spcPct val="100000"/>
              </a:lnSpc>
              <a:spcBef>
                <a:spcPts val="0"/>
              </a:spcBef>
              <a:spcAft>
                <a:spcPts val="0"/>
              </a:spcAft>
              <a:buClr>
                <a:schemeClr val="dk1"/>
              </a:buClr>
              <a:buSzPts val="1600"/>
              <a:buFont typeface="Noto Sans Symbols"/>
              <a:buChar char="⮚"/>
            </a:pPr>
            <a:r>
              <a:rPr lang="en-US" dirty="0"/>
              <a:t>If a user has to find any conference, seminar, workshop, hackathon, journal by its date, place, submission date, publication type, topics of interest, journal ranking, impact score, h-index, publisher, overall ranking thus making all the information available to the user on a single platform under different sections</a:t>
            </a:r>
          </a:p>
          <a:p>
            <a:pPr marL="285750" lvl="0" indent="-285750" algn="just" rtl="0">
              <a:lnSpc>
                <a:spcPct val="100000"/>
              </a:lnSpc>
              <a:spcBef>
                <a:spcPts val="0"/>
              </a:spcBef>
              <a:spcAft>
                <a:spcPts val="0"/>
              </a:spcAft>
              <a:buClr>
                <a:schemeClr val="dk1"/>
              </a:buClr>
              <a:buSzPts val="1600"/>
              <a:buFont typeface="Noto Sans Symbols"/>
              <a:buChar char="⮚"/>
            </a:pPr>
            <a:r>
              <a:rPr lang="en-US" dirty="0"/>
              <a:t>One Forum section can also be created for researcher, students to post their thoughts, discuss on a specific topics and can interact with each other and later on job and internship alerts section can also be created where students can apply according to their areas of interests.</a:t>
            </a:r>
          </a:p>
          <a:p>
            <a:pPr marL="285750" lvl="0" indent="-285750" algn="just" rtl="0">
              <a:lnSpc>
                <a:spcPct val="100000"/>
              </a:lnSpc>
              <a:spcBef>
                <a:spcPts val="0"/>
              </a:spcBef>
              <a:spcAft>
                <a:spcPts val="0"/>
              </a:spcAft>
              <a:buClr>
                <a:schemeClr val="dk1"/>
              </a:buClr>
              <a:buSzPts val="1600"/>
              <a:buFont typeface="Noto Sans Symbols"/>
              <a:buChar char="⮚"/>
            </a:pPr>
            <a:r>
              <a:rPr lang="en-US" dirty="0"/>
              <a:t>Advertise with our portal – </a:t>
            </a:r>
            <a:r>
              <a:rPr lang="en-US" i="0" dirty="0">
                <a:solidFill>
                  <a:srgbClr val="000000"/>
                </a:solidFill>
                <a:effectLst/>
                <a:latin typeface="Open Sans" panose="020B0606030504020204" pitchFamily="34" charset="0"/>
              </a:rPr>
              <a:t>Promote events, Promote Conferences, Workshops, Symposiums, Seminars, etc. Promote Call for </a:t>
            </a:r>
            <a:r>
              <a:rPr lang="en-US" dirty="0">
                <a:solidFill>
                  <a:srgbClr val="000000"/>
                </a:solidFill>
                <a:latin typeface="Open Sans" panose="020B0606030504020204" pitchFamily="34" charset="0"/>
              </a:rPr>
              <a:t>p</a:t>
            </a:r>
            <a:r>
              <a:rPr lang="en-US" i="0" dirty="0">
                <a:solidFill>
                  <a:srgbClr val="000000"/>
                </a:solidFill>
                <a:effectLst/>
                <a:latin typeface="Open Sans" panose="020B0606030504020204" pitchFamily="34" charset="0"/>
              </a:rPr>
              <a:t>apers. Promote or advertise your Journal. Promote your website, blog, articles etc.</a:t>
            </a:r>
          </a:p>
          <a:p>
            <a:pPr marL="0" lvl="0" indent="0" algn="just" rtl="0">
              <a:lnSpc>
                <a:spcPct val="90000"/>
              </a:lnSpc>
              <a:spcBef>
                <a:spcPts val="0"/>
              </a:spcBef>
              <a:spcAft>
                <a:spcPts val="0"/>
              </a:spcAft>
              <a:buClr>
                <a:schemeClr val="dk1"/>
              </a:buClr>
              <a:buSzPts val="1600"/>
            </a:pPr>
            <a:endParaRPr dirty="0"/>
          </a:p>
        </p:txBody>
      </p:sp>
      <p:sp>
        <p:nvSpPr>
          <p:cNvPr id="231" name="Google Shape;231;p3"/>
          <p:cNvSpPr txBox="1"/>
          <p:nvPr/>
        </p:nvSpPr>
        <p:spPr>
          <a:xfrm>
            <a:off x="6096000" y="2286000"/>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a:solidFill>
                  <a:schemeClr val="lt2"/>
                </a:solidFill>
                <a:latin typeface="Franklin Gothic"/>
                <a:ea typeface="Franklin Gothic"/>
                <a:cs typeface="Franklin Gothic"/>
                <a:sym typeface="Franklin Gothic"/>
              </a:rPr>
              <a:t>Describe your Dependencies / Show stopper here</a:t>
            </a:r>
            <a:endParaRPr/>
          </a:p>
        </p:txBody>
      </p:sp>
      <p:sp>
        <p:nvSpPr>
          <p:cNvPr id="232" name="Google Shape;232;p3"/>
          <p:cNvSpPr txBox="1"/>
          <p:nvPr/>
        </p:nvSpPr>
        <p:spPr>
          <a:xfrm>
            <a:off x="6248399" y="2656903"/>
            <a:ext cx="5143500"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600"/>
              <a:buFont typeface="Noto Sans Symbols"/>
              <a:buChar char="⮚"/>
            </a:pPr>
            <a:r>
              <a:rPr lang="en-US" sz="1600" dirty="0">
                <a:solidFill>
                  <a:schemeClr val="dk1"/>
                </a:solidFill>
                <a:latin typeface="Libre Franklin"/>
                <a:ea typeface="Libre Franklin"/>
                <a:cs typeface="Libre Franklin"/>
                <a:sym typeface="Libre Franklin"/>
              </a:rPr>
              <a:t>We have only “data dependency” from third party sites of dedicated platforms already available and working on the net.</a:t>
            </a:r>
          </a:p>
          <a:p>
            <a:pPr marL="285750" marR="0" lvl="0" indent="-285750" algn="l" rtl="0">
              <a:lnSpc>
                <a:spcPct val="90000"/>
              </a:lnSpc>
              <a:spcBef>
                <a:spcPts val="0"/>
              </a:spcBef>
              <a:spcAft>
                <a:spcPts val="0"/>
              </a:spcAft>
              <a:buClr>
                <a:schemeClr val="dk1"/>
              </a:buClr>
              <a:buSzPts val="1600"/>
              <a:buFont typeface="Noto Sans Symbols"/>
              <a:buChar char="⮚"/>
            </a:pPr>
            <a:endParaRPr lang="en-US" sz="1600" dirty="0">
              <a:solidFill>
                <a:schemeClr val="dk1"/>
              </a:solidFill>
              <a:latin typeface="Libre Franklin"/>
              <a:ea typeface="Libre Franklin"/>
              <a:cs typeface="Libre Franklin"/>
              <a:sym typeface="Libre Franklin"/>
            </a:endParaRPr>
          </a:p>
          <a:p>
            <a:pPr marL="285750" marR="0" lvl="0" indent="-285750" algn="l" rtl="0">
              <a:lnSpc>
                <a:spcPct val="90000"/>
              </a:lnSpc>
              <a:spcBef>
                <a:spcPts val="0"/>
              </a:spcBef>
              <a:spcAft>
                <a:spcPts val="0"/>
              </a:spcAft>
              <a:buClr>
                <a:schemeClr val="dk1"/>
              </a:buClr>
              <a:buSzPts val="1600"/>
              <a:buFont typeface="Noto Sans Symbols"/>
              <a:buChar char="⮚"/>
            </a:pPr>
            <a:r>
              <a:rPr lang="en-US" sz="1600" dirty="0">
                <a:solidFill>
                  <a:schemeClr val="dk1"/>
                </a:solidFill>
                <a:latin typeface="Libre Franklin"/>
                <a:ea typeface="Libre Franklin"/>
                <a:cs typeface="Libre Franklin"/>
                <a:sym typeface="Libre Franklin"/>
              </a:rPr>
              <a:t>Our data will be scraped from only legit and authentic sites plus it will be updated as many times a user accesses it.</a:t>
            </a:r>
          </a:p>
          <a:p>
            <a:pPr marL="285750" marR="0" lvl="0" indent="-285750" algn="l" rtl="0">
              <a:lnSpc>
                <a:spcPct val="90000"/>
              </a:lnSpc>
              <a:spcBef>
                <a:spcPts val="0"/>
              </a:spcBef>
              <a:spcAft>
                <a:spcPts val="0"/>
              </a:spcAft>
              <a:buClr>
                <a:schemeClr val="dk1"/>
              </a:buClr>
              <a:buSzPts val="1600"/>
              <a:buFont typeface="Noto Sans Symbols"/>
              <a:buChar char="⮚"/>
            </a:pPr>
            <a:endParaRPr lang="en-US" sz="1600" dirty="0">
              <a:solidFill>
                <a:schemeClr val="dk1"/>
              </a:solidFill>
              <a:latin typeface="Libre Franklin"/>
              <a:ea typeface="Libre Franklin"/>
              <a:cs typeface="Libre Franklin"/>
              <a:sym typeface="Libre Franklin"/>
            </a:endParaRPr>
          </a:p>
          <a:p>
            <a:pPr marL="285750" marR="0" lvl="0" indent="-285750" algn="l" rtl="0">
              <a:lnSpc>
                <a:spcPct val="90000"/>
              </a:lnSpc>
              <a:spcBef>
                <a:spcPts val="0"/>
              </a:spcBef>
              <a:spcAft>
                <a:spcPts val="0"/>
              </a:spcAft>
              <a:buClr>
                <a:schemeClr val="dk1"/>
              </a:buClr>
              <a:buSzPts val="1600"/>
              <a:buFont typeface="Noto Sans Symbols"/>
              <a:buChar char="⮚"/>
            </a:pPr>
            <a:endParaRPr lang="en-US" sz="1600" dirty="0">
              <a:solidFill>
                <a:schemeClr val="dk1"/>
              </a:solidFill>
              <a:latin typeface="Libre Franklin"/>
              <a:ea typeface="Libre Franklin"/>
              <a:cs typeface="Libre Franklin"/>
              <a:sym typeface="Libre Franklin"/>
            </a:endParaRPr>
          </a:p>
          <a:p>
            <a:pPr marR="0" lvl="0" algn="l" rtl="0">
              <a:lnSpc>
                <a:spcPct val="90000"/>
              </a:lnSpc>
              <a:spcBef>
                <a:spcPts val="0"/>
              </a:spcBef>
              <a:spcAft>
                <a:spcPts val="0"/>
              </a:spcAft>
              <a:buClr>
                <a:schemeClr val="dk1"/>
              </a:buClr>
              <a:buSzPts val="1600"/>
            </a:pPr>
            <a:endParaRPr lang="en-US" sz="1600" b="0" i="0" dirty="0">
              <a:solidFill>
                <a:schemeClr val="dk1"/>
              </a:solidFill>
              <a:latin typeface="Libre Franklin"/>
              <a:ea typeface="Libre Franklin"/>
              <a:cs typeface="Libre Franklin"/>
              <a:sym typeface="Libre Franklin"/>
            </a:endParaRPr>
          </a:p>
          <a:p>
            <a:pPr marR="0" lvl="0" algn="l" rtl="0">
              <a:lnSpc>
                <a:spcPct val="90000"/>
              </a:lnSpc>
              <a:spcBef>
                <a:spcPts val="0"/>
              </a:spcBef>
              <a:spcAft>
                <a:spcPts val="0"/>
              </a:spcAft>
              <a:buClr>
                <a:schemeClr val="dk1"/>
              </a:buClr>
              <a:buSzPts val="1600"/>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Team Member Details </a:t>
            </a:r>
            <a:endParaRPr/>
          </a:p>
        </p:txBody>
      </p:sp>
      <p:sp>
        <p:nvSpPr>
          <p:cNvPr id="238" name="Google Shape;238;p4"/>
          <p:cNvSpPr txBox="1">
            <a:spLocks noGrp="1"/>
          </p:cNvSpPr>
          <p:nvPr>
            <p:ph type="body" idx="1"/>
          </p:nvPr>
        </p:nvSpPr>
        <p:spPr>
          <a:xfrm>
            <a:off x="662473" y="1660883"/>
            <a:ext cx="11194743" cy="507581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200" b="1" dirty="0">
                <a:solidFill>
                  <a:srgbClr val="5D7C3F"/>
                </a:solidFill>
              </a:rPr>
              <a:t>Team Leader Name: Vishal Gupta</a:t>
            </a:r>
            <a:endParaRPr dirty="0"/>
          </a:p>
          <a:p>
            <a:pPr marL="0" lvl="0" indent="0" algn="l" rtl="0">
              <a:lnSpc>
                <a:spcPct val="90000"/>
              </a:lnSpc>
              <a:spcBef>
                <a:spcPts val="1000"/>
              </a:spcBef>
              <a:spcAft>
                <a:spcPts val="0"/>
              </a:spcAft>
              <a:buClr>
                <a:schemeClr val="dk1"/>
              </a:buClr>
              <a:buSzPts val="1200"/>
              <a:buNone/>
            </a:pPr>
            <a:r>
              <a:rPr lang="en-US" sz="1200" dirty="0"/>
              <a:t>Branch (</a:t>
            </a:r>
            <a:r>
              <a:rPr lang="en-US" sz="1200" dirty="0" err="1"/>
              <a:t>Btech</a:t>
            </a:r>
            <a:r>
              <a:rPr lang="en-US" sz="1200" dirty="0"/>
              <a:t>/</a:t>
            </a:r>
            <a:r>
              <a:rPr lang="en-US" sz="1200" dirty="0" err="1"/>
              <a:t>Mtech</a:t>
            </a:r>
            <a:r>
              <a:rPr lang="en-US" sz="1200" dirty="0"/>
              <a:t>/PhD </a:t>
            </a:r>
            <a:r>
              <a:rPr lang="en-US" sz="1200" dirty="0" err="1"/>
              <a:t>etc</a:t>
            </a:r>
            <a:r>
              <a:rPr lang="en-US" sz="1200" dirty="0"/>
              <a:t>):	 </a:t>
            </a:r>
            <a:r>
              <a:rPr lang="en-US" sz="1200" dirty="0" err="1"/>
              <a:t>Btech</a:t>
            </a:r>
            <a:r>
              <a:rPr lang="en-US" sz="1200" dirty="0"/>
              <a:t> 		Stream (ECE, CSE </a:t>
            </a:r>
            <a:r>
              <a:rPr lang="en-US" sz="1200" dirty="0" err="1"/>
              <a:t>etc</a:t>
            </a:r>
            <a:r>
              <a:rPr lang="en-US" sz="1200" dirty="0"/>
              <a:t>):	 CSE 		Year (I,II,III,IV): </a:t>
            </a:r>
            <a:r>
              <a:rPr lang="en-US" sz="1600" dirty="0"/>
              <a:t>II</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1 Name: </a:t>
            </a:r>
            <a:r>
              <a:rPr lang="en-US" sz="1200" b="1" dirty="0" err="1">
                <a:solidFill>
                  <a:srgbClr val="5D7C3F"/>
                </a:solidFill>
              </a:rPr>
              <a:t>Arushi</a:t>
            </a:r>
            <a:r>
              <a:rPr lang="en-US" sz="1200" b="1" dirty="0">
                <a:solidFill>
                  <a:srgbClr val="5D7C3F"/>
                </a:solidFill>
              </a:rPr>
              <a:t> </a:t>
            </a:r>
            <a:r>
              <a:rPr lang="en-US" sz="1200" b="1" dirty="0" err="1">
                <a:solidFill>
                  <a:srgbClr val="5D7C3F"/>
                </a:solidFill>
              </a:rPr>
              <a:t>Rajdev</a:t>
            </a:r>
            <a:endParaRPr dirty="0"/>
          </a:p>
          <a:p>
            <a:pPr marL="0" lvl="0" indent="0" algn="l" rtl="0">
              <a:lnSpc>
                <a:spcPct val="90000"/>
              </a:lnSpc>
              <a:spcBef>
                <a:spcPts val="1000"/>
              </a:spcBef>
              <a:spcAft>
                <a:spcPts val="0"/>
              </a:spcAft>
              <a:buClr>
                <a:schemeClr val="dk1"/>
              </a:buClr>
              <a:buSzPts val="1200"/>
              <a:buNone/>
            </a:pPr>
            <a:r>
              <a:rPr lang="en-US" sz="1200" dirty="0"/>
              <a:t>Branch (</a:t>
            </a:r>
            <a:r>
              <a:rPr lang="en-US" sz="1200" dirty="0" err="1"/>
              <a:t>Btech</a:t>
            </a:r>
            <a:r>
              <a:rPr lang="en-US" sz="1200" dirty="0"/>
              <a:t>/</a:t>
            </a:r>
            <a:r>
              <a:rPr lang="en-US" sz="1200" dirty="0" err="1"/>
              <a:t>Mtech</a:t>
            </a:r>
            <a:r>
              <a:rPr lang="en-US" sz="1200" dirty="0"/>
              <a:t>/PhD </a:t>
            </a:r>
            <a:r>
              <a:rPr lang="en-US" sz="1200" dirty="0" err="1"/>
              <a:t>etc</a:t>
            </a:r>
            <a:r>
              <a:rPr lang="en-US" sz="1200" dirty="0"/>
              <a:t>):	 </a:t>
            </a:r>
            <a:r>
              <a:rPr lang="en-US" sz="1200" dirty="0" err="1"/>
              <a:t>Btech</a:t>
            </a:r>
            <a:r>
              <a:rPr lang="en-US" sz="1200" dirty="0"/>
              <a:t> 		Stream (ECE, CSE </a:t>
            </a:r>
            <a:r>
              <a:rPr lang="en-US" sz="1200" dirty="0" err="1"/>
              <a:t>etc</a:t>
            </a:r>
            <a:r>
              <a:rPr lang="en-US" sz="1200" dirty="0"/>
              <a:t>):	 CSE 		Year (I,II,III,IV): </a:t>
            </a:r>
            <a:r>
              <a:rPr lang="en-US" sz="1600" dirty="0"/>
              <a:t>II</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2 Name: </a:t>
            </a:r>
            <a:r>
              <a:rPr lang="en-US" sz="1200" b="1" dirty="0" err="1">
                <a:solidFill>
                  <a:srgbClr val="5D7C3F"/>
                </a:solidFill>
              </a:rPr>
              <a:t>Shrey</a:t>
            </a:r>
            <a:r>
              <a:rPr lang="en-US" sz="1200" b="1" dirty="0">
                <a:solidFill>
                  <a:srgbClr val="5D7C3F"/>
                </a:solidFill>
              </a:rPr>
              <a:t> Tyagi</a:t>
            </a:r>
            <a:endParaRPr dirty="0"/>
          </a:p>
          <a:p>
            <a:pPr marL="0" lvl="0" indent="0" algn="l" rtl="0">
              <a:lnSpc>
                <a:spcPct val="90000"/>
              </a:lnSpc>
              <a:spcBef>
                <a:spcPts val="1000"/>
              </a:spcBef>
              <a:spcAft>
                <a:spcPts val="0"/>
              </a:spcAft>
              <a:buClr>
                <a:schemeClr val="dk1"/>
              </a:buClr>
              <a:buSzPts val="1200"/>
              <a:buNone/>
            </a:pPr>
            <a:r>
              <a:rPr lang="en-US" sz="1200" dirty="0"/>
              <a:t>Branch (</a:t>
            </a:r>
            <a:r>
              <a:rPr lang="en-US" sz="1200" dirty="0" err="1"/>
              <a:t>Btech</a:t>
            </a:r>
            <a:r>
              <a:rPr lang="en-US" sz="1200" dirty="0"/>
              <a:t>/</a:t>
            </a:r>
            <a:r>
              <a:rPr lang="en-US" sz="1200" dirty="0" err="1"/>
              <a:t>Mtech</a:t>
            </a:r>
            <a:r>
              <a:rPr lang="en-US" sz="1200" dirty="0"/>
              <a:t>/PhD </a:t>
            </a:r>
            <a:r>
              <a:rPr lang="en-US" sz="1200" dirty="0" err="1"/>
              <a:t>etc</a:t>
            </a:r>
            <a:r>
              <a:rPr lang="en-US" sz="1200" dirty="0"/>
              <a:t>):	 </a:t>
            </a:r>
            <a:r>
              <a:rPr lang="en-US" sz="1200" dirty="0" err="1"/>
              <a:t>Btech</a:t>
            </a:r>
            <a:r>
              <a:rPr lang="en-US" sz="1200" dirty="0"/>
              <a:t> 		Stream (ECE, CSE </a:t>
            </a:r>
            <a:r>
              <a:rPr lang="en-US" sz="1200" dirty="0" err="1"/>
              <a:t>etc</a:t>
            </a:r>
            <a:r>
              <a:rPr lang="en-US" sz="1200" dirty="0"/>
              <a:t>):	 CSE 		Year (I,II,III,IV): </a:t>
            </a:r>
            <a:r>
              <a:rPr lang="en-US" sz="1600" dirty="0"/>
              <a:t>II</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3 Name: Abhinav Shukla</a:t>
            </a:r>
            <a:endParaRPr dirty="0"/>
          </a:p>
          <a:p>
            <a:pPr marL="0" lvl="0" indent="0" algn="l" rtl="0">
              <a:lnSpc>
                <a:spcPct val="90000"/>
              </a:lnSpc>
              <a:spcBef>
                <a:spcPts val="1000"/>
              </a:spcBef>
              <a:spcAft>
                <a:spcPts val="0"/>
              </a:spcAft>
              <a:buClr>
                <a:schemeClr val="dk1"/>
              </a:buClr>
              <a:buSzPts val="1200"/>
              <a:buNone/>
            </a:pPr>
            <a:r>
              <a:rPr lang="en-US" sz="1200" dirty="0"/>
              <a:t>Branch (</a:t>
            </a:r>
            <a:r>
              <a:rPr lang="en-US" sz="1200" dirty="0" err="1"/>
              <a:t>Btech</a:t>
            </a:r>
            <a:r>
              <a:rPr lang="en-US" sz="1200" dirty="0"/>
              <a:t>/</a:t>
            </a:r>
            <a:r>
              <a:rPr lang="en-US" sz="1200" dirty="0" err="1"/>
              <a:t>Mtech</a:t>
            </a:r>
            <a:r>
              <a:rPr lang="en-US" sz="1200" dirty="0"/>
              <a:t>/PhD </a:t>
            </a:r>
            <a:r>
              <a:rPr lang="en-US" sz="1200" dirty="0" err="1"/>
              <a:t>etc</a:t>
            </a:r>
            <a:r>
              <a:rPr lang="en-US" sz="1200" dirty="0"/>
              <a:t>):	 </a:t>
            </a:r>
            <a:r>
              <a:rPr lang="en-US" sz="1200" dirty="0" err="1"/>
              <a:t>Btech</a:t>
            </a:r>
            <a:r>
              <a:rPr lang="en-US" sz="1200" dirty="0"/>
              <a:t> 		Stream (ECE, CSE </a:t>
            </a:r>
            <a:r>
              <a:rPr lang="en-US" sz="1200" dirty="0" err="1"/>
              <a:t>etc</a:t>
            </a:r>
            <a:r>
              <a:rPr lang="en-US" sz="1200" dirty="0"/>
              <a:t>):	 CSE 		Year (I,II,III,IV): </a:t>
            </a:r>
            <a:r>
              <a:rPr lang="en-US" sz="1600" dirty="0"/>
              <a:t>II</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4 Name: Nitin Kumar</a:t>
            </a:r>
            <a:endParaRPr dirty="0"/>
          </a:p>
          <a:p>
            <a:pPr marL="0" lvl="0" indent="0" algn="l" rtl="0">
              <a:lnSpc>
                <a:spcPct val="90000"/>
              </a:lnSpc>
              <a:spcBef>
                <a:spcPts val="1000"/>
              </a:spcBef>
              <a:spcAft>
                <a:spcPts val="0"/>
              </a:spcAft>
              <a:buClr>
                <a:schemeClr val="dk1"/>
              </a:buClr>
              <a:buSzPts val="1200"/>
              <a:buNone/>
            </a:pPr>
            <a:r>
              <a:rPr lang="en-US" sz="1200" dirty="0"/>
              <a:t>Branch (</a:t>
            </a:r>
            <a:r>
              <a:rPr lang="en-US" sz="1200" dirty="0" err="1"/>
              <a:t>Btech</a:t>
            </a:r>
            <a:r>
              <a:rPr lang="en-US" sz="1200" dirty="0"/>
              <a:t>/</a:t>
            </a:r>
            <a:r>
              <a:rPr lang="en-US" sz="1200" dirty="0" err="1"/>
              <a:t>Mtech</a:t>
            </a:r>
            <a:r>
              <a:rPr lang="en-US" sz="1200" dirty="0"/>
              <a:t>/PhD </a:t>
            </a:r>
            <a:r>
              <a:rPr lang="en-US" sz="1200" dirty="0" err="1"/>
              <a:t>etc</a:t>
            </a:r>
            <a:r>
              <a:rPr lang="en-US" sz="1200" dirty="0"/>
              <a:t>):	 </a:t>
            </a:r>
            <a:r>
              <a:rPr lang="en-US" sz="1200" dirty="0" err="1"/>
              <a:t>Btech</a:t>
            </a:r>
            <a:r>
              <a:rPr lang="en-US" sz="1200" dirty="0"/>
              <a:t> 		Stream (ECE, CSE </a:t>
            </a:r>
            <a:r>
              <a:rPr lang="en-US" sz="1200" dirty="0" err="1"/>
              <a:t>etc</a:t>
            </a:r>
            <a:r>
              <a:rPr lang="en-US" sz="1200" dirty="0"/>
              <a:t>):	 CSE 		Year (I,II,III,IV): </a:t>
            </a:r>
            <a:r>
              <a:rPr lang="en-US" sz="1600" dirty="0"/>
              <a:t>II</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5 Name: </a:t>
            </a:r>
            <a:r>
              <a:rPr lang="en-US" sz="1200" b="1" dirty="0" err="1">
                <a:solidFill>
                  <a:srgbClr val="5D7C3F"/>
                </a:solidFill>
              </a:rPr>
              <a:t>Nischay</a:t>
            </a:r>
            <a:r>
              <a:rPr lang="en-US" sz="1200" b="1" dirty="0">
                <a:solidFill>
                  <a:srgbClr val="5D7C3F"/>
                </a:solidFill>
              </a:rPr>
              <a:t> Goyal</a:t>
            </a:r>
            <a:endParaRPr dirty="0"/>
          </a:p>
          <a:p>
            <a:pPr marL="0" lvl="0" indent="0" algn="l" rtl="0">
              <a:lnSpc>
                <a:spcPct val="90000"/>
              </a:lnSpc>
              <a:spcBef>
                <a:spcPts val="1000"/>
              </a:spcBef>
              <a:spcAft>
                <a:spcPts val="0"/>
              </a:spcAft>
              <a:buClr>
                <a:schemeClr val="dk1"/>
              </a:buClr>
              <a:buSzPts val="1200"/>
              <a:buNone/>
            </a:pPr>
            <a:r>
              <a:rPr lang="en-US" sz="1200" dirty="0"/>
              <a:t>Branch (</a:t>
            </a:r>
            <a:r>
              <a:rPr lang="en-US" sz="1200" dirty="0" err="1"/>
              <a:t>Btech</a:t>
            </a:r>
            <a:r>
              <a:rPr lang="en-US" sz="1200" dirty="0"/>
              <a:t>/</a:t>
            </a:r>
            <a:r>
              <a:rPr lang="en-US" sz="1200" dirty="0" err="1"/>
              <a:t>Mtech</a:t>
            </a:r>
            <a:r>
              <a:rPr lang="en-US" sz="1200" dirty="0"/>
              <a:t>/PhD </a:t>
            </a:r>
            <a:r>
              <a:rPr lang="en-US" sz="1200" dirty="0" err="1"/>
              <a:t>etc</a:t>
            </a:r>
            <a:r>
              <a:rPr lang="en-US" sz="1200" dirty="0"/>
              <a:t>):	 </a:t>
            </a:r>
            <a:r>
              <a:rPr lang="en-US" sz="1200" dirty="0" err="1"/>
              <a:t>Btech</a:t>
            </a:r>
            <a:r>
              <a:rPr lang="en-US" sz="1200" dirty="0"/>
              <a:t> 		Stream (ECE, CSE </a:t>
            </a:r>
            <a:r>
              <a:rPr lang="en-US" sz="1200" dirty="0" err="1"/>
              <a:t>etc</a:t>
            </a:r>
            <a:r>
              <a:rPr lang="en-US" sz="1200" dirty="0"/>
              <a:t>):	 CSE 		Year (I,II,III,IV): </a:t>
            </a:r>
            <a:r>
              <a:rPr lang="en-US" sz="1600" dirty="0"/>
              <a:t>II</a:t>
            </a:r>
            <a:endParaRPr dirty="0"/>
          </a:p>
          <a:p>
            <a:pPr marL="0" lvl="0" indent="0" algn="l" rtl="0">
              <a:lnSpc>
                <a:spcPct val="90000"/>
              </a:lnSpc>
              <a:spcBef>
                <a:spcPts val="1000"/>
              </a:spcBef>
              <a:spcAft>
                <a:spcPts val="0"/>
              </a:spcAft>
              <a:buClr>
                <a:srgbClr val="804160"/>
              </a:buClr>
              <a:buSzPts val="1200"/>
              <a:buNone/>
            </a:pPr>
            <a:r>
              <a:rPr lang="en-US" sz="1200" b="1" dirty="0">
                <a:solidFill>
                  <a:srgbClr val="804160"/>
                </a:solidFill>
              </a:rPr>
              <a:t>Team Mentor 1 Name: </a:t>
            </a:r>
            <a:r>
              <a:rPr lang="en-US" sz="1200" b="1" dirty="0" err="1">
                <a:solidFill>
                  <a:srgbClr val="804160"/>
                </a:solidFill>
              </a:rPr>
              <a:t>Deependra</a:t>
            </a:r>
            <a:r>
              <a:rPr lang="en-US" sz="1200" b="1" dirty="0">
                <a:solidFill>
                  <a:srgbClr val="804160"/>
                </a:solidFill>
              </a:rPr>
              <a:t> Rastogi</a:t>
            </a:r>
            <a:endParaRPr dirty="0"/>
          </a:p>
          <a:p>
            <a:pPr marL="0" lvl="0" indent="0" algn="l" rtl="0">
              <a:lnSpc>
                <a:spcPct val="90000"/>
              </a:lnSpc>
              <a:spcBef>
                <a:spcPts val="1000"/>
              </a:spcBef>
              <a:spcAft>
                <a:spcPts val="0"/>
              </a:spcAft>
              <a:buClr>
                <a:schemeClr val="dk1"/>
              </a:buClr>
              <a:buSzPts val="1200"/>
              <a:buNone/>
            </a:pPr>
            <a:r>
              <a:rPr lang="en-US" sz="1200" dirty="0"/>
              <a:t>Category (Academic/Industry): 	Academic		Expertise (AI/ML/Blockchain </a:t>
            </a:r>
            <a:r>
              <a:rPr lang="en-US" sz="1200" dirty="0" err="1"/>
              <a:t>etc</a:t>
            </a:r>
            <a:r>
              <a:rPr lang="en-US" sz="1200" dirty="0"/>
              <a:t>): App Dev	Domain Experience (in years):7   </a:t>
            </a:r>
            <a:endParaRPr dirty="0"/>
          </a:p>
          <a:p>
            <a:pPr marL="0" lvl="0" indent="0" algn="l" rtl="0">
              <a:lnSpc>
                <a:spcPct val="90000"/>
              </a:lnSpc>
              <a:spcBef>
                <a:spcPts val="1000"/>
              </a:spcBef>
              <a:spcAft>
                <a:spcPts val="0"/>
              </a:spcAft>
              <a:buClr>
                <a:srgbClr val="804160"/>
              </a:buClr>
              <a:buSzPts val="1200"/>
              <a:buNone/>
            </a:pPr>
            <a:r>
              <a:rPr lang="en-US" sz="1200" b="1" dirty="0">
                <a:solidFill>
                  <a:srgbClr val="804160"/>
                </a:solidFill>
              </a:rPr>
              <a:t>Team Mentor 2 Name: </a:t>
            </a:r>
            <a:r>
              <a:rPr lang="en-US" sz="1200" b="1" dirty="0" err="1">
                <a:solidFill>
                  <a:srgbClr val="804160"/>
                </a:solidFill>
              </a:rPr>
              <a:t>Divyansh</a:t>
            </a:r>
            <a:r>
              <a:rPr lang="en-US" sz="1200" b="1" dirty="0">
                <a:solidFill>
                  <a:srgbClr val="804160"/>
                </a:solidFill>
              </a:rPr>
              <a:t> Agarwal</a:t>
            </a:r>
            <a:endParaRPr dirty="0"/>
          </a:p>
          <a:p>
            <a:pPr marL="0" lvl="0" indent="0" algn="l" rtl="0">
              <a:lnSpc>
                <a:spcPct val="90000"/>
              </a:lnSpc>
              <a:spcBef>
                <a:spcPts val="1000"/>
              </a:spcBef>
              <a:spcAft>
                <a:spcPts val="0"/>
              </a:spcAft>
              <a:buClr>
                <a:schemeClr val="dk1"/>
              </a:buClr>
              <a:buSzPts val="1200"/>
              <a:buNone/>
            </a:pPr>
            <a:r>
              <a:rPr lang="en-US" sz="1200" dirty="0"/>
              <a:t>Category (Academic/Industry):	Industry	 	Expertise (AI/ML/Blockchain </a:t>
            </a:r>
            <a:r>
              <a:rPr lang="en-US" sz="1200" dirty="0" err="1"/>
              <a:t>etc</a:t>
            </a:r>
            <a:r>
              <a:rPr lang="en-US" sz="1200" dirty="0"/>
              <a:t>): AI/ML	Domain Experience (in years): 1   </a:t>
            </a:r>
            <a:endParaRPr dirty="0"/>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4902</TotalTime>
  <Words>943</Words>
  <Application>Microsoft Office PowerPoint</Application>
  <PresentationFormat>Widescreen</PresentationFormat>
  <Paragraphs>58</Paragraphs>
  <Slides>4</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Libre Franklin</vt:lpstr>
      <vt:lpstr>Book Antiqua</vt:lpstr>
      <vt:lpstr>Franklin Gothic</vt:lpstr>
      <vt:lpstr>Calibri</vt:lpstr>
      <vt:lpstr>Noto Sans Symbols</vt:lpstr>
      <vt:lpstr>Wingdings</vt:lpstr>
      <vt:lpstr>Arial</vt:lpstr>
      <vt:lpstr>Open Sans</vt:lpstr>
      <vt:lpstr>Theme1</vt:lpstr>
      <vt:lpstr>Basic Details of the Team and Problem Statement</vt:lpstr>
      <vt:lpstr>Idea/Approach Details</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Vishal GUPTA</cp:lastModifiedBy>
  <cp:revision>8</cp:revision>
  <dcterms:created xsi:type="dcterms:W3CDTF">2022-02-11T07:14:46Z</dcterms:created>
  <dcterms:modified xsi:type="dcterms:W3CDTF">2022-03-30T13:21:01Z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