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 id="2147483749" r:id="rId2"/>
  </p:sldMasterIdLst>
  <p:sldIdLst>
    <p:sldId id="256" r:id="rId3"/>
    <p:sldId id="258" r:id="rId4"/>
    <p:sldId id="265" r:id="rId5"/>
    <p:sldId id="259" r:id="rId6"/>
    <p:sldId id="266" r:id="rId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73610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3881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0013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888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79760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57163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07430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98188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6880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864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9525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4508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2/11/2024</a:t>
            </a:fld>
            <a:endParaRPr lang="en-US"/>
          </a:p>
        </p:txBody>
      </p:sp>
    </p:spTree>
    <p:extLst>
      <p:ext uri="{BB962C8B-B14F-4D97-AF65-F5344CB8AC3E}">
        <p14:creationId xmlns:p14="http://schemas.microsoft.com/office/powerpoint/2010/main" val="561398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11622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1378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2327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4401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61919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2988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3011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38916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t>2/11/2024</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312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8372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4203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9094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D8BD707-D9CF-40AE-B4C6-C98DA3205C09}" type="datetimeFigureOut">
              <a:rPr lang="en-US" smtClean="0"/>
              <a:t>2/11/2024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7499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D8BD707-D9CF-40AE-B4C6-C98DA3205C09}" type="datetimeFigureOut">
              <a:rPr lang="en-US" smtClean="0"/>
              <a:t>2/11/2024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581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D8BD707-D9CF-40AE-B4C6-C98DA3205C09}" type="datetimeFigureOut">
              <a:rPr lang="en-US" smtClean="0"/>
              <a:t>2/11/2024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8200886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43322415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2667000"/>
            <a:ext cx="9220200" cy="1121461"/>
          </a:xfrm>
          <a:prstGeom prst="rect">
            <a:avLst/>
          </a:prstGeom>
        </p:spPr>
        <p:txBody>
          <a:bodyPr vert="horz" wrap="square" lIns="0" tIns="13335" rIns="0" bIns="0" rtlCol="0">
            <a:spAutoFit/>
          </a:bodyPr>
          <a:lstStyle/>
          <a:p>
            <a:pPr marL="12700">
              <a:lnSpc>
                <a:spcPct val="100000"/>
              </a:lnSpc>
              <a:spcBef>
                <a:spcPts val="105"/>
              </a:spcBef>
            </a:pPr>
            <a:r>
              <a:rPr sz="7200" b="1" spc="-25" dirty="0">
                <a:solidFill>
                  <a:srgbClr val="252525"/>
                </a:solidFill>
                <a:latin typeface="Calibri Light"/>
                <a:cs typeface="Calibri Light"/>
              </a:rPr>
              <a:t>HR</a:t>
            </a:r>
            <a:r>
              <a:rPr sz="7200" b="1" spc="-120" dirty="0">
                <a:solidFill>
                  <a:srgbClr val="252525"/>
                </a:solidFill>
                <a:latin typeface="Calibri Light"/>
                <a:cs typeface="Calibri Light"/>
              </a:rPr>
              <a:t> </a:t>
            </a:r>
            <a:r>
              <a:rPr sz="7200" b="1" spc="-40" dirty="0">
                <a:solidFill>
                  <a:srgbClr val="252525"/>
                </a:solidFill>
                <a:latin typeface="Calibri Light"/>
                <a:cs typeface="Calibri Light"/>
              </a:rPr>
              <a:t>Analytic</a:t>
            </a:r>
            <a:r>
              <a:rPr lang="en-US" sz="7200" b="1" spc="-40" dirty="0">
                <a:solidFill>
                  <a:srgbClr val="252525"/>
                </a:solidFill>
                <a:latin typeface="Calibri Light"/>
                <a:cs typeface="Calibri Light"/>
              </a:rPr>
              <a:t>s</a:t>
            </a:r>
            <a:r>
              <a:rPr sz="7200" b="1" spc="-135" dirty="0">
                <a:solidFill>
                  <a:srgbClr val="252525"/>
                </a:solidFill>
                <a:latin typeface="Calibri Light"/>
                <a:cs typeface="Calibri Light"/>
              </a:rPr>
              <a:t> </a:t>
            </a:r>
            <a:r>
              <a:rPr sz="7200" b="1" dirty="0">
                <a:solidFill>
                  <a:srgbClr val="252525"/>
                </a:solidFill>
                <a:latin typeface="Calibri Light"/>
                <a:cs typeface="Calibri Light"/>
              </a:rPr>
              <a:t>-</a:t>
            </a:r>
            <a:r>
              <a:rPr sz="7200" b="1" spc="-114" dirty="0">
                <a:solidFill>
                  <a:srgbClr val="252525"/>
                </a:solidFill>
                <a:latin typeface="Calibri Light"/>
                <a:cs typeface="Calibri Light"/>
              </a:rPr>
              <a:t> </a:t>
            </a:r>
            <a:r>
              <a:rPr sz="7200" b="1" spc="-85" dirty="0">
                <a:solidFill>
                  <a:srgbClr val="252525"/>
                </a:solidFill>
                <a:latin typeface="Calibri Light"/>
                <a:cs typeface="Calibri Light"/>
              </a:rPr>
              <a:t>Data</a:t>
            </a:r>
            <a:r>
              <a:rPr sz="7200" b="1" spc="-135" dirty="0">
                <a:solidFill>
                  <a:srgbClr val="252525"/>
                </a:solidFill>
                <a:latin typeface="Calibri Light"/>
                <a:cs typeface="Calibri Light"/>
              </a:rPr>
              <a:t> </a:t>
            </a:r>
            <a:r>
              <a:rPr sz="7200" b="1" spc="-60" dirty="0">
                <a:solidFill>
                  <a:srgbClr val="252525"/>
                </a:solidFill>
                <a:latin typeface="Calibri Light"/>
                <a:cs typeface="Calibri Light"/>
              </a:rPr>
              <a:t>Pitch</a:t>
            </a:r>
            <a:endParaRPr sz="7200" b="1" dirty="0">
              <a:latin typeface="Calibri Light"/>
              <a:cs typeface="Calibri Light"/>
            </a:endParaRPr>
          </a:p>
        </p:txBody>
      </p:sp>
      <p:sp>
        <p:nvSpPr>
          <p:cNvPr id="3" name="object 3"/>
          <p:cNvSpPr txBox="1"/>
          <p:nvPr/>
        </p:nvSpPr>
        <p:spPr>
          <a:xfrm>
            <a:off x="609600" y="3962400"/>
            <a:ext cx="5600700" cy="382156"/>
          </a:xfrm>
          <a:prstGeom prst="rect">
            <a:avLst/>
          </a:prstGeom>
        </p:spPr>
        <p:txBody>
          <a:bodyPr vert="horz" wrap="square" lIns="0" tIns="12700" rIns="0" bIns="0" rtlCol="0">
            <a:spAutoFit/>
          </a:bodyPr>
          <a:lstStyle/>
          <a:p>
            <a:pPr marL="12700">
              <a:lnSpc>
                <a:spcPct val="100000"/>
              </a:lnSpc>
              <a:spcBef>
                <a:spcPts val="100"/>
              </a:spcBef>
            </a:pPr>
            <a:r>
              <a:rPr sz="2400" spc="170" dirty="0">
                <a:solidFill>
                  <a:srgbClr val="626F52"/>
                </a:solidFill>
                <a:latin typeface="Calibri Light"/>
                <a:cs typeface="Calibri Light"/>
              </a:rPr>
              <a:t>ANGADH,</a:t>
            </a:r>
            <a:r>
              <a:rPr sz="2400" spc="360" dirty="0">
                <a:solidFill>
                  <a:srgbClr val="626F52"/>
                </a:solidFill>
                <a:latin typeface="Calibri Light"/>
                <a:cs typeface="Calibri Light"/>
              </a:rPr>
              <a:t> </a:t>
            </a:r>
            <a:r>
              <a:rPr sz="2400" spc="160" dirty="0">
                <a:solidFill>
                  <a:srgbClr val="626F52"/>
                </a:solidFill>
                <a:latin typeface="Calibri Light"/>
                <a:cs typeface="Calibri Light"/>
              </a:rPr>
              <a:t>GIULIO,</a:t>
            </a:r>
            <a:r>
              <a:rPr sz="2400" spc="385" dirty="0">
                <a:solidFill>
                  <a:srgbClr val="626F52"/>
                </a:solidFill>
                <a:latin typeface="Calibri Light"/>
                <a:cs typeface="Calibri Light"/>
              </a:rPr>
              <a:t> </a:t>
            </a:r>
            <a:r>
              <a:rPr sz="2400" spc="114" dirty="0">
                <a:solidFill>
                  <a:srgbClr val="626F52"/>
                </a:solidFill>
                <a:latin typeface="Calibri Light"/>
                <a:cs typeface="Calibri Light"/>
              </a:rPr>
              <a:t>NISCHAY,</a:t>
            </a:r>
            <a:r>
              <a:rPr sz="2400" spc="360" dirty="0">
                <a:solidFill>
                  <a:srgbClr val="626F52"/>
                </a:solidFill>
                <a:latin typeface="Calibri Light"/>
                <a:cs typeface="Calibri Light"/>
              </a:rPr>
              <a:t> </a:t>
            </a:r>
            <a:r>
              <a:rPr sz="2400" spc="155" dirty="0">
                <a:solidFill>
                  <a:srgbClr val="626F52"/>
                </a:solidFill>
                <a:latin typeface="Calibri Light"/>
                <a:cs typeface="Calibri Light"/>
              </a:rPr>
              <a:t>DARREN</a:t>
            </a:r>
            <a:endParaRPr sz="2400" dirty="0">
              <a:latin typeface="Calibri Light"/>
              <a:cs typeface="Calibri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1815FBE-C0D7-6C73-CD81-F8E064BEEB7F}"/>
              </a:ext>
            </a:extLst>
          </p:cNvPr>
          <p:cNvSpPr>
            <a:spLocks noGrp="1"/>
          </p:cNvSpPr>
          <p:nvPr>
            <p:ph type="title"/>
          </p:nvPr>
        </p:nvSpPr>
        <p:spPr>
          <a:xfrm>
            <a:off x="0" y="0"/>
            <a:ext cx="12192000" cy="1672470"/>
          </a:xfrm>
        </p:spPr>
        <p:txBody>
          <a:bodyPr/>
          <a:lstStyle/>
          <a:p>
            <a:pPr algn="l"/>
            <a:r>
              <a:rPr lang="en-US" sz="2800" b="1" spc="-5" dirty="0">
                <a:solidFill>
                  <a:srgbClr val="404040"/>
                </a:solidFill>
                <a:latin typeface="Arial Rounded MT Bold" panose="020F0704030504030204" pitchFamily="34" charset="0"/>
                <a:cs typeface="Calibri"/>
              </a:rPr>
              <a:t>Can</a:t>
            </a:r>
            <a:r>
              <a:rPr lang="en-US" sz="2800" b="1" spc="-10" dirty="0">
                <a:solidFill>
                  <a:srgbClr val="404040"/>
                </a:solidFill>
                <a:latin typeface="Arial Rounded MT Bold" panose="020F0704030504030204" pitchFamily="34" charset="0"/>
                <a:cs typeface="Calibri"/>
              </a:rPr>
              <a:t> </a:t>
            </a:r>
            <a:r>
              <a:rPr lang="en-US" sz="2800" b="1" spc="-15" dirty="0">
                <a:solidFill>
                  <a:srgbClr val="404040"/>
                </a:solidFill>
                <a:latin typeface="Arial Rounded MT Bold" panose="020F0704030504030204" pitchFamily="34" charset="0"/>
                <a:cs typeface="Calibri"/>
              </a:rPr>
              <a:t>we</a:t>
            </a:r>
            <a:r>
              <a:rPr lang="en-US" sz="2800" b="1" spc="-10" dirty="0">
                <a:solidFill>
                  <a:srgbClr val="404040"/>
                </a:solidFill>
                <a:latin typeface="Arial Rounded MT Bold" panose="020F0704030504030204" pitchFamily="34" charset="0"/>
                <a:cs typeface="Calibri"/>
              </a:rPr>
              <a:t> </a:t>
            </a:r>
            <a:r>
              <a:rPr lang="en-US" sz="2800" b="1" spc="-15" dirty="0">
                <a:solidFill>
                  <a:srgbClr val="404040"/>
                </a:solidFill>
                <a:latin typeface="Arial Rounded MT Bold" panose="020F0704030504030204" pitchFamily="34" charset="0"/>
                <a:cs typeface="Calibri"/>
              </a:rPr>
              <a:t>say</a:t>
            </a:r>
            <a:r>
              <a:rPr lang="en-US" sz="2800" b="1" spc="-5" dirty="0">
                <a:solidFill>
                  <a:srgbClr val="404040"/>
                </a:solidFill>
                <a:latin typeface="Arial Rounded MT Bold" panose="020F0704030504030204" pitchFamily="34" charset="0"/>
                <a:cs typeface="Calibri"/>
              </a:rPr>
              <a:t> that</a:t>
            </a:r>
            <a:r>
              <a:rPr lang="en-US" sz="2800" b="1" dirty="0">
                <a:solidFill>
                  <a:srgbClr val="404040"/>
                </a:solidFill>
                <a:latin typeface="Arial Rounded MT Bold" panose="020F0704030504030204" pitchFamily="34" charset="0"/>
                <a:cs typeface="Calibri"/>
              </a:rPr>
              <a:t> the</a:t>
            </a:r>
            <a:r>
              <a:rPr lang="en-US" sz="2800" b="1" spc="-5" dirty="0">
                <a:solidFill>
                  <a:srgbClr val="404040"/>
                </a:solidFill>
                <a:latin typeface="Arial Rounded MT Bold" panose="020F0704030504030204" pitchFamily="34" charset="0"/>
                <a:cs typeface="Calibri"/>
              </a:rPr>
              <a:t> </a:t>
            </a:r>
            <a:r>
              <a:rPr lang="en-US" sz="2800" b="1" spc="-10" dirty="0">
                <a:solidFill>
                  <a:srgbClr val="404040"/>
                </a:solidFill>
                <a:latin typeface="Arial Rounded MT Bold" panose="020F0704030504030204" pitchFamily="34" charset="0"/>
                <a:cs typeface="Calibri"/>
              </a:rPr>
              <a:t>company</a:t>
            </a:r>
            <a:r>
              <a:rPr lang="en-US" sz="2800" b="1" spc="-30" dirty="0">
                <a:solidFill>
                  <a:srgbClr val="404040"/>
                </a:solidFill>
                <a:latin typeface="Arial Rounded MT Bold" panose="020F0704030504030204" pitchFamily="34" charset="0"/>
                <a:cs typeface="Calibri"/>
              </a:rPr>
              <a:t> </a:t>
            </a:r>
            <a:r>
              <a:rPr lang="en-US" sz="2800" b="1" dirty="0">
                <a:solidFill>
                  <a:srgbClr val="404040"/>
                </a:solidFill>
                <a:latin typeface="Arial Rounded MT Bold" panose="020F0704030504030204" pitchFamily="34" charset="0"/>
                <a:cs typeface="Calibri"/>
              </a:rPr>
              <a:t>is</a:t>
            </a:r>
            <a:r>
              <a:rPr lang="en-US" sz="2800" b="1" spc="-10" dirty="0">
                <a:solidFill>
                  <a:srgbClr val="404040"/>
                </a:solidFill>
                <a:latin typeface="Arial Rounded MT Bold" panose="020F0704030504030204" pitchFamily="34" charset="0"/>
                <a:cs typeface="Calibri"/>
              </a:rPr>
              <a:t> diverse?</a:t>
            </a:r>
            <a:r>
              <a:rPr lang="en-US" sz="2800" b="1" spc="10" dirty="0">
                <a:solidFill>
                  <a:srgbClr val="404040"/>
                </a:solidFill>
                <a:latin typeface="Arial Rounded MT Bold" panose="020F0704030504030204" pitchFamily="34" charset="0"/>
                <a:cs typeface="Calibri"/>
              </a:rPr>
              <a:t> </a:t>
            </a:r>
            <a:br>
              <a:rPr lang="en-US" sz="2800" b="1" spc="10" dirty="0">
                <a:solidFill>
                  <a:srgbClr val="404040"/>
                </a:solidFill>
                <a:latin typeface="Arial Rounded MT Bold" panose="020F0704030504030204" pitchFamily="34" charset="0"/>
                <a:cs typeface="Calibri"/>
              </a:rPr>
            </a:br>
            <a:r>
              <a:rPr lang="en-US" sz="2800" b="1" spc="-5" dirty="0">
                <a:solidFill>
                  <a:srgbClr val="404040"/>
                </a:solidFill>
                <a:latin typeface="Arial Rounded MT Bold" panose="020F0704030504030204" pitchFamily="34" charset="0"/>
                <a:cs typeface="Calibri"/>
              </a:rPr>
              <a:t>How?</a:t>
            </a:r>
            <a:r>
              <a:rPr lang="en-US" sz="2800" b="1" spc="-10" dirty="0">
                <a:solidFill>
                  <a:srgbClr val="404040"/>
                </a:solidFill>
                <a:latin typeface="Arial Rounded MT Bold" panose="020F0704030504030204" pitchFamily="34" charset="0"/>
                <a:cs typeface="Calibri"/>
              </a:rPr>
              <a:t> </a:t>
            </a:r>
            <a:r>
              <a:rPr lang="en-US" sz="2800" b="1" spc="-5" dirty="0">
                <a:solidFill>
                  <a:srgbClr val="404040"/>
                </a:solidFill>
                <a:latin typeface="Arial Rounded MT Bold" panose="020F0704030504030204" pitchFamily="34" charset="0"/>
                <a:cs typeface="Calibri"/>
              </a:rPr>
              <a:t>Why?</a:t>
            </a:r>
            <a:endParaRPr lang="en-IN" dirty="0"/>
          </a:p>
        </p:txBody>
      </p:sp>
      <p:sp>
        <p:nvSpPr>
          <p:cNvPr id="16" name="Content Placeholder 15">
            <a:extLst>
              <a:ext uri="{FF2B5EF4-FFF2-40B4-BE49-F238E27FC236}">
                <a16:creationId xmlns:a16="http://schemas.microsoft.com/office/drawing/2014/main" id="{5267145F-C9E9-CA20-51AA-F4136EB1046F}"/>
              </a:ext>
            </a:extLst>
          </p:cNvPr>
          <p:cNvSpPr>
            <a:spLocks noGrp="1"/>
          </p:cNvSpPr>
          <p:nvPr>
            <p:ph idx="1"/>
          </p:nvPr>
        </p:nvSpPr>
        <p:spPr/>
        <p:txBody>
          <a:bodyPr/>
          <a:lstStyle/>
          <a:p>
            <a:endParaRPr lang="en-IN"/>
          </a:p>
        </p:txBody>
      </p:sp>
      <p:pic>
        <p:nvPicPr>
          <p:cNvPr id="4" name="object 4"/>
          <p:cNvPicPr/>
          <p:nvPr/>
        </p:nvPicPr>
        <p:blipFill>
          <a:blip r:embed="rId2" cstate="print"/>
          <a:stretch>
            <a:fillRect/>
          </a:stretch>
        </p:blipFill>
        <p:spPr>
          <a:xfrm>
            <a:off x="76200" y="1817564"/>
            <a:ext cx="4685150" cy="4888036"/>
          </a:xfrm>
          <a:prstGeom prst="rect">
            <a:avLst/>
          </a:prstGeom>
        </p:spPr>
      </p:pic>
      <p:pic>
        <p:nvPicPr>
          <p:cNvPr id="6" name="Picture 5">
            <a:extLst>
              <a:ext uri="{FF2B5EF4-FFF2-40B4-BE49-F238E27FC236}">
                <a16:creationId xmlns:a16="http://schemas.microsoft.com/office/drawing/2014/main" id="{A9A84704-2ED0-3A02-8162-249D551F3C11}"/>
              </a:ext>
            </a:extLst>
          </p:cNvPr>
          <p:cNvPicPr>
            <a:picLocks noChangeAspect="1"/>
          </p:cNvPicPr>
          <p:nvPr/>
        </p:nvPicPr>
        <p:blipFill>
          <a:blip r:embed="rId3"/>
          <a:stretch>
            <a:fillRect/>
          </a:stretch>
        </p:blipFill>
        <p:spPr>
          <a:xfrm>
            <a:off x="4685150" y="1817564"/>
            <a:ext cx="3109229" cy="2400804"/>
          </a:xfrm>
          <a:prstGeom prst="rect">
            <a:avLst/>
          </a:prstGeom>
        </p:spPr>
      </p:pic>
      <p:pic>
        <p:nvPicPr>
          <p:cNvPr id="8" name="Picture 7">
            <a:extLst>
              <a:ext uri="{FF2B5EF4-FFF2-40B4-BE49-F238E27FC236}">
                <a16:creationId xmlns:a16="http://schemas.microsoft.com/office/drawing/2014/main" id="{92D94FE5-6E93-B492-FFF5-D158EF3E50EA}"/>
              </a:ext>
            </a:extLst>
          </p:cNvPr>
          <p:cNvPicPr>
            <a:picLocks noChangeAspect="1"/>
          </p:cNvPicPr>
          <p:nvPr/>
        </p:nvPicPr>
        <p:blipFill>
          <a:blip r:embed="rId4"/>
          <a:stretch>
            <a:fillRect/>
          </a:stretch>
        </p:blipFill>
        <p:spPr>
          <a:xfrm>
            <a:off x="4685150" y="4249237"/>
            <a:ext cx="3109229" cy="2456363"/>
          </a:xfrm>
          <a:prstGeom prst="rect">
            <a:avLst/>
          </a:prstGeom>
        </p:spPr>
      </p:pic>
      <p:pic>
        <p:nvPicPr>
          <p:cNvPr id="10" name="Picture 9">
            <a:extLst>
              <a:ext uri="{FF2B5EF4-FFF2-40B4-BE49-F238E27FC236}">
                <a16:creationId xmlns:a16="http://schemas.microsoft.com/office/drawing/2014/main" id="{B57B499A-91DD-B288-6A08-8D514E63AA81}"/>
              </a:ext>
            </a:extLst>
          </p:cNvPr>
          <p:cNvPicPr>
            <a:picLocks noChangeAspect="1"/>
          </p:cNvPicPr>
          <p:nvPr/>
        </p:nvPicPr>
        <p:blipFill>
          <a:blip r:embed="rId5"/>
          <a:stretch>
            <a:fillRect/>
          </a:stretch>
        </p:blipFill>
        <p:spPr>
          <a:xfrm>
            <a:off x="7794381" y="1817564"/>
            <a:ext cx="4321419" cy="48880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B4B90C7B-9F8A-16A8-9068-5181EF263FE5}"/>
              </a:ext>
            </a:extLst>
          </p:cNvPr>
          <p:cNvSpPr txBox="1">
            <a:spLocks noGrp="1"/>
          </p:cNvSpPr>
          <p:nvPr>
            <p:ph sz="half" idx="1"/>
          </p:nvPr>
        </p:nvSpPr>
        <p:spPr>
          <a:xfrm>
            <a:off x="277210" y="228600"/>
            <a:ext cx="7924800" cy="3618298"/>
          </a:xfrm>
          <a:prstGeom prst="rect">
            <a:avLst/>
          </a:prstGeom>
        </p:spPr>
        <p:txBody>
          <a:bodyPr vert="horz" wrap="square" lIns="0" tIns="47625" rIns="0" bIns="0" rtlCol="0">
            <a:spAutoFit/>
          </a:bodyPr>
          <a:lstStyle/>
          <a:p>
            <a:pPr marL="12699" indent="0">
              <a:spcBef>
                <a:spcPts val="1150"/>
              </a:spcBef>
              <a:buSzPct val="95000"/>
              <a:buNone/>
              <a:tabLst>
                <a:tab pos="104139" algn="l"/>
              </a:tabLst>
            </a:pPr>
            <a:r>
              <a:rPr lang="en-IN" sz="1600" b="1" i="0" dirty="0">
                <a:solidFill>
                  <a:srgbClr val="0D0D0D"/>
                </a:solidFill>
                <a:effectLst/>
                <a:latin typeface="Söhne"/>
              </a:rPr>
              <a:t>Racial Diversity:</a:t>
            </a:r>
            <a:endParaRPr lang="en-US" sz="1600" b="0" i="0" dirty="0">
              <a:solidFill>
                <a:schemeClr val="tx1"/>
              </a:solidFill>
              <a:effectLst/>
              <a:latin typeface="Calibri" panose="020F0502020204030204" pitchFamily="34" charset="0"/>
              <a:cs typeface="Calibri" panose="020F0502020204030204" pitchFamily="34" charset="0"/>
            </a:endParaRPr>
          </a:p>
          <a:p>
            <a:pPr marL="298449" indent="-285750">
              <a:spcBef>
                <a:spcPts val="1150"/>
              </a:spcBef>
              <a:buSzPct val="95000"/>
              <a:tabLst>
                <a:tab pos="104139" algn="l"/>
              </a:tabLst>
            </a:pPr>
            <a:r>
              <a:rPr lang="en-US" sz="1600" b="0" i="0" dirty="0">
                <a:solidFill>
                  <a:schemeClr val="tx1"/>
                </a:solidFill>
                <a:effectLst/>
                <a:latin typeface="Calibri" panose="020F0502020204030204" pitchFamily="34" charset="0"/>
                <a:cs typeface="Calibri" panose="020F0502020204030204" pitchFamily="34" charset="0"/>
              </a:rPr>
              <a:t>The presence of multiple races and ethnicities among the workforce indicates a level of </a:t>
            </a:r>
            <a:r>
              <a:rPr lang="en-US" sz="1600" b="1" i="0" dirty="0">
                <a:solidFill>
                  <a:schemeClr val="tx1"/>
                </a:solidFill>
                <a:effectLst/>
                <a:latin typeface="Calibri" panose="020F0502020204030204" pitchFamily="34" charset="0"/>
                <a:cs typeface="Calibri" panose="020F0502020204030204" pitchFamily="34" charset="0"/>
              </a:rPr>
              <a:t>racial diversity </a:t>
            </a:r>
            <a:r>
              <a:rPr lang="en-US" sz="1600" b="0" i="0" dirty="0">
                <a:solidFill>
                  <a:schemeClr val="tx1"/>
                </a:solidFill>
                <a:effectLst/>
                <a:latin typeface="Calibri" panose="020F0502020204030204" pitchFamily="34" charset="0"/>
                <a:cs typeface="Calibri" panose="020F0502020204030204" pitchFamily="34" charset="0"/>
              </a:rPr>
              <a:t>But its </a:t>
            </a:r>
            <a:r>
              <a:rPr sz="1600" b="1" spc="-5" dirty="0">
                <a:solidFill>
                  <a:schemeClr val="tx1"/>
                </a:solidFill>
                <a:latin typeface="Calibri" panose="020F0502020204030204" pitchFamily="34" charset="0"/>
                <a:cs typeface="Calibri" panose="020F0502020204030204" pitchFamily="34" charset="0"/>
              </a:rPr>
              <a:t>Highly</a:t>
            </a:r>
            <a:r>
              <a:rPr sz="1600" b="1" spc="-35" dirty="0">
                <a:solidFill>
                  <a:schemeClr val="tx1"/>
                </a:solidFill>
                <a:latin typeface="Calibri" panose="020F0502020204030204" pitchFamily="34" charset="0"/>
                <a:cs typeface="Calibri" panose="020F0502020204030204" pitchFamily="34" charset="0"/>
              </a:rPr>
              <a:t> </a:t>
            </a:r>
            <a:r>
              <a:rPr sz="1600" b="1" spc="-5" dirty="0">
                <a:solidFill>
                  <a:schemeClr val="tx1"/>
                </a:solidFill>
                <a:latin typeface="Calibri" panose="020F0502020204030204" pitchFamily="34" charset="0"/>
                <a:cs typeface="Calibri" panose="020F0502020204030204" pitchFamily="34" charset="0"/>
              </a:rPr>
              <a:t>white</a:t>
            </a:r>
            <a:r>
              <a:rPr sz="1600" b="1" spc="-15" dirty="0">
                <a:solidFill>
                  <a:schemeClr val="tx1"/>
                </a:solidFill>
                <a:latin typeface="Calibri" panose="020F0502020204030204" pitchFamily="34" charset="0"/>
                <a:cs typeface="Calibri" panose="020F0502020204030204" pitchFamily="34" charset="0"/>
              </a:rPr>
              <a:t> </a:t>
            </a:r>
            <a:r>
              <a:rPr sz="1600" b="1" spc="-5" dirty="0">
                <a:solidFill>
                  <a:schemeClr val="tx1"/>
                </a:solidFill>
                <a:latin typeface="Calibri" panose="020F0502020204030204" pitchFamily="34" charset="0"/>
                <a:cs typeface="Calibri" panose="020F0502020204030204" pitchFamily="34" charset="0"/>
              </a:rPr>
              <a:t>dominant</a:t>
            </a:r>
            <a:r>
              <a:rPr sz="1600" b="1" spc="-15" dirty="0">
                <a:solidFill>
                  <a:schemeClr val="tx1"/>
                </a:solidFill>
                <a:latin typeface="Calibri" panose="020F0502020204030204" pitchFamily="34" charset="0"/>
                <a:cs typeface="Calibri" panose="020F0502020204030204" pitchFamily="34" charset="0"/>
              </a:rPr>
              <a:t> </a:t>
            </a:r>
            <a:r>
              <a:rPr sz="1600" b="1" dirty="0">
                <a:solidFill>
                  <a:schemeClr val="tx1"/>
                </a:solidFill>
                <a:latin typeface="Calibri" panose="020F0502020204030204" pitchFamily="34" charset="0"/>
                <a:cs typeface="Calibri" panose="020F0502020204030204" pitchFamily="34" charset="0"/>
              </a:rPr>
              <a:t>(60%)</a:t>
            </a:r>
            <a:r>
              <a:rPr lang="en-US" sz="1600" b="1" dirty="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followed by </a:t>
            </a:r>
            <a:r>
              <a:rPr sz="1600" b="1" dirty="0">
                <a:solidFill>
                  <a:schemeClr val="tx1"/>
                </a:solidFill>
                <a:latin typeface="Calibri" panose="020F0502020204030204" pitchFamily="34" charset="0"/>
                <a:cs typeface="Calibri" panose="020F0502020204030204" pitchFamily="34" charset="0"/>
              </a:rPr>
              <a:t>Black </a:t>
            </a:r>
            <a:r>
              <a:rPr sz="1600" b="1" spc="-5" dirty="0">
                <a:solidFill>
                  <a:schemeClr val="tx1"/>
                </a:solidFill>
                <a:latin typeface="Calibri" panose="020F0502020204030204" pitchFamily="34" charset="0"/>
                <a:cs typeface="Calibri" panose="020F0502020204030204" pitchFamily="34" charset="0"/>
              </a:rPr>
              <a:t>or African</a:t>
            </a:r>
            <a:r>
              <a:rPr sz="1600" b="1" spc="5" dirty="0">
                <a:solidFill>
                  <a:schemeClr val="tx1"/>
                </a:solidFill>
                <a:latin typeface="Calibri" panose="020F0502020204030204" pitchFamily="34" charset="0"/>
                <a:cs typeface="Calibri" panose="020F0502020204030204" pitchFamily="34" charset="0"/>
              </a:rPr>
              <a:t> </a:t>
            </a:r>
            <a:r>
              <a:rPr sz="1600" b="1" spc="-5" dirty="0">
                <a:solidFill>
                  <a:schemeClr val="tx1"/>
                </a:solidFill>
                <a:latin typeface="Calibri" panose="020F0502020204030204" pitchFamily="34" charset="0"/>
                <a:cs typeface="Calibri" panose="020F0502020204030204" pitchFamily="34" charset="0"/>
              </a:rPr>
              <a:t>American</a:t>
            </a:r>
            <a:r>
              <a:rPr lang="en-US" sz="1600" b="1" spc="-5" dirty="0">
                <a:solidFill>
                  <a:schemeClr val="tx1"/>
                </a:solidFill>
                <a:latin typeface="Calibri" panose="020F0502020204030204" pitchFamily="34" charset="0"/>
                <a:cs typeface="Calibri" panose="020F0502020204030204" pitchFamily="34" charset="0"/>
              </a:rPr>
              <a:t> </a:t>
            </a:r>
            <a:r>
              <a:rPr sz="1600" b="1" dirty="0">
                <a:solidFill>
                  <a:schemeClr val="tx1"/>
                </a:solidFill>
                <a:latin typeface="Calibri" panose="020F0502020204030204" pitchFamily="34" charset="0"/>
                <a:cs typeface="Calibri" panose="020F0502020204030204" pitchFamily="34" charset="0"/>
              </a:rPr>
              <a:t>(25%)</a:t>
            </a:r>
            <a:r>
              <a:rPr lang="en-US" sz="1600" b="1" dirty="0">
                <a:solidFill>
                  <a:schemeClr val="tx1"/>
                </a:solidFill>
                <a:latin typeface="Calibri" panose="020F0502020204030204" pitchFamily="34" charset="0"/>
                <a:cs typeface="Calibri" panose="020F0502020204030204" pitchFamily="34" charset="0"/>
              </a:rPr>
              <a:t>. </a:t>
            </a:r>
            <a:r>
              <a:rPr sz="1600" b="1" dirty="0">
                <a:solidFill>
                  <a:schemeClr val="tx1"/>
                </a:solidFill>
                <a:latin typeface="Calibri" panose="020F0502020204030204" pitchFamily="34" charset="0"/>
                <a:cs typeface="Calibri" panose="020F0502020204030204" pitchFamily="34" charset="0"/>
              </a:rPr>
              <a:t>Other</a:t>
            </a:r>
            <a:r>
              <a:rPr sz="1600" b="1" spc="-30" dirty="0">
                <a:solidFill>
                  <a:schemeClr val="tx1"/>
                </a:solidFill>
                <a:latin typeface="Calibri" panose="020F0502020204030204" pitchFamily="34" charset="0"/>
                <a:cs typeface="Calibri" panose="020F0502020204030204" pitchFamily="34" charset="0"/>
              </a:rPr>
              <a:t> </a:t>
            </a:r>
            <a:r>
              <a:rPr sz="1600" b="1" spc="-10" dirty="0">
                <a:solidFill>
                  <a:schemeClr val="tx1"/>
                </a:solidFill>
                <a:latin typeface="Calibri" panose="020F0502020204030204" pitchFamily="34" charset="0"/>
                <a:cs typeface="Calibri" panose="020F0502020204030204" pitchFamily="34" charset="0"/>
              </a:rPr>
              <a:t>races</a:t>
            </a:r>
            <a:r>
              <a:rPr sz="1600" b="1" dirty="0">
                <a:solidFill>
                  <a:schemeClr val="tx1"/>
                </a:solidFill>
                <a:latin typeface="Calibri" panose="020F0502020204030204" pitchFamily="34" charset="0"/>
                <a:cs typeface="Calibri" panose="020F0502020204030204" pitchFamily="34" charset="0"/>
              </a:rPr>
              <a:t> </a:t>
            </a:r>
            <a:r>
              <a:rPr sz="1600" b="1" spc="-10" dirty="0">
                <a:solidFill>
                  <a:schemeClr val="tx1"/>
                </a:solidFill>
                <a:latin typeface="Calibri" panose="020F0502020204030204" pitchFamily="34" charset="0"/>
                <a:cs typeface="Calibri" panose="020F0502020204030204" pitchFamily="34" charset="0"/>
              </a:rPr>
              <a:t>are</a:t>
            </a:r>
            <a:r>
              <a:rPr sz="1600" b="1" spc="-5" dirty="0">
                <a:solidFill>
                  <a:schemeClr val="tx1"/>
                </a:solidFill>
                <a:latin typeface="Calibri" panose="020F0502020204030204" pitchFamily="34" charset="0"/>
                <a:cs typeface="Calibri" panose="020F0502020204030204" pitchFamily="34" charset="0"/>
              </a:rPr>
              <a:t> not</a:t>
            </a:r>
            <a:r>
              <a:rPr sz="1600" b="1" spc="-15" dirty="0">
                <a:solidFill>
                  <a:schemeClr val="tx1"/>
                </a:solidFill>
                <a:latin typeface="Calibri" panose="020F0502020204030204" pitchFamily="34" charset="0"/>
                <a:cs typeface="Calibri" panose="020F0502020204030204" pitchFamily="34" charset="0"/>
              </a:rPr>
              <a:t> </a:t>
            </a:r>
            <a:r>
              <a:rPr sz="1600" b="1" spc="-5" dirty="0">
                <a:solidFill>
                  <a:schemeClr val="tx1"/>
                </a:solidFill>
                <a:latin typeface="Calibri" panose="020F0502020204030204" pitchFamily="34" charset="0"/>
                <a:cs typeface="Calibri" panose="020F0502020204030204" pitchFamily="34" charset="0"/>
              </a:rPr>
              <a:t>well </a:t>
            </a:r>
            <a:r>
              <a:rPr sz="1600" b="1" spc="-10" dirty="0">
                <a:solidFill>
                  <a:schemeClr val="tx1"/>
                </a:solidFill>
                <a:latin typeface="Calibri" panose="020F0502020204030204" pitchFamily="34" charset="0"/>
                <a:cs typeface="Calibri" panose="020F0502020204030204" pitchFamily="34" charset="0"/>
              </a:rPr>
              <a:t>represented</a:t>
            </a:r>
            <a:r>
              <a:rPr lang="en-US" sz="1600" spc="-10" dirty="0">
                <a:solidFill>
                  <a:schemeClr val="tx1"/>
                </a:solidFill>
                <a:latin typeface="Calibri" panose="020F0502020204030204" pitchFamily="34" charset="0"/>
                <a:cs typeface="Calibri" panose="020F0502020204030204" pitchFamily="34" charset="0"/>
              </a:rPr>
              <a:t>, so </a:t>
            </a:r>
            <a:r>
              <a:rPr lang="en-US" sz="1600" b="0" i="0" dirty="0">
                <a:solidFill>
                  <a:schemeClr val="tx1"/>
                </a:solidFill>
                <a:effectLst/>
                <a:latin typeface="Calibri" panose="020F0502020204030204" pitchFamily="34" charset="0"/>
                <a:cs typeface="Calibri" panose="020F0502020204030204" pitchFamily="34" charset="0"/>
              </a:rPr>
              <a:t>opportunities to further enhance diversity, particularly by increasing representation of underrepresented groups.</a:t>
            </a:r>
          </a:p>
          <a:p>
            <a:pPr marL="12699" indent="0">
              <a:spcBef>
                <a:spcPts val="1165"/>
              </a:spcBef>
              <a:buSzPct val="95000"/>
              <a:buNone/>
              <a:tabLst>
                <a:tab pos="104139" algn="l"/>
              </a:tabLst>
            </a:pPr>
            <a:r>
              <a:rPr lang="en-IN" sz="1600" b="1" i="0" dirty="0">
                <a:solidFill>
                  <a:srgbClr val="0D0D0D"/>
                </a:solidFill>
                <a:effectLst/>
                <a:latin typeface="Söhne"/>
              </a:rPr>
              <a:t>State Diversity:</a:t>
            </a:r>
            <a:endParaRPr lang="en-IN" sz="1600" spc="-10" dirty="0">
              <a:solidFill>
                <a:schemeClr val="tx1"/>
              </a:solidFill>
              <a:latin typeface="Calibri" panose="020F0502020204030204" pitchFamily="34" charset="0"/>
              <a:cs typeface="Calibri" panose="020F0502020204030204" pitchFamily="34" charset="0"/>
            </a:endParaRPr>
          </a:p>
          <a:p>
            <a:pPr marL="298449" indent="-285750">
              <a:spcBef>
                <a:spcPts val="1165"/>
              </a:spcBef>
              <a:buSzPct val="95000"/>
              <a:tabLst>
                <a:tab pos="104139" algn="l"/>
              </a:tabLst>
            </a:pPr>
            <a:r>
              <a:rPr lang="en-US" sz="1600" b="0" i="0" dirty="0">
                <a:solidFill>
                  <a:schemeClr val="tx1"/>
                </a:solidFill>
                <a:effectLst/>
                <a:latin typeface="Calibri" panose="020F0502020204030204" pitchFamily="34" charset="0"/>
                <a:cs typeface="Calibri" panose="020F0502020204030204" pitchFamily="34" charset="0"/>
              </a:rPr>
              <a:t>The state diversity indicates a </a:t>
            </a:r>
            <a:r>
              <a:rPr lang="en-US" sz="1600" b="1" i="0" dirty="0">
                <a:solidFill>
                  <a:schemeClr val="tx1"/>
                </a:solidFill>
                <a:effectLst/>
                <a:latin typeface="Calibri" panose="020F0502020204030204" pitchFamily="34" charset="0"/>
                <a:cs typeface="Calibri" panose="020F0502020204030204" pitchFamily="34" charset="0"/>
              </a:rPr>
              <a:t>significant geographical concentration in Massachusetts</a:t>
            </a:r>
            <a:r>
              <a:rPr lang="en-US" sz="1600" b="0" i="0" dirty="0">
                <a:solidFill>
                  <a:schemeClr val="tx1"/>
                </a:solidFill>
                <a:effectLst/>
                <a:latin typeface="Calibri" panose="020F0502020204030204" pitchFamily="34" charset="0"/>
                <a:cs typeface="Calibri" panose="020F0502020204030204" pitchFamily="34" charset="0"/>
              </a:rPr>
              <a:t>, due to the company's location and its primary operational base. While this concentration might facilitate operations and collaboration, expanding the geographical diversity of the workforce could introduce new perspectives and potential benefits associated with a more geographically dispersed team.</a:t>
            </a:r>
          </a:p>
          <a:p>
            <a:pPr marL="298449" indent="-285750">
              <a:spcBef>
                <a:spcPts val="1165"/>
              </a:spcBef>
              <a:buSzPct val="95000"/>
              <a:tabLst>
                <a:tab pos="104139" algn="l"/>
              </a:tabLst>
            </a:pPr>
            <a:endParaRPr sz="1600" dirty="0">
              <a:solidFill>
                <a:schemeClr val="tx1"/>
              </a:solidFill>
              <a:latin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id="{F69D4EE5-8C67-2DFC-F917-05B5EA0FD5D1}"/>
              </a:ext>
            </a:extLst>
          </p:cNvPr>
          <p:cNvSpPr>
            <a:spLocks noGrp="1"/>
          </p:cNvSpPr>
          <p:nvPr>
            <p:ph sz="half" idx="2"/>
          </p:nvPr>
        </p:nvSpPr>
        <p:spPr>
          <a:xfrm>
            <a:off x="277210" y="3505200"/>
            <a:ext cx="5305390" cy="3880773"/>
          </a:xfrm>
        </p:spPr>
        <p:txBody>
          <a:bodyPr>
            <a:normAutofit/>
          </a:bodyPr>
          <a:lstStyle/>
          <a:p>
            <a:pPr marL="12699" indent="0">
              <a:spcBef>
                <a:spcPts val="1150"/>
              </a:spcBef>
              <a:buSzPct val="95000"/>
              <a:buNone/>
              <a:tabLst>
                <a:tab pos="104139" algn="l"/>
              </a:tabLst>
            </a:pPr>
            <a:r>
              <a:rPr lang="en-IN" sz="1600" b="1" i="0" dirty="0">
                <a:solidFill>
                  <a:srgbClr val="0D0D0D"/>
                </a:solidFill>
                <a:effectLst/>
                <a:latin typeface="Söhne"/>
              </a:rPr>
              <a:t>Marital Status Diversity:</a:t>
            </a:r>
            <a:endParaRPr lang="en-US" sz="1600" spc="-10" dirty="0">
              <a:solidFill>
                <a:schemeClr val="tx1"/>
              </a:solidFill>
              <a:latin typeface="Calibri" panose="020F0502020204030204" pitchFamily="34" charset="0"/>
              <a:cs typeface="Calibri" panose="020F0502020204030204" pitchFamily="34" charset="0"/>
            </a:endParaRPr>
          </a:p>
          <a:p>
            <a:pPr marL="298449" indent="-285750">
              <a:spcBef>
                <a:spcPts val="1165"/>
              </a:spcBef>
              <a:buSzPct val="95000"/>
              <a:tabLst>
                <a:tab pos="104139" algn="l"/>
              </a:tabLst>
            </a:pPr>
            <a:r>
              <a:rPr lang="en-US" sz="1600" dirty="0">
                <a:solidFill>
                  <a:schemeClr val="tx1"/>
                </a:solidFill>
                <a:latin typeface="Calibri" panose="020F0502020204030204" pitchFamily="34" charset="0"/>
                <a:cs typeface="Calibri" panose="020F0502020204030204" pitchFamily="34" charset="0"/>
              </a:rPr>
              <a:t>R</a:t>
            </a:r>
            <a:r>
              <a:rPr lang="en-US" sz="1600" b="0" i="0" dirty="0">
                <a:solidFill>
                  <a:schemeClr val="tx1"/>
                </a:solidFill>
                <a:effectLst/>
                <a:latin typeface="Calibri" panose="020F0502020204030204" pitchFamily="34" charset="0"/>
                <a:cs typeface="Calibri" panose="020F0502020204030204" pitchFamily="34" charset="0"/>
              </a:rPr>
              <a:t>eflects a </a:t>
            </a:r>
            <a:r>
              <a:rPr lang="en-US" sz="1600" b="1" i="0" dirty="0">
                <a:solidFill>
                  <a:schemeClr val="tx1"/>
                </a:solidFill>
                <a:effectLst/>
                <a:latin typeface="Calibri" panose="020F0502020204030204" pitchFamily="34" charset="0"/>
                <a:cs typeface="Calibri" panose="020F0502020204030204" pitchFamily="34" charset="0"/>
              </a:rPr>
              <a:t>varied marital status </a:t>
            </a:r>
            <a:r>
              <a:rPr lang="en-US" sz="1600" b="0" i="0" dirty="0">
                <a:solidFill>
                  <a:schemeClr val="tx1"/>
                </a:solidFill>
                <a:effectLst/>
                <a:latin typeface="Calibri" panose="020F0502020204030204" pitchFamily="34" charset="0"/>
                <a:cs typeface="Calibri" panose="020F0502020204030204" pitchFamily="34" charset="0"/>
              </a:rPr>
              <a:t>composition, indicating diversity in life stages and experiences among employees. Such diversity can bring a wide range of perspectives and insights to the company, enriching the workplace culture.</a:t>
            </a:r>
          </a:p>
          <a:p>
            <a:pPr marL="12699" indent="0">
              <a:spcBef>
                <a:spcPts val="1165"/>
              </a:spcBef>
              <a:buSzPct val="95000"/>
              <a:buNone/>
              <a:tabLst>
                <a:tab pos="104139" algn="l"/>
              </a:tabLst>
            </a:pPr>
            <a:r>
              <a:rPr lang="en-IN" sz="1600" b="1" i="0" dirty="0">
                <a:solidFill>
                  <a:srgbClr val="0D0D0D"/>
                </a:solidFill>
                <a:effectLst/>
                <a:latin typeface="Söhne"/>
              </a:rPr>
              <a:t>Gender Diversity:</a:t>
            </a:r>
            <a:endParaRPr lang="en-IN" sz="1600" spc="-10" dirty="0">
              <a:solidFill>
                <a:schemeClr val="tx1"/>
              </a:solidFill>
              <a:latin typeface="Calibri" panose="020F0502020204030204" pitchFamily="34" charset="0"/>
              <a:cs typeface="Calibri" panose="020F0502020204030204" pitchFamily="34" charset="0"/>
            </a:endParaRPr>
          </a:p>
          <a:p>
            <a:pPr marL="298449" indent="-285750">
              <a:spcBef>
                <a:spcPts val="1165"/>
              </a:spcBef>
              <a:buSzPct val="95000"/>
              <a:tabLst>
                <a:tab pos="104139" algn="l"/>
              </a:tabLst>
            </a:pPr>
            <a:r>
              <a:rPr lang="en-US" sz="1600" dirty="0">
                <a:solidFill>
                  <a:schemeClr val="tx1"/>
                </a:solidFill>
                <a:latin typeface="Calibri" panose="020F0502020204030204" pitchFamily="34" charset="0"/>
                <a:cs typeface="Calibri" panose="020F0502020204030204" pitchFamily="34" charset="0"/>
              </a:rPr>
              <a:t>R</a:t>
            </a:r>
            <a:r>
              <a:rPr lang="en-US" sz="1600" b="0" i="0" dirty="0">
                <a:solidFill>
                  <a:schemeClr val="tx1"/>
                </a:solidFill>
                <a:effectLst/>
                <a:latin typeface="Calibri" panose="020F0502020204030204" pitchFamily="34" charset="0"/>
                <a:cs typeface="Calibri" panose="020F0502020204030204" pitchFamily="34" charset="0"/>
              </a:rPr>
              <a:t>elatively </a:t>
            </a:r>
            <a:r>
              <a:rPr lang="en-US" sz="1600" b="1" i="0" dirty="0">
                <a:solidFill>
                  <a:schemeClr val="tx1"/>
                </a:solidFill>
                <a:effectLst/>
                <a:latin typeface="Calibri" panose="020F0502020204030204" pitchFamily="34" charset="0"/>
                <a:cs typeface="Calibri" panose="020F0502020204030204" pitchFamily="34" charset="0"/>
              </a:rPr>
              <a:t>balanced gender distribution </a:t>
            </a:r>
            <a:r>
              <a:rPr lang="en-US" sz="1600" b="0" i="0" dirty="0">
                <a:solidFill>
                  <a:schemeClr val="tx1"/>
                </a:solidFill>
                <a:effectLst/>
                <a:latin typeface="Calibri" panose="020F0502020204030204" pitchFamily="34" charset="0"/>
                <a:cs typeface="Calibri" panose="020F0502020204030204" pitchFamily="34" charset="0"/>
              </a:rPr>
              <a:t>within the company, indicating a commendable level of gender diversity.</a:t>
            </a:r>
            <a:endParaRPr lang="en-IN" sz="1600" spc="-10" dirty="0">
              <a:solidFill>
                <a:schemeClr val="tx1"/>
              </a:solidFill>
              <a:latin typeface="Calibri" panose="020F0502020204030204" pitchFamily="34" charset="0"/>
              <a:cs typeface="Calibri" panose="020F0502020204030204" pitchFamily="34" charset="0"/>
            </a:endParaRPr>
          </a:p>
          <a:p>
            <a:endParaRPr lang="en-IN" dirty="0"/>
          </a:p>
        </p:txBody>
      </p:sp>
      <p:pic>
        <p:nvPicPr>
          <p:cNvPr id="10" name="Picture 9">
            <a:extLst>
              <a:ext uri="{FF2B5EF4-FFF2-40B4-BE49-F238E27FC236}">
                <a16:creationId xmlns:a16="http://schemas.microsoft.com/office/drawing/2014/main" id="{79E3D8E9-7825-0678-43E4-5B2263C55D46}"/>
              </a:ext>
            </a:extLst>
          </p:cNvPr>
          <p:cNvPicPr>
            <a:picLocks noChangeAspect="1"/>
          </p:cNvPicPr>
          <p:nvPr/>
        </p:nvPicPr>
        <p:blipFill>
          <a:blip r:embed="rId2"/>
          <a:stretch>
            <a:fillRect/>
          </a:stretch>
        </p:blipFill>
        <p:spPr>
          <a:xfrm>
            <a:off x="5429343" y="3352800"/>
            <a:ext cx="6610257" cy="3200400"/>
          </a:xfrm>
          <a:prstGeom prst="rect">
            <a:avLst/>
          </a:prstGeom>
        </p:spPr>
      </p:pic>
    </p:spTree>
    <p:extLst>
      <p:ext uri="{BB962C8B-B14F-4D97-AF65-F5344CB8AC3E}">
        <p14:creationId xmlns:p14="http://schemas.microsoft.com/office/powerpoint/2010/main" val="372661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21E0A0F-D70B-838C-616F-EA4251177646}"/>
              </a:ext>
            </a:extLst>
          </p:cNvPr>
          <p:cNvPicPr>
            <a:picLocks noChangeAspect="1"/>
          </p:cNvPicPr>
          <p:nvPr/>
        </p:nvPicPr>
        <p:blipFill>
          <a:blip r:embed="rId2"/>
          <a:stretch>
            <a:fillRect/>
          </a:stretch>
        </p:blipFill>
        <p:spPr>
          <a:xfrm>
            <a:off x="-2207" y="1974378"/>
            <a:ext cx="7054304" cy="4879169"/>
          </a:xfrm>
          <a:prstGeom prst="rect">
            <a:avLst/>
          </a:prstGeom>
        </p:spPr>
      </p:pic>
      <p:pic>
        <p:nvPicPr>
          <p:cNvPr id="18" name="Picture 17">
            <a:extLst>
              <a:ext uri="{FF2B5EF4-FFF2-40B4-BE49-F238E27FC236}">
                <a16:creationId xmlns:a16="http://schemas.microsoft.com/office/drawing/2014/main" id="{8ADC2543-B92B-7F2A-CC0F-E048DEDFC05E}"/>
              </a:ext>
            </a:extLst>
          </p:cNvPr>
          <p:cNvPicPr>
            <a:picLocks noChangeAspect="1"/>
          </p:cNvPicPr>
          <p:nvPr/>
        </p:nvPicPr>
        <p:blipFill>
          <a:blip r:embed="rId3"/>
          <a:stretch>
            <a:fillRect/>
          </a:stretch>
        </p:blipFill>
        <p:spPr>
          <a:xfrm>
            <a:off x="6717862" y="1986352"/>
            <a:ext cx="2745503" cy="2427610"/>
          </a:xfrm>
          <a:prstGeom prst="rect">
            <a:avLst/>
          </a:prstGeom>
        </p:spPr>
      </p:pic>
      <p:pic>
        <p:nvPicPr>
          <p:cNvPr id="20" name="Picture 19">
            <a:extLst>
              <a:ext uri="{FF2B5EF4-FFF2-40B4-BE49-F238E27FC236}">
                <a16:creationId xmlns:a16="http://schemas.microsoft.com/office/drawing/2014/main" id="{8EB916C0-72FE-9377-B86F-7DF0D937987D}"/>
              </a:ext>
            </a:extLst>
          </p:cNvPr>
          <p:cNvPicPr>
            <a:picLocks noChangeAspect="1"/>
          </p:cNvPicPr>
          <p:nvPr/>
        </p:nvPicPr>
        <p:blipFill>
          <a:blip r:embed="rId4"/>
          <a:stretch>
            <a:fillRect/>
          </a:stretch>
        </p:blipFill>
        <p:spPr>
          <a:xfrm>
            <a:off x="9457397" y="1965472"/>
            <a:ext cx="2741658" cy="2444037"/>
          </a:xfrm>
          <a:prstGeom prst="rect">
            <a:avLst/>
          </a:prstGeom>
        </p:spPr>
      </p:pic>
      <p:pic>
        <p:nvPicPr>
          <p:cNvPr id="26" name="Picture 25">
            <a:extLst>
              <a:ext uri="{FF2B5EF4-FFF2-40B4-BE49-F238E27FC236}">
                <a16:creationId xmlns:a16="http://schemas.microsoft.com/office/drawing/2014/main" id="{4C50C447-B685-FD53-37EC-207917EA5E31}"/>
              </a:ext>
            </a:extLst>
          </p:cNvPr>
          <p:cNvPicPr>
            <a:picLocks noChangeAspect="1"/>
          </p:cNvPicPr>
          <p:nvPr/>
        </p:nvPicPr>
        <p:blipFill>
          <a:blip r:embed="rId5"/>
          <a:stretch>
            <a:fillRect/>
          </a:stretch>
        </p:blipFill>
        <p:spPr>
          <a:xfrm>
            <a:off x="6717862" y="4417723"/>
            <a:ext cx="2745503" cy="2423157"/>
          </a:xfrm>
          <a:prstGeom prst="rect">
            <a:avLst/>
          </a:prstGeom>
        </p:spPr>
      </p:pic>
      <p:pic>
        <p:nvPicPr>
          <p:cNvPr id="28" name="Picture 27">
            <a:extLst>
              <a:ext uri="{FF2B5EF4-FFF2-40B4-BE49-F238E27FC236}">
                <a16:creationId xmlns:a16="http://schemas.microsoft.com/office/drawing/2014/main" id="{AD4B1523-5B76-8992-8451-2C517468671D}"/>
              </a:ext>
            </a:extLst>
          </p:cNvPr>
          <p:cNvPicPr>
            <a:picLocks noChangeAspect="1"/>
          </p:cNvPicPr>
          <p:nvPr/>
        </p:nvPicPr>
        <p:blipFill>
          <a:blip r:embed="rId6"/>
          <a:stretch>
            <a:fillRect/>
          </a:stretch>
        </p:blipFill>
        <p:spPr>
          <a:xfrm>
            <a:off x="9457397" y="4405055"/>
            <a:ext cx="2734603" cy="2423157"/>
          </a:xfrm>
          <a:prstGeom prst="rect">
            <a:avLst/>
          </a:prstGeom>
        </p:spPr>
      </p:pic>
      <p:pic>
        <p:nvPicPr>
          <p:cNvPr id="30" name="Picture 29">
            <a:extLst>
              <a:ext uri="{FF2B5EF4-FFF2-40B4-BE49-F238E27FC236}">
                <a16:creationId xmlns:a16="http://schemas.microsoft.com/office/drawing/2014/main" id="{C39AC60D-87F3-E34D-D80F-AEA3AA71BA18}"/>
              </a:ext>
            </a:extLst>
          </p:cNvPr>
          <p:cNvPicPr>
            <a:picLocks noChangeAspect="1"/>
          </p:cNvPicPr>
          <p:nvPr/>
        </p:nvPicPr>
        <p:blipFill>
          <a:blip r:embed="rId7"/>
          <a:stretch>
            <a:fillRect/>
          </a:stretch>
        </p:blipFill>
        <p:spPr>
          <a:xfrm>
            <a:off x="8799160" y="0"/>
            <a:ext cx="3399895" cy="1986352"/>
          </a:xfrm>
          <a:prstGeom prst="rect">
            <a:avLst/>
          </a:prstGeom>
        </p:spPr>
      </p:pic>
      <p:sp>
        <p:nvSpPr>
          <p:cNvPr id="2" name="object 2"/>
          <p:cNvSpPr txBox="1">
            <a:spLocks noGrp="1"/>
          </p:cNvSpPr>
          <p:nvPr>
            <p:ph type="title"/>
          </p:nvPr>
        </p:nvSpPr>
        <p:spPr>
          <a:xfrm>
            <a:off x="-2208" y="-15735"/>
            <a:ext cx="8801368" cy="1986352"/>
          </a:xfrm>
          <a:prstGeom prst="rect">
            <a:avLst/>
          </a:prstGeom>
        </p:spPr>
        <p:txBody>
          <a:bodyPr vert="horz" wrap="square" lIns="0" tIns="634492" rIns="0" bIns="0" rtlCol="0">
            <a:spAutoFit/>
          </a:bodyPr>
          <a:lstStyle/>
          <a:p>
            <a:pPr marL="169545" algn="l">
              <a:lnSpc>
                <a:spcPct val="100000"/>
              </a:lnSpc>
              <a:spcBef>
                <a:spcPts val="100"/>
              </a:spcBef>
              <a:tabLst>
                <a:tab pos="10140950" algn="l"/>
              </a:tabLst>
            </a:pPr>
            <a:r>
              <a:rPr lang="en-US" b="1" spc="-95" dirty="0">
                <a:solidFill>
                  <a:srgbClr val="404040"/>
                </a:solidFill>
                <a:latin typeface="Arial Rounded MT Bold" panose="020F0704030504030204" pitchFamily="34" charset="0"/>
                <a:cs typeface="Calibri"/>
              </a:rPr>
              <a:t>To</a:t>
            </a:r>
            <a:r>
              <a:rPr lang="en-US" b="1" spc="-10" dirty="0">
                <a:solidFill>
                  <a:srgbClr val="404040"/>
                </a:solidFill>
                <a:latin typeface="Arial Rounded MT Bold" panose="020F0704030504030204" pitchFamily="34" charset="0"/>
                <a:cs typeface="Calibri"/>
              </a:rPr>
              <a:t> </a:t>
            </a:r>
            <a:r>
              <a:rPr lang="en-US" b="1" spc="-5" dirty="0">
                <a:solidFill>
                  <a:srgbClr val="404040"/>
                </a:solidFill>
                <a:latin typeface="Arial Rounded MT Bold" panose="020F0704030504030204" pitchFamily="34" charset="0"/>
                <a:cs typeface="Calibri"/>
              </a:rPr>
              <a:t>what</a:t>
            </a:r>
            <a:r>
              <a:rPr lang="en-US" b="1" spc="5" dirty="0">
                <a:solidFill>
                  <a:srgbClr val="404040"/>
                </a:solidFill>
                <a:latin typeface="Arial Rounded MT Bold" panose="020F0704030504030204" pitchFamily="34" charset="0"/>
                <a:cs typeface="Calibri"/>
              </a:rPr>
              <a:t> </a:t>
            </a:r>
            <a:r>
              <a:rPr lang="en-US" b="1" spc="-15" dirty="0">
                <a:solidFill>
                  <a:srgbClr val="404040"/>
                </a:solidFill>
                <a:latin typeface="Arial Rounded MT Bold" panose="020F0704030504030204" pitchFamily="34" charset="0"/>
                <a:cs typeface="Calibri"/>
              </a:rPr>
              <a:t>extent</a:t>
            </a:r>
            <a:r>
              <a:rPr lang="en-US" b="1" spc="30" dirty="0">
                <a:solidFill>
                  <a:srgbClr val="404040"/>
                </a:solidFill>
                <a:latin typeface="Arial Rounded MT Bold" panose="020F0704030504030204" pitchFamily="34" charset="0"/>
                <a:cs typeface="Calibri"/>
              </a:rPr>
              <a:t> </a:t>
            </a:r>
            <a:r>
              <a:rPr lang="en-US" b="1" dirty="0">
                <a:solidFill>
                  <a:srgbClr val="404040"/>
                </a:solidFill>
                <a:latin typeface="Arial Rounded MT Bold" panose="020F0704030504030204" pitchFamily="34" charset="0"/>
                <a:cs typeface="Calibri"/>
              </a:rPr>
              <a:t>gender</a:t>
            </a:r>
            <a:r>
              <a:rPr lang="en-US" b="1" spc="-15" dirty="0">
                <a:solidFill>
                  <a:srgbClr val="404040"/>
                </a:solidFill>
                <a:latin typeface="Arial Rounded MT Bold" panose="020F0704030504030204" pitchFamily="34" charset="0"/>
                <a:cs typeface="Calibri"/>
              </a:rPr>
              <a:t> </a:t>
            </a:r>
            <a:r>
              <a:rPr lang="en-US" b="1" dirty="0">
                <a:solidFill>
                  <a:srgbClr val="404040"/>
                </a:solidFill>
                <a:latin typeface="Arial Rounded MT Bold" panose="020F0704030504030204" pitchFamily="34" charset="0"/>
                <a:cs typeface="Calibri"/>
              </a:rPr>
              <a:t>equality</a:t>
            </a:r>
            <a:r>
              <a:rPr lang="en-US" b="1" spc="-5" dirty="0">
                <a:solidFill>
                  <a:srgbClr val="404040"/>
                </a:solidFill>
                <a:latin typeface="Arial Rounded MT Bold" panose="020F0704030504030204" pitchFamily="34" charset="0"/>
                <a:cs typeface="Calibri"/>
              </a:rPr>
              <a:t> </a:t>
            </a:r>
            <a:r>
              <a:rPr lang="en-US" b="1" dirty="0">
                <a:solidFill>
                  <a:srgbClr val="404040"/>
                </a:solidFill>
                <a:latin typeface="Arial Rounded MT Bold" panose="020F0704030504030204" pitchFamily="34" charset="0"/>
                <a:cs typeface="Calibri"/>
              </a:rPr>
              <a:t>is</a:t>
            </a:r>
            <a:r>
              <a:rPr lang="en-US" b="1" spc="10" dirty="0">
                <a:solidFill>
                  <a:srgbClr val="404040"/>
                </a:solidFill>
                <a:latin typeface="Arial Rounded MT Bold" panose="020F0704030504030204" pitchFamily="34" charset="0"/>
                <a:cs typeface="Calibri"/>
              </a:rPr>
              <a:t> </a:t>
            </a:r>
            <a:r>
              <a:rPr lang="en-US" b="1" spc="-5" dirty="0">
                <a:solidFill>
                  <a:srgbClr val="404040"/>
                </a:solidFill>
                <a:latin typeface="Arial Rounded MT Bold" panose="020F0704030504030204" pitchFamily="34" charset="0"/>
                <a:cs typeface="Calibri"/>
              </a:rPr>
              <a:t>achieved</a:t>
            </a:r>
            <a:r>
              <a:rPr lang="en-US" b="1" spc="5" dirty="0">
                <a:solidFill>
                  <a:srgbClr val="404040"/>
                </a:solidFill>
                <a:latin typeface="Arial Rounded MT Bold" panose="020F0704030504030204" pitchFamily="34" charset="0"/>
                <a:cs typeface="Calibri"/>
              </a:rPr>
              <a:t> </a:t>
            </a:r>
            <a:r>
              <a:rPr lang="en-US" b="1" dirty="0">
                <a:solidFill>
                  <a:srgbClr val="404040"/>
                </a:solidFill>
                <a:latin typeface="Arial Rounded MT Bold" panose="020F0704030504030204" pitchFamily="34" charset="0"/>
                <a:cs typeface="Calibri"/>
              </a:rPr>
              <a:t>in</a:t>
            </a:r>
            <a:r>
              <a:rPr lang="en-US" b="1" spc="10" dirty="0">
                <a:solidFill>
                  <a:srgbClr val="404040"/>
                </a:solidFill>
                <a:latin typeface="Arial Rounded MT Bold" panose="020F0704030504030204" pitchFamily="34" charset="0"/>
                <a:cs typeface="Calibri"/>
              </a:rPr>
              <a:t> </a:t>
            </a:r>
            <a:r>
              <a:rPr lang="en-US" b="1" dirty="0">
                <a:solidFill>
                  <a:srgbClr val="404040"/>
                </a:solidFill>
                <a:latin typeface="Arial Rounded MT Bold" panose="020F0704030504030204" pitchFamily="34" charset="0"/>
                <a:cs typeface="Calibri"/>
              </a:rPr>
              <a:t>the</a:t>
            </a:r>
            <a:r>
              <a:rPr lang="en-US" b="1" spc="5" dirty="0">
                <a:solidFill>
                  <a:srgbClr val="404040"/>
                </a:solidFill>
                <a:latin typeface="Arial Rounded MT Bold" panose="020F0704030504030204" pitchFamily="34" charset="0"/>
                <a:cs typeface="Calibri"/>
              </a:rPr>
              <a:t> </a:t>
            </a:r>
            <a:r>
              <a:rPr lang="en-US" b="1" spc="-10" dirty="0">
                <a:solidFill>
                  <a:srgbClr val="404040"/>
                </a:solidFill>
                <a:latin typeface="Arial Rounded MT Bold" panose="020F0704030504030204" pitchFamily="34" charset="0"/>
                <a:cs typeface="Calibri"/>
              </a:rPr>
              <a:t>organization? </a:t>
            </a:r>
            <a:r>
              <a:rPr spc="-5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196F92-9C85-8357-2994-5B63ACDDB803}"/>
              </a:ext>
            </a:extLst>
          </p:cNvPr>
          <p:cNvSpPr>
            <a:spLocks noGrp="1"/>
          </p:cNvSpPr>
          <p:nvPr>
            <p:ph idx="1"/>
          </p:nvPr>
        </p:nvSpPr>
        <p:spPr>
          <a:xfrm>
            <a:off x="312683" y="533400"/>
            <a:ext cx="4876800" cy="2667000"/>
          </a:xfrm>
        </p:spPr>
        <p:txBody>
          <a:bodyPr>
            <a:noAutofit/>
          </a:bodyPr>
          <a:lstStyle/>
          <a:p>
            <a:pPr marL="0" indent="0" algn="l">
              <a:buNone/>
            </a:pPr>
            <a:r>
              <a:rPr lang="en-US" sz="1600" b="1" i="0" dirty="0">
                <a:solidFill>
                  <a:srgbClr val="0D0D0D"/>
                </a:solidFill>
                <a:effectLst/>
                <a:latin typeface="Calibri" panose="020F0502020204030204" pitchFamily="34" charset="0"/>
                <a:cs typeface="Calibri" panose="020F0502020204030204" pitchFamily="34" charset="0"/>
              </a:rPr>
              <a:t>Performance by Gender :</a:t>
            </a:r>
          </a:p>
          <a:p>
            <a:r>
              <a:rPr lang="en-US" sz="1600" b="1" i="0" dirty="0">
                <a:solidFill>
                  <a:srgbClr val="0D0D0D"/>
                </a:solidFill>
                <a:effectLst/>
                <a:latin typeface="Calibri" panose="020F0502020204030204" pitchFamily="34" charset="0"/>
                <a:cs typeface="Calibri" panose="020F0502020204030204" pitchFamily="34" charset="0"/>
              </a:rPr>
              <a:t> </a:t>
            </a:r>
            <a:r>
              <a:rPr lang="en-US" sz="1600" i="0" dirty="0">
                <a:solidFill>
                  <a:srgbClr val="0D0D0D"/>
                </a:solidFill>
                <a:effectLst/>
                <a:latin typeface="Calibri" panose="020F0502020204030204" pitchFamily="34" charset="0"/>
                <a:cs typeface="Calibri" panose="020F0502020204030204" pitchFamily="34" charset="0"/>
              </a:rPr>
              <a:t>Both genders </a:t>
            </a:r>
            <a:r>
              <a:rPr lang="en-US" sz="1600" b="1" i="0" dirty="0">
                <a:solidFill>
                  <a:srgbClr val="0D0D0D"/>
                </a:solidFill>
                <a:effectLst/>
                <a:latin typeface="Calibri" panose="020F0502020204030204" pitchFamily="34" charset="0"/>
                <a:cs typeface="Calibri" panose="020F0502020204030204" pitchFamily="34" charset="0"/>
              </a:rPr>
              <a:t>perform comparably well</a:t>
            </a:r>
            <a:r>
              <a:rPr lang="en-US" sz="1600" i="0" dirty="0">
                <a:solidFill>
                  <a:srgbClr val="0D0D0D"/>
                </a:solidFill>
                <a:effectLst/>
                <a:latin typeface="Calibri" panose="020F0502020204030204" pitchFamily="34" charset="0"/>
                <a:cs typeface="Calibri" panose="020F0502020204030204" pitchFamily="34" charset="0"/>
              </a:rPr>
              <a:t>, with a </a:t>
            </a:r>
            <a:r>
              <a:rPr lang="en-US" sz="1600" b="1" i="0" dirty="0">
                <a:solidFill>
                  <a:srgbClr val="0D0D0D"/>
                </a:solidFill>
                <a:effectLst/>
                <a:latin typeface="Calibri" panose="020F0502020204030204" pitchFamily="34" charset="0"/>
                <a:cs typeface="Calibri" panose="020F0502020204030204" pitchFamily="34" charset="0"/>
              </a:rPr>
              <a:t>slightly higher </a:t>
            </a:r>
            <a:r>
              <a:rPr lang="en-US" sz="1600" i="0" dirty="0">
                <a:solidFill>
                  <a:srgbClr val="0D0D0D"/>
                </a:solidFill>
                <a:effectLst/>
                <a:latin typeface="Calibri" panose="020F0502020204030204" pitchFamily="34" charset="0"/>
                <a:cs typeface="Calibri" panose="020F0502020204030204" pitchFamily="34" charset="0"/>
              </a:rPr>
              <a:t>number of </a:t>
            </a:r>
            <a:r>
              <a:rPr lang="en-US" sz="1600" b="1" i="0" dirty="0">
                <a:solidFill>
                  <a:srgbClr val="0D0D0D"/>
                </a:solidFill>
                <a:effectLst/>
                <a:latin typeface="Calibri" panose="020F0502020204030204" pitchFamily="34" charset="0"/>
                <a:cs typeface="Calibri" panose="020F0502020204030204" pitchFamily="34" charset="0"/>
              </a:rPr>
              <a:t>females </a:t>
            </a:r>
            <a:r>
              <a:rPr lang="en-US" sz="1600" i="0" dirty="0">
                <a:solidFill>
                  <a:srgbClr val="0D0D0D"/>
                </a:solidFill>
                <a:effectLst/>
                <a:latin typeface="Calibri" panose="020F0502020204030204" pitchFamily="34" charset="0"/>
                <a:cs typeface="Calibri" panose="020F0502020204030204" pitchFamily="34" charset="0"/>
              </a:rPr>
              <a:t>meeting or exceeding performance expectations.</a:t>
            </a:r>
          </a:p>
          <a:p>
            <a:pPr marL="0" indent="0" algn="l">
              <a:buNone/>
            </a:pPr>
            <a:r>
              <a:rPr lang="en-US" sz="1600" b="1" i="0" dirty="0">
                <a:solidFill>
                  <a:srgbClr val="0D0D0D"/>
                </a:solidFill>
                <a:effectLst/>
                <a:latin typeface="Calibri" panose="020F0502020204030204" pitchFamily="34" charset="0"/>
                <a:cs typeface="Calibri" panose="020F0502020204030204" pitchFamily="34" charset="0"/>
              </a:rPr>
              <a:t>Termination Rate by Gender : </a:t>
            </a:r>
          </a:p>
          <a:p>
            <a:r>
              <a:rPr lang="en-US" sz="1600" i="0" dirty="0">
                <a:solidFill>
                  <a:srgbClr val="0D0D0D"/>
                </a:solidFill>
                <a:effectLst/>
                <a:latin typeface="Calibri" panose="020F0502020204030204" pitchFamily="34" charset="0"/>
                <a:cs typeface="Calibri" panose="020F0502020204030204" pitchFamily="34" charset="0"/>
              </a:rPr>
              <a:t>The termination rates are </a:t>
            </a:r>
            <a:r>
              <a:rPr lang="en-US" sz="1600" b="1" i="0" dirty="0">
                <a:solidFill>
                  <a:srgbClr val="0D0D0D"/>
                </a:solidFill>
                <a:effectLst/>
                <a:latin typeface="Calibri" panose="020F0502020204030204" pitchFamily="34" charset="0"/>
                <a:cs typeface="Calibri" panose="020F0502020204030204" pitchFamily="34" charset="0"/>
              </a:rPr>
              <a:t>relatively close</a:t>
            </a:r>
            <a:r>
              <a:rPr lang="en-US" sz="1600" i="0" dirty="0">
                <a:solidFill>
                  <a:srgbClr val="0D0D0D"/>
                </a:solidFill>
                <a:effectLst/>
                <a:latin typeface="Calibri" panose="020F0502020204030204" pitchFamily="34" charset="0"/>
                <a:cs typeface="Calibri" panose="020F0502020204030204" pitchFamily="34" charset="0"/>
              </a:rPr>
              <a:t>, suggesting no significant gender disparity in turnover</a:t>
            </a:r>
          </a:p>
          <a:p>
            <a:pPr marL="0" indent="0" algn="l">
              <a:buNone/>
            </a:pPr>
            <a:r>
              <a:rPr lang="en-US" sz="1600" b="1" i="0" dirty="0">
                <a:solidFill>
                  <a:srgbClr val="0D0D0D"/>
                </a:solidFill>
                <a:effectLst/>
                <a:latin typeface="Calibri" panose="020F0502020204030204" pitchFamily="34" charset="0"/>
                <a:cs typeface="Calibri" panose="020F0502020204030204" pitchFamily="34" charset="0"/>
              </a:rPr>
              <a:t>Average Salary by Gender : </a:t>
            </a:r>
          </a:p>
          <a:p>
            <a:r>
              <a:rPr lang="en-US" sz="1600" i="0" dirty="0">
                <a:solidFill>
                  <a:srgbClr val="0D0D0D"/>
                </a:solidFill>
                <a:effectLst/>
                <a:latin typeface="Calibri" panose="020F0502020204030204" pitchFamily="34" charset="0"/>
                <a:cs typeface="Calibri" panose="020F0502020204030204" pitchFamily="34" charset="0"/>
              </a:rPr>
              <a:t>There is a </a:t>
            </a:r>
            <a:r>
              <a:rPr lang="en-US" sz="1600" b="1" i="0" dirty="0">
                <a:solidFill>
                  <a:srgbClr val="0D0D0D"/>
                </a:solidFill>
                <a:effectLst/>
                <a:latin typeface="Calibri" panose="020F0502020204030204" pitchFamily="34" charset="0"/>
                <a:cs typeface="Calibri" panose="020F0502020204030204" pitchFamily="34" charset="0"/>
              </a:rPr>
              <a:t>noticeable salary gap</a:t>
            </a:r>
            <a:r>
              <a:rPr lang="en-US" sz="1600" i="0" dirty="0">
                <a:solidFill>
                  <a:srgbClr val="0D0D0D"/>
                </a:solidFill>
                <a:effectLst/>
                <a:latin typeface="Calibri" panose="020F0502020204030204" pitchFamily="34" charset="0"/>
                <a:cs typeface="Calibri" panose="020F0502020204030204" pitchFamily="34" charset="0"/>
              </a:rPr>
              <a:t>, with </a:t>
            </a:r>
            <a:r>
              <a:rPr lang="en-US" sz="1600" b="1" i="0" dirty="0">
                <a:solidFill>
                  <a:srgbClr val="0D0D0D"/>
                </a:solidFill>
                <a:effectLst/>
                <a:latin typeface="Calibri" panose="020F0502020204030204" pitchFamily="34" charset="0"/>
                <a:cs typeface="Calibri" panose="020F0502020204030204" pitchFamily="34" charset="0"/>
              </a:rPr>
              <a:t>males earning more </a:t>
            </a:r>
            <a:r>
              <a:rPr lang="en-US" sz="1600" i="0" dirty="0">
                <a:solidFill>
                  <a:srgbClr val="0D0D0D"/>
                </a:solidFill>
                <a:effectLst/>
                <a:latin typeface="Calibri" panose="020F0502020204030204" pitchFamily="34" charset="0"/>
                <a:cs typeface="Calibri" panose="020F0502020204030204" pitchFamily="34" charset="0"/>
              </a:rPr>
              <a:t>on average than females. This difference highlights an area for improvement in terms of salary equality.</a:t>
            </a:r>
          </a:p>
          <a:p>
            <a:pPr marL="0" indent="0" algn="l">
              <a:buNone/>
            </a:pPr>
            <a:r>
              <a:rPr lang="en-US" sz="1600" b="1" i="0" dirty="0">
                <a:solidFill>
                  <a:srgbClr val="0D0D0D"/>
                </a:solidFill>
                <a:effectLst/>
                <a:latin typeface="Calibri" panose="020F0502020204030204" pitchFamily="34" charset="0"/>
                <a:cs typeface="Calibri" panose="020F0502020204030204" pitchFamily="34" charset="0"/>
              </a:rPr>
              <a:t>Work Attitudes :</a:t>
            </a:r>
          </a:p>
          <a:p>
            <a:r>
              <a:rPr lang="en-US" sz="1600" b="1" i="0" dirty="0">
                <a:solidFill>
                  <a:srgbClr val="0D0D0D"/>
                </a:solidFill>
                <a:effectLst/>
                <a:latin typeface="Calibri" panose="020F0502020204030204" pitchFamily="34" charset="0"/>
                <a:cs typeface="Calibri" panose="020F0502020204030204" pitchFamily="34" charset="0"/>
              </a:rPr>
              <a:t> Females slightly lead </a:t>
            </a:r>
            <a:r>
              <a:rPr lang="en-US" sz="1600" i="0" dirty="0">
                <a:solidFill>
                  <a:srgbClr val="0D0D0D"/>
                </a:solidFill>
                <a:effectLst/>
                <a:latin typeface="Calibri" panose="020F0502020204030204" pitchFamily="34" charset="0"/>
                <a:cs typeface="Calibri" panose="020F0502020204030204" pitchFamily="34" charset="0"/>
              </a:rPr>
              <a:t>in engagement and satisfaction scores, indicating potentially more positive work attitudes among female employees.</a:t>
            </a:r>
          </a:p>
          <a:p>
            <a:pPr marL="0" indent="0">
              <a:buNone/>
            </a:pPr>
            <a:endParaRPr lang="en-US" sz="1600" dirty="0">
              <a:solidFill>
                <a:srgbClr val="0D0D0D"/>
              </a:solidFill>
              <a:latin typeface="Calibri" panose="020F0502020204030204" pitchFamily="34" charset="0"/>
              <a:cs typeface="Calibri" panose="020F0502020204030204" pitchFamily="34" charset="0"/>
            </a:endParaRPr>
          </a:p>
          <a:p>
            <a:endParaRPr lang="en-US" sz="1600" b="0" i="0" dirty="0">
              <a:solidFill>
                <a:srgbClr val="0D0D0D"/>
              </a:solidFill>
              <a:effectLst/>
              <a:latin typeface="Calibri" panose="020F0502020204030204" pitchFamily="34" charset="0"/>
              <a:cs typeface="Calibri" panose="020F0502020204030204" pitchFamily="34" charset="0"/>
            </a:endParaRPr>
          </a:p>
          <a:p>
            <a:pPr marL="0" indent="0" algn="l">
              <a:buNone/>
            </a:pPr>
            <a:endParaRPr lang="en-US" sz="1400" b="1" i="0" dirty="0">
              <a:solidFill>
                <a:srgbClr val="0D0D0D"/>
              </a:solidFill>
              <a:effectLst/>
              <a:latin typeface="Söhne"/>
            </a:endParaRPr>
          </a:p>
          <a:p>
            <a:endParaRPr lang="en-IN" sz="1400" dirty="0"/>
          </a:p>
        </p:txBody>
      </p:sp>
      <p:pic>
        <p:nvPicPr>
          <p:cNvPr id="6" name="Picture 5">
            <a:extLst>
              <a:ext uri="{FF2B5EF4-FFF2-40B4-BE49-F238E27FC236}">
                <a16:creationId xmlns:a16="http://schemas.microsoft.com/office/drawing/2014/main" id="{BB1AAADE-1BDE-163A-4084-3779CF9FAC50}"/>
              </a:ext>
            </a:extLst>
          </p:cNvPr>
          <p:cNvPicPr>
            <a:picLocks noChangeAspect="1"/>
          </p:cNvPicPr>
          <p:nvPr/>
        </p:nvPicPr>
        <p:blipFill>
          <a:blip r:embed="rId2"/>
          <a:stretch>
            <a:fillRect/>
          </a:stretch>
        </p:blipFill>
        <p:spPr>
          <a:xfrm>
            <a:off x="5189483" y="381000"/>
            <a:ext cx="6834877" cy="3359516"/>
          </a:xfrm>
          <a:prstGeom prst="rect">
            <a:avLst/>
          </a:prstGeom>
        </p:spPr>
      </p:pic>
    </p:spTree>
    <p:extLst>
      <p:ext uri="{BB962C8B-B14F-4D97-AF65-F5344CB8AC3E}">
        <p14:creationId xmlns:p14="http://schemas.microsoft.com/office/powerpoint/2010/main" val="25482323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157</TotalTime>
  <Words>314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Arial Rounded MT Bold</vt:lpstr>
      <vt:lpstr>Calibri</vt:lpstr>
      <vt:lpstr>Calibri Light</vt:lpstr>
      <vt:lpstr>Gill Sans MT</vt:lpstr>
      <vt:lpstr>Söhne</vt:lpstr>
      <vt:lpstr>Trebuchet MS</vt:lpstr>
      <vt:lpstr>Wingdings 3</vt:lpstr>
      <vt:lpstr>Parcel</vt:lpstr>
      <vt:lpstr>Facet</vt:lpstr>
      <vt:lpstr>PowerPoint Presentation</vt:lpstr>
      <vt:lpstr>Can we say that the company is diverse?  How? Why?</vt:lpstr>
      <vt:lpstr>PowerPoint Presentation</vt:lpstr>
      <vt:lpstr>To what extent gender equality is achieved in the organization?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 - Data Pitch</dc:title>
  <dc:creator>Loh</dc:creator>
  <cp:lastModifiedBy>ZIVA</cp:lastModifiedBy>
  <cp:revision>2</cp:revision>
  <dcterms:created xsi:type="dcterms:W3CDTF">2024-02-11T19:49:26Z</dcterms:created>
  <dcterms:modified xsi:type="dcterms:W3CDTF">2024-02-11T22:46:10Z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2024-02-09T00:00:00Z</vt:filetime>
  </property>
  <property fmtid="{D5CDD505-2E9C-101B-9397-08002B2CF9AE}" pid="3" name="Creator">
    <vt:lpwstr>Microsoft® PowerPoint® 2016</vt:lpwstr>
  </property>
  <property fmtid="{D5CDD505-2E9C-101B-9397-08002B2CF9AE}" pid="4" name="LastSaved">
    <vt:filetime>2024-02-11T00:00:00Z</vt:filetime>
  </property>
</Properties>
</file>