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embeddedFontLst>
    <p:embeddedFont>
      <p:font typeface="GIGGGE+TimesNewRomanPS-BoldMT"/>
      <p:regular r:id="rId22"/>
    </p:embeddedFont>
    <p:embeddedFont>
      <p:font typeface="TOUMJW+TimesNewRomanPSMT"/>
      <p:regular r:id="rId23"/>
    </p:embeddedFont>
    <p:embeddedFont>
      <p:font typeface="GVGPQI+ArialM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24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7415" y="1247874"/>
            <a:ext cx="5387949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Department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Of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Mechanical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4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1189" y="1725583"/>
            <a:ext cx="200533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Review-3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2722650"/>
            <a:ext cx="10668000" cy="5444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“Design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and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development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of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light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weight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3600" b="1">
                <a:solidFill>
                  <a:srgbClr val="ff0000"/>
                </a:solidFill>
                <a:latin typeface="GIGGGE+TimesNewRomanPS-BoldMT"/>
                <a:cs typeface="GIGGGE+TimesNewRomanPS-BoldMT"/>
              </a:rPr>
              <a:t>ornithopter”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4606" y="4627025"/>
            <a:ext cx="3594353" cy="1233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0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.1NIKHIL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S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N</a:t>
            </a:r>
            <a:r>
              <a:rPr dirty="0" sz="2000" spc="1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1NT15ME097</a:t>
            </a:r>
          </a:p>
          <a:p>
            <a:pPr marL="635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.2NISCHAY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</a:t>
            </a:r>
            <a:r>
              <a:rPr dirty="0" sz="2000" spc="736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1NT15ME100</a:t>
            </a:r>
          </a:p>
          <a:p>
            <a:pPr marL="635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.3PRAJWAL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C</a:t>
            </a:r>
            <a:r>
              <a:rPr dirty="0" sz="2000" spc="5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1NT15ME110</a:t>
            </a:r>
          </a:p>
          <a:p>
            <a:pPr marL="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.4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BASAVARAJ</a:t>
            </a:r>
            <a:r>
              <a:rPr dirty="0" sz="2000" spc="501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1NT15ME024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6561" y="4627025"/>
            <a:ext cx="231699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GUIDE: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52649" y="4627025"/>
            <a:ext cx="2775501" cy="624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Dr.SANTOSH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KUMAR</a:t>
            </a:r>
          </a:p>
          <a:p>
            <a:pPr marL="7111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(Asst.professor)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16561" y="5236625"/>
            <a:ext cx="4918495" cy="624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PROJECT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CO-GUIDE:</a:t>
            </a:r>
            <a:r>
              <a:rPr dirty="0" sz="2000" spc="893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Mr.Kotgi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Kotresh</a:t>
            </a:r>
          </a:p>
          <a:p>
            <a:pPr marL="274320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(Asst.professor)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923169" y="6223534"/>
            <a:ext cx="1085254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751a42"/>
                </a:solidFill>
                <a:latin typeface="Corbel"/>
                <a:cs typeface="Corbel"/>
              </a:rPr>
              <a:t>BB26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5700" y="193431"/>
            <a:ext cx="2698536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4459" y="3084146"/>
            <a:ext cx="1104669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72813" y="3082792"/>
            <a:ext cx="1796012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Mounting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gears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77147" y="5529057"/>
            <a:ext cx="947016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9345" y="5997921"/>
            <a:ext cx="27456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53697" y="4540840"/>
            <a:ext cx="175061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Neck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tail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part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1060" y="4643844"/>
            <a:ext cx="868222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97283" y="5997921"/>
            <a:ext cx="26625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43322" y="581308"/>
            <a:ext cx="2689250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Components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1564" y="1520131"/>
            <a:ext cx="10183369" cy="2492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Brushless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DC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motors:-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no.s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/2000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rpm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each,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out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head/tail.</a:t>
            </a:r>
          </a:p>
          <a:p>
            <a:pPr marL="0" marR="0">
              <a:lnSpc>
                <a:spcPts val="2048"/>
              </a:lnSpc>
              <a:spcBef>
                <a:spcPts val="232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Bevel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gears:-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reduction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reducing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speed.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Transmitter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receiver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2.4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GHz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zigbee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technology.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positioning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sensor:-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HALL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sensor(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3XTLE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4906).</a:t>
            </a:r>
          </a:p>
          <a:p>
            <a:pPr marL="0" marR="0">
              <a:lnSpc>
                <a:spcPts val="2048"/>
              </a:lnSpc>
              <a:spcBef>
                <a:spcPts val="227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Lithium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battery(12V,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2200mA).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1564" y="4263331"/>
            <a:ext cx="3789197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Micro-controller:-Arduino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@M328.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8383" y="5942910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19888" y="506308"/>
            <a:ext cx="2578352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400">
                <a:solidFill>
                  <a:srgbClr val="ff0000"/>
                </a:solidFill>
                <a:latin typeface="TOUMJW+TimesNewRomanPSMT"/>
                <a:cs typeface="TOUMJW+TimesNewRomanPSMT"/>
              </a:rPr>
              <a:t>calculations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0392" y="1299724"/>
            <a:ext cx="300624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Conclusive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estimation:-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0392" y="1848365"/>
            <a:ext cx="3816400" cy="3034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rib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joint: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16.865*2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33.72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rib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support: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16.865/2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8.432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gear=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10*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stiffeners=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4*10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secondary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stiffeners=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3*8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Carbon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fiber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rods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7.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Battery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pack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99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4*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servo=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2*9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+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2*22=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9.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1*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10.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Clamps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hinges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11.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Receiver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8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0392" y="4865885"/>
            <a:ext cx="184815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12.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Camera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=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32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97283" y="5997921"/>
            <a:ext cx="266873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40275" y="529978"/>
            <a:ext cx="2865218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Expected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3872" y="1715425"/>
            <a:ext cx="9846652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 spc="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</a:t>
            </a:r>
            <a:r>
              <a:rPr dirty="0" sz="1800" spc="5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5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light-weight</a:t>
            </a:r>
            <a:r>
              <a:rPr dirty="0" sz="1800" spc="8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materials</a:t>
            </a:r>
            <a:r>
              <a:rPr dirty="0" sz="1800" spc="6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market</a:t>
            </a:r>
            <a:r>
              <a:rPr dirty="0" sz="1800" spc="8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</a:t>
            </a:r>
            <a:r>
              <a:rPr dirty="0" sz="18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 spc="7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able</a:t>
            </a:r>
            <a:r>
              <a:rPr dirty="0" sz="1800" spc="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7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create</a:t>
            </a:r>
            <a:r>
              <a:rPr dirty="0" sz="1800" spc="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7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18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 spc="6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exactly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mimics</a:t>
            </a:r>
            <a:r>
              <a:rPr dirty="0" sz="1800" spc="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</a:t>
            </a:r>
            <a:r>
              <a:rPr dirty="0" sz="1800" spc="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fly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undetected.</a:t>
            </a:r>
            <a:r>
              <a:rPr dirty="0" sz="1800" spc="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structure</a:t>
            </a:r>
            <a:r>
              <a:rPr dirty="0" sz="1800" spc="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its</a:t>
            </a:r>
            <a:r>
              <a:rPr dirty="0" sz="18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behavior</a:t>
            </a:r>
            <a:r>
              <a:rPr dirty="0" sz="1800" spc="47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makes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4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blend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not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easily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noticeable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3872" y="2812705"/>
            <a:ext cx="984312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</a:t>
            </a:r>
            <a:r>
              <a:rPr dirty="0" sz="1800" spc="80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helps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7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slow</a:t>
            </a:r>
            <a:r>
              <a:rPr dirty="0" sz="1800" spc="17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flying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7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onboard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camera</a:t>
            </a:r>
            <a:r>
              <a:rPr dirty="0" sz="1800" spc="18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module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helps</a:t>
            </a:r>
            <a:r>
              <a:rPr dirty="0" sz="18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1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high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9622" y="3096011"/>
            <a:ext cx="921684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quality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live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video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capture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 spc="4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streamed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device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even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mobile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phone.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75701" y="5942910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58431" y="765145"/>
            <a:ext cx="147036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Ghantt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Chart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24643" y="2122411"/>
            <a:ext cx="60960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37" b="1">
                <a:solidFill>
                  <a:srgbClr val="262626"/>
                </a:solidFill>
                <a:latin typeface="GIGGGE+TimesNewRomanPS-BoldMT"/>
                <a:cs typeface="GIGGGE+TimesNewRomanPS-BoldMT"/>
              </a:rPr>
              <a:t>2019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003" y="2160344"/>
            <a:ext cx="60960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37" b="1">
                <a:solidFill>
                  <a:srgbClr val="262626"/>
                </a:solidFill>
                <a:latin typeface="GIGGGE+TimesNewRomanPS-BoldMT"/>
                <a:cs typeface="GIGGGE+TimesNewRomanPS-BoldMT"/>
              </a:rPr>
              <a:t>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51268" y="2162457"/>
            <a:ext cx="414858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Aug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Aug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4081" y="2162457"/>
            <a:ext cx="3810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Sep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Sep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88804" y="2162457"/>
            <a:ext cx="372442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Oct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Oct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06021" y="2162457"/>
            <a:ext cx="414858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Nov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Nov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80745" y="2162457"/>
            <a:ext cx="397743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Dec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TOUMJW+TimesNewRomanPSMT"/>
                <a:cs typeface="TOUMJW+TimesNewRomanPSMT"/>
              </a:rPr>
              <a:t>Dec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97960" y="2162457"/>
            <a:ext cx="7111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Jan-2019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20">
                <a:solidFill>
                  <a:srgbClr val="ffffff"/>
                </a:solidFill>
                <a:latin typeface="TOUMJW+TimesNewRomanPSMT"/>
                <a:cs typeface="TOUMJW+TimesNewRomanPSMT"/>
              </a:rPr>
              <a:t>Jan-2019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15176" y="2162457"/>
            <a:ext cx="3810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Feb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Feb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04920" y="2162457"/>
            <a:ext cx="406300" cy="12028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Mar</a:t>
            </a:r>
          </a:p>
          <a:p>
            <a:pPr marL="0" marR="0">
              <a:lnSpc>
                <a:spcPts val="1328"/>
              </a:lnSpc>
              <a:spcBef>
                <a:spcPts val="6563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TOUMJW+TimesNewRomanPSMT"/>
                <a:cs typeface="TOUMJW+TimesNewRomanPSMT"/>
              </a:rPr>
              <a:t>Mar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7000" y="2897003"/>
            <a:ext cx="744791" cy="353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Literature</a:t>
            </a:r>
          </a:p>
          <a:p>
            <a:pPr marL="0" marR="0">
              <a:lnSpc>
                <a:spcPts val="1218"/>
              </a:lnSpc>
              <a:spcBef>
                <a:spcPts val="1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Survey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850" y="3274296"/>
            <a:ext cx="1115410" cy="1857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62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Experimentation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7000" y="3484300"/>
            <a:ext cx="604279" cy="3529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18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Report</a:t>
            </a:r>
          </a:p>
          <a:p>
            <a:pPr marL="0" marR="0">
              <a:lnSpc>
                <a:spcPts val="1162"/>
              </a:lnSpc>
              <a:spcBef>
                <a:spcPts val="98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Writing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975220" y="5959054"/>
            <a:ext cx="3556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8883" y="2923313"/>
            <a:ext cx="3457237" cy="6569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7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THANK</a:t>
            </a: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4400">
                <a:solidFill>
                  <a:srgbClr val="000000"/>
                </a:solidFill>
                <a:latin typeface="TOUMJW+TimesNewRomanPSMT"/>
                <a:cs typeface="TOUMJW+TimesNewRomanPS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88320" y="576091"/>
            <a:ext cx="1357064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419" y="1818170"/>
            <a:ext cx="10143334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artificial</a:t>
            </a:r>
            <a:r>
              <a:rPr dirty="0" sz="1800" spc="3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33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started</a:t>
            </a:r>
            <a:r>
              <a:rPr dirty="0" sz="1800" spc="3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out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inspiration</a:t>
            </a:r>
            <a:r>
              <a:rPr dirty="0" sz="1800" spc="3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33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breaking</a:t>
            </a:r>
            <a:r>
              <a:rPr dirty="0" sz="1800" spc="3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74169" y="2101476"/>
            <a:ext cx="5523356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complex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easily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replicable.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8419" y="2641131"/>
            <a:ext cx="1014211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</a:t>
            </a:r>
            <a:r>
              <a:rPr dirty="0" sz="1800" spc="20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8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20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completely</a:t>
            </a:r>
            <a:r>
              <a:rPr dirty="0" sz="1800" spc="21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800" spc="22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800" spc="2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steady</a:t>
            </a:r>
            <a:r>
              <a:rPr dirty="0" sz="18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will</a:t>
            </a:r>
            <a:r>
              <a:rPr dirty="0" sz="1800" spc="20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8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serves</a:t>
            </a:r>
            <a:r>
              <a:rPr dirty="0" sz="1800" spc="2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video</a:t>
            </a:r>
            <a:r>
              <a:rPr dirty="0" sz="18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4169" y="2924436"/>
            <a:ext cx="7110984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features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live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send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controlled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device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Wi-Fi.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8419" y="3464090"/>
            <a:ext cx="10143185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Thus</a:t>
            </a:r>
            <a:r>
              <a:rPr dirty="0" sz="1800" spc="12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taken</a:t>
            </a:r>
            <a:r>
              <a:rPr dirty="0" sz="1800" spc="1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smart</a:t>
            </a:r>
            <a:r>
              <a:rPr dirty="0" sz="1800" spc="1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turn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building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</a:t>
            </a:r>
            <a:r>
              <a:rPr dirty="0" sz="1800" spc="-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flies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like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 spc="1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bird,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making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blend</a:t>
            </a:r>
            <a:r>
              <a:rPr dirty="0" sz="1800" spc="1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 spc="1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undetectable</a:t>
            </a:r>
            <a:r>
              <a:rPr dirty="0" sz="1800" spc="1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naked</a:t>
            </a:r>
            <a:r>
              <a:rPr dirty="0" sz="1800" spc="1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provide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</a:t>
            </a:r>
            <a:r>
              <a:rPr dirty="0" sz="1800" spc="1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capability</a:t>
            </a:r>
            <a:r>
              <a:rPr dirty="0" sz="1800" spc="1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over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area</a:t>
            </a:r>
            <a:r>
              <a:rPr dirty="0" sz="18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any</a:t>
            </a:r>
            <a:r>
              <a:rPr dirty="0" sz="1800" spc="1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number</a:t>
            </a:r>
            <a:r>
              <a:rPr dirty="0" sz="1800" spc="13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people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ground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thus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providing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new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version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eyes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sky.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19" y="5959054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09983" y="5959054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37175" y="812651"/>
            <a:ext cx="1673076" cy="43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0000"/>
                </a:solidFill>
                <a:latin typeface="TOUMJW+TimesNewRomanPSMT"/>
                <a:cs typeface="TOUMJW+TimesNewRomanPSMT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9326" y="2165339"/>
            <a:ext cx="7206308" cy="8492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sketches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physical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model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process.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investigate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characteristics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UAVs.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9326" y="3262619"/>
            <a:ext cx="974670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introduce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military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applications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aerial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reconnaissance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without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alerting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enemies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5076" y="3545924"/>
            <a:ext cx="267614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under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surveillance.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4195" y="594291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1221" y="6010775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605824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605824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605824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605824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605824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819184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56425" y="2598317"/>
            <a:ext cx="92689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7,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68640" y="2590410"/>
            <a:ext cx="3245941" cy="946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dbc2f3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dbc2f3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dbc2f3"/>
                </a:solidFill>
                <a:latin typeface="GIGGGE+TimesNewRomanPS-BoldMT"/>
                <a:cs typeface="GIGGGE+TimesNewRomanPS-BoldMT"/>
              </a:rPr>
              <a:t>:</a:t>
            </a:r>
            <a:r>
              <a:rPr dirty="0" sz="1200" spc="582" b="1">
                <a:solidFill>
                  <a:srgbClr val="dbc2f3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59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 spc="60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5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200" spc="5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5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lightweight</a:t>
            </a:r>
            <a:r>
              <a:rPr dirty="0" sz="1200" spc="2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23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high</a:t>
            </a:r>
            <a:r>
              <a:rPr dirty="0" sz="1200" spc="2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performance</a:t>
            </a:r>
            <a:r>
              <a:rPr dirty="0" sz="1200" spc="2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200" spc="22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possible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so</a:t>
            </a:r>
            <a:r>
              <a:rPr dirty="0" sz="1200" spc="2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</a:t>
            </a:r>
            <a:r>
              <a:rPr dirty="0" sz="1200" spc="3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3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maximize</a:t>
            </a:r>
            <a:r>
              <a:rPr dirty="0" sz="12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payload</a:t>
            </a:r>
            <a:r>
              <a:rPr dirty="0" sz="1200" spc="3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capacity</a:t>
            </a:r>
            <a:r>
              <a:rPr dirty="0" sz="1200" spc="3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30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intended</a:t>
            </a:r>
            <a:r>
              <a:rPr dirty="0" sz="1200" spc="8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fail</a:t>
            </a:r>
            <a:r>
              <a:rPr dirty="0" sz="1200" spc="7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predicable</a:t>
            </a:r>
            <a:r>
              <a:rPr dirty="0" sz="1200" spc="8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78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ﬁeld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repairable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ways.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6812" y="278119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6268" y="2781197"/>
            <a:ext cx="2013508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Construction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</a:p>
          <a:p>
            <a:pPr marL="163512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Autonomous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9144" y="2964077"/>
            <a:ext cx="1649704" cy="1029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Zachary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John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Jackowski</a:t>
            </a:r>
          </a:p>
          <a:p>
            <a:pPr marL="306387" marR="0">
              <a:lnSpc>
                <a:spcPts val="1328"/>
              </a:lnSpc>
              <a:spcBef>
                <a:spcPts val="515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Rajeev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Kumar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8168" y="3787037"/>
            <a:ext cx="2089708" cy="572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912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Bio-Inspired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  <a:r>
              <a:rPr dirty="0" sz="1200" spc="3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Emphasis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</a:p>
          <a:p>
            <a:pPr marL="409575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Locust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Hindwings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46106" y="3787037"/>
            <a:ext cx="94773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July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</a:t>
            </a:r>
            <a:r>
              <a:rPr dirty="0" sz="1200" baseline="29999">
                <a:solidFill>
                  <a:srgbClr val="000000"/>
                </a:solidFill>
                <a:latin typeface="TOUMJW+TimesNewRomanPSMT"/>
                <a:cs typeface="TOUMJW+TimesNewRomanPSMT"/>
              </a:rPr>
              <a:t>rd</a:t>
            </a:r>
            <a:r>
              <a:rPr dirty="0" sz="1200" baseline="29999" spc="1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68640" y="3779130"/>
            <a:ext cx="3255782" cy="1129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 spc="2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sets</a:t>
            </a:r>
            <a:r>
              <a:rPr dirty="0" sz="1200" spc="37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locust</a:t>
            </a:r>
            <a:r>
              <a:rPr dirty="0" sz="1200" spc="3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hindwings</a:t>
            </a:r>
            <a:r>
              <a:rPr dirty="0" sz="1200" spc="3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 spc="38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extracted,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tested</a:t>
            </a:r>
            <a:r>
              <a:rPr dirty="0" sz="1200" spc="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compared</a:t>
            </a:r>
            <a:r>
              <a:rPr dirty="0" sz="1200" spc="3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artificial</a:t>
            </a:r>
            <a:r>
              <a:rPr dirty="0" sz="1200" spc="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 spc="19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performed</a:t>
            </a:r>
            <a:r>
              <a:rPr dirty="0" sz="1200" spc="20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at</a:t>
            </a:r>
            <a:r>
              <a:rPr dirty="0" sz="1200" spc="1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zero</a:t>
            </a:r>
            <a:r>
              <a:rPr dirty="0" sz="1200" spc="1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free</a:t>
            </a:r>
            <a:r>
              <a:rPr dirty="0" sz="1200" spc="19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stream</a:t>
            </a:r>
            <a:r>
              <a:rPr dirty="0" sz="1200" spc="20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velocity</a:t>
            </a:r>
            <a:r>
              <a:rPr dirty="0" sz="1200" spc="21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 spc="9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different</a:t>
            </a:r>
            <a:r>
              <a:rPr dirty="0" sz="1200" spc="98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transmissions,</a:t>
            </a:r>
            <a:r>
              <a:rPr dirty="0" sz="1200" spc="9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one</a:t>
            </a:r>
            <a:r>
              <a:rPr dirty="0" sz="1200" spc="99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strictly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 spc="12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1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1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other</a:t>
            </a:r>
            <a:r>
              <a:rPr dirty="0" sz="1200" spc="1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11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combination</a:t>
            </a:r>
            <a:r>
              <a:rPr dirty="0" sz="12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1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active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pitching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66812" y="3969917"/>
            <a:ext cx="266700" cy="1395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38982" y="4975757"/>
            <a:ext cx="233006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Articulated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810919" y="4975757"/>
            <a:ext cx="118930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Sushobhan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Guha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11193" y="4975757"/>
            <a:ext cx="81671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April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68640" y="4967851"/>
            <a:ext cx="3182088" cy="3976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highly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efficient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machine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low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340090" y="5341517"/>
            <a:ext cx="2952117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numerical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analysis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done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45350" y="6386092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467067" y="640494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605824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605824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605824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605824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605824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819184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6812" y="259831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4.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2950" y="2598317"/>
            <a:ext cx="2321509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513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Fabrication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45367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Passively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Morphing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Increased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Agility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94274" y="2598317"/>
            <a:ext cx="123090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David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Stargel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96112" y="2598317"/>
            <a:ext cx="84668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12/13/2012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590410"/>
            <a:ext cx="3245599" cy="1129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Passive</a:t>
            </a:r>
            <a:r>
              <a:rPr dirty="0" sz="1200" spc="4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morphing</a:t>
            </a:r>
            <a:r>
              <a:rPr dirty="0" sz="1200" spc="4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4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achieved</a:t>
            </a:r>
            <a:r>
              <a:rPr dirty="0" sz="1200" spc="47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2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optimally</a:t>
            </a:r>
            <a:r>
              <a:rPr dirty="0" sz="1200" spc="9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designed</a:t>
            </a:r>
            <a:r>
              <a:rPr dirty="0" sz="1200" spc="94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compliant</a:t>
            </a:r>
            <a:r>
              <a:rPr dirty="0" sz="1200" spc="9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spine</a:t>
            </a:r>
            <a:r>
              <a:rPr dirty="0" sz="1200" spc="93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mimics</a:t>
            </a:r>
            <a:r>
              <a:rPr dirty="0" sz="1200" spc="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2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function</a:t>
            </a:r>
            <a:r>
              <a:rPr dirty="0" sz="1200" spc="2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1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bird’s</a:t>
            </a:r>
            <a:r>
              <a:rPr dirty="0" sz="1200" spc="-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wrist.</a:t>
            </a:r>
            <a:r>
              <a:rPr dirty="0" sz="1200" spc="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compliant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mechanisms</a:t>
            </a:r>
            <a:r>
              <a:rPr dirty="0" sz="12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proved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not</a:t>
            </a:r>
            <a:r>
              <a:rPr dirty="0" sz="1200" spc="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only</a:t>
            </a:r>
            <a:r>
              <a:rPr dirty="0" sz="1200" spc="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feasible,</a:t>
            </a:r>
            <a:r>
              <a:rPr dirty="0" sz="1200" spc="6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but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200" spc="33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beneficial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 spc="3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application</a:t>
            </a:r>
            <a:r>
              <a:rPr dirty="0" sz="1200" spc="3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33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general</a:t>
            </a:r>
            <a:r>
              <a:rPr dirty="0" sz="1200" spc="3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air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vehicle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812" y="3787037"/>
            <a:ext cx="266700" cy="139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5.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6.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04181" y="3787037"/>
            <a:ext cx="2393594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7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Biomimetic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Capable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Sustained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Controlled</a:t>
            </a:r>
          </a:p>
          <a:p>
            <a:pPr marL="942181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42669" y="3787037"/>
            <a:ext cx="112577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Hyuk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park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91375" y="3787037"/>
            <a:ext cx="476250" cy="139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5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2008</a:t>
            </a:r>
          </a:p>
          <a:p>
            <a:pPr marL="0" marR="0">
              <a:lnSpc>
                <a:spcPts val="1328"/>
              </a:lnSpc>
              <a:spcBef>
                <a:spcPts val="808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68640" y="3779130"/>
            <a:ext cx="3246538" cy="946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 spc="2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under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unsteady</a:t>
            </a:r>
            <a:r>
              <a:rPr dirty="0" sz="12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state</a:t>
            </a:r>
            <a:r>
              <a:rPr dirty="0" sz="1200" spc="21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2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regime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was</a:t>
            </a:r>
            <a:r>
              <a:rPr dirty="0" sz="1200" spc="4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developed</a:t>
            </a:r>
            <a:r>
              <a:rPr dirty="0" sz="12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believed</a:t>
            </a:r>
            <a:r>
              <a:rPr dirty="0" sz="1200" spc="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</a:t>
            </a:r>
            <a:r>
              <a:rPr dirty="0" sz="1200" spc="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smaller</a:t>
            </a:r>
            <a:r>
              <a:rPr dirty="0" sz="1200" spc="16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than</a:t>
            </a:r>
            <a:r>
              <a:rPr dirty="0" sz="12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10</a:t>
            </a:r>
            <a:r>
              <a:rPr dirty="0" sz="1200" spc="14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cm</a:t>
            </a:r>
            <a:r>
              <a:rPr dirty="0" sz="12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should</a:t>
            </a:r>
            <a:r>
              <a:rPr dirty="0" sz="1200" spc="14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follow</a:t>
            </a:r>
            <a:r>
              <a:rPr dirty="0" sz="1200" spc="1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features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much</a:t>
            </a:r>
            <a:r>
              <a:rPr dirty="0" sz="1200" spc="21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smaller</a:t>
            </a:r>
            <a:r>
              <a:rPr dirty="0" sz="1200" spc="22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insects</a:t>
            </a:r>
            <a:r>
              <a:rPr dirty="0" sz="1200" spc="2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based</a:t>
            </a:r>
            <a:r>
              <a:rPr dirty="0" sz="1200" spc="20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their</a:t>
            </a:r>
            <a:r>
              <a:rPr dirty="0" sz="1200" spc="2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03400" y="4975756"/>
            <a:ext cx="2194712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next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</a:p>
          <a:p>
            <a:pPr marL="344487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26483" y="4975756"/>
            <a:ext cx="2165605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John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Wood,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Daniel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Jensen,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Peter</a:t>
            </a:r>
          </a:p>
          <a:p>
            <a:pPr marL="743198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Leetsma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168640" y="4967850"/>
            <a:ext cx="3220646" cy="9462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primary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concepts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researched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completion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effort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were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disk-rocker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Modified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Four-Bar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prototypes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against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specified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requirements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are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shown.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645350" y="6203529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336877" y="6203529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3890" y="639634"/>
            <a:ext cx="279582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LITERATURE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9175" y="1555026"/>
            <a:ext cx="562433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7448" y="1555026"/>
            <a:ext cx="236369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RESEARCH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PAPER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5018" y="1555026"/>
            <a:ext cx="161838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AUTHOR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NAMES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6" y="1555026"/>
            <a:ext cx="947137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YEAR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32068" y="1555026"/>
            <a:ext cx="1717244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MAJOR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FINDINGS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1723" y="1768386"/>
            <a:ext cx="1407070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GIGGGE+TimesNewRomanPS-BoldMT"/>
                <a:cs typeface="GIGGGE+TimesNewRomanPS-BoldMT"/>
              </a:rPr>
              <a:t>PUBLICATION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6812" y="2139872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7.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2364" y="2139872"/>
            <a:ext cx="230916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Design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Fabrication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112154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micro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air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vehicle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03440" y="2139872"/>
            <a:ext cx="201777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Preethi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Manohari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Sai,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</a:p>
          <a:p>
            <a:pPr marL="169118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Bharadwaj,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K.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Ravi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Teja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91375" y="2139872"/>
            <a:ext cx="4572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68640" y="2131966"/>
            <a:ext cx="3246070" cy="13120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chosen</a:t>
            </a:r>
            <a:r>
              <a:rPr dirty="0" sz="12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200" spc="1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 spc="1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turning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rotation</a:t>
            </a:r>
            <a:r>
              <a:rPr dirty="0" sz="1200" spc="17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 spc="7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DCmotors</a:t>
            </a:r>
            <a:r>
              <a:rPr dirty="0" sz="1200" spc="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into</a:t>
            </a:r>
            <a:r>
              <a:rPr dirty="0" sz="12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 spc="8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movement</a:t>
            </a:r>
            <a:r>
              <a:rPr dirty="0" sz="1200" spc="9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200" spc="5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200" spc="5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accurate</a:t>
            </a:r>
            <a:r>
              <a:rPr dirty="0" sz="1200" spc="58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leads</a:t>
            </a:r>
            <a:r>
              <a:rPr dirty="0" sz="1200" spc="5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error</a:t>
            </a:r>
            <a:r>
              <a:rPr dirty="0" sz="1200" spc="5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functioning.</a:t>
            </a:r>
            <a:r>
              <a:rPr dirty="0" sz="12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Through</a:t>
            </a:r>
            <a:r>
              <a:rPr dirty="0" sz="1200" spc="21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22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than</a:t>
            </a:r>
            <a:r>
              <a:rPr dirty="0" sz="1200" spc="22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300</a:t>
            </a:r>
            <a:r>
              <a:rPr dirty="0" sz="1200" spc="20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tests</a:t>
            </a:r>
            <a:r>
              <a:rPr dirty="0" sz="1200" spc="21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200" spc="5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were</a:t>
            </a:r>
            <a:r>
              <a:rPr dirty="0" sz="1200" spc="5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optimized</a:t>
            </a:r>
            <a:r>
              <a:rPr dirty="0" sz="1200" spc="5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5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200" spc="5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 spc="5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chord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length</a:t>
            </a:r>
            <a:r>
              <a:rPr dirty="0" sz="1200" spc="2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yield</a:t>
            </a:r>
            <a:r>
              <a:rPr dirty="0" sz="1200" spc="20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1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enough</a:t>
            </a:r>
            <a:r>
              <a:rPr dirty="0" sz="1200" spc="1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 spc="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  <a:r>
              <a:rPr dirty="0" sz="1200" spc="21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hover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flight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6812" y="3511472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8.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0881" y="3511472"/>
            <a:ext cx="1860956" cy="38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Evolving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buildable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</a:p>
          <a:p>
            <a:pPr marL="4889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60862" y="3511472"/>
            <a:ext cx="2085594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Floris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van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Breugel,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Hod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Lipson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91375" y="3511472"/>
            <a:ext cx="4572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168640" y="3503565"/>
            <a:ext cx="3246373" cy="7634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</a:t>
            </a:r>
            <a:r>
              <a:rPr dirty="0" sz="1200" spc="59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order</a:t>
            </a:r>
            <a:r>
              <a:rPr dirty="0" sz="1200" spc="59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59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create</a:t>
            </a:r>
            <a:r>
              <a:rPr dirty="0" sz="1200" spc="61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realistic</a:t>
            </a:r>
            <a:r>
              <a:rPr dirty="0" sz="1200" spc="62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patterns</a:t>
            </a:r>
            <a:r>
              <a:rPr dirty="0" sz="1200" spc="7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 spc="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200" spc="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achieved</a:t>
            </a:r>
            <a:r>
              <a:rPr dirty="0" sz="1200" spc="8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2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off-the-shelf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servo</a:t>
            </a:r>
            <a:r>
              <a:rPr dirty="0" sz="1200" spc="14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motors</a:t>
            </a:r>
            <a:r>
              <a:rPr dirty="0" sz="1200" spc="1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more</a:t>
            </a:r>
            <a:r>
              <a:rPr dirty="0" sz="12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work</a:t>
            </a:r>
            <a:r>
              <a:rPr dirty="0" sz="1200" spc="1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will</a:t>
            </a:r>
            <a:r>
              <a:rPr dirty="0" sz="1200" spc="15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need</a:t>
            </a:r>
            <a:r>
              <a:rPr dirty="0" sz="1200" spc="15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 spc="15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be</a:t>
            </a:r>
            <a:r>
              <a:rPr dirty="0" sz="1200" spc="1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done</a:t>
            </a:r>
          </a:p>
          <a:p>
            <a:pPr marL="17145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minimize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velocities.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6812" y="4571997"/>
            <a:ext cx="2667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9.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6750" y="4571997"/>
            <a:ext cx="1928446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Innovative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umbrella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923321" y="4571997"/>
            <a:ext cx="97716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Yanming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wei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51040" y="4571997"/>
            <a:ext cx="597534" cy="910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0334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2007</a:t>
            </a:r>
          </a:p>
          <a:p>
            <a:pPr marL="0" marR="0">
              <a:lnSpc>
                <a:spcPts val="1328"/>
              </a:lnSpc>
              <a:spcBef>
                <a:spcPts val="4259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2011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168640" y="4564091"/>
            <a:ext cx="2958261" cy="5805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25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Instead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propeller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driven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helicopters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</a:p>
          <a:p>
            <a:pPr marL="171450" marR="0">
              <a:lnSpc>
                <a:spcPts val="1328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umbrella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driven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that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</a:p>
          <a:p>
            <a:pPr marL="17145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powered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by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pulse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supply.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82039" y="5275335"/>
            <a:ext cx="3429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10</a:t>
            </a:r>
            <a:r>
              <a:rPr dirty="0" sz="1200" b="1">
                <a:solidFill>
                  <a:srgbClr val="000000"/>
                </a:solidFill>
                <a:latin typeface="GIGGGE+TimesNewRomanPS-BoldMT"/>
                <a:cs typeface="GIGGGE+TimesNewRomanPS-BoldMT"/>
              </a:rPr>
              <a:t>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66239" y="5275335"/>
            <a:ext cx="2329130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20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Development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tabletop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test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rig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aerodynamic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characterization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320540" y="5275335"/>
            <a:ext cx="1995983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Divakar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anand,Chandrasekhar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130540" y="5267429"/>
            <a:ext cx="207978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416290" y="5275335"/>
            <a:ext cx="2774136" cy="572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This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proposes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simple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cost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efficient</a:t>
            </a:r>
          </a:p>
          <a:p>
            <a:pPr marL="0" marR="0">
              <a:lnSpc>
                <a:spcPts val="1328"/>
              </a:lnSpc>
              <a:spcBef>
                <a:spcPts val="16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model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real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time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assessment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</a:p>
          <a:p>
            <a:pPr marL="0" marR="0">
              <a:lnSpc>
                <a:spcPts val="1328"/>
              </a:lnSpc>
              <a:spcBef>
                <a:spcPts val="11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thrust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forces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also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200">
                <a:solidFill>
                  <a:srgbClr val="000000"/>
                </a:solidFill>
                <a:latin typeface="TOUMJW+TimesNewRomanPSMT"/>
                <a:cs typeface="TOUMJW+TimesNewRomanPSMT"/>
              </a:rPr>
              <a:t>frequencies.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75460" y="6386092"/>
            <a:ext cx="3940828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Department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Mechanical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Engineering,NMIT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417293" y="6386090"/>
            <a:ext cx="254000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TOUMJW+TimesNewRomanPSMT"/>
                <a:cs typeface="TOUMJW+TimesNewRomanPSMT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14890" y="798738"/>
            <a:ext cx="2585254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8877" y="1586350"/>
            <a:ext cx="283665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length</a:t>
            </a:r>
            <a:r>
              <a:rPr dirty="0" sz="1800" spc="13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4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12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inches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58877" y="2134990"/>
            <a:ext cx="3065906" cy="1397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span</a:t>
            </a:r>
            <a:r>
              <a:rPr dirty="0" sz="1800" spc="22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24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inches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weight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650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-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750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</a:t>
            </a:r>
          </a:p>
          <a:p>
            <a:pPr marL="0" marR="0">
              <a:lnSpc>
                <a:spcPts val="2066"/>
              </a:lnSpc>
              <a:spcBef>
                <a:spcPts val="2203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Material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8877" y="3784237"/>
            <a:ext cx="990447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1.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Body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83994" y="3789895"/>
            <a:ext cx="1561227" cy="839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03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89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Carbon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fibre</a:t>
            </a:r>
          </a:p>
          <a:p>
            <a:pPr marL="0" marR="0">
              <a:lnSpc>
                <a:spcPts val="1993"/>
              </a:lnSpc>
              <a:spcBef>
                <a:spcPts val="232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:</a:t>
            </a:r>
            <a:r>
              <a:rPr dirty="0" sz="1800" spc="13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Polyfoam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8877" y="4332877"/>
            <a:ext cx="1091754" cy="298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TOUMJW+TimesNewRomanPSMT"/>
                <a:cs typeface="TOUMJW+TimesNewRomanPSMT"/>
              </a:rPr>
              <a:t>2.</a:t>
            </a:r>
            <a:r>
              <a:rPr dirty="0" sz="1850" spc="85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57608" y="5997921"/>
            <a:ext cx="206722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70430" y="438128"/>
            <a:ext cx="2127721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4785" y="1286242"/>
            <a:ext cx="295774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1)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KINEMATIC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WINGS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ff0000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4785" y="1806655"/>
            <a:ext cx="6447518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54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ornithopters</a:t>
            </a:r>
            <a:r>
              <a:rPr dirty="0" sz="1800" spc="54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have</a:t>
            </a:r>
            <a:r>
              <a:rPr dirty="0" sz="1800" spc="54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three</a:t>
            </a:r>
            <a:r>
              <a:rPr dirty="0" sz="1800" spc="54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basic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2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 spc="2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respect</a:t>
            </a:r>
            <a:r>
              <a:rPr dirty="0" sz="1800" spc="27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 spc="2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axis</a:t>
            </a:r>
            <a:r>
              <a:rPr dirty="0" sz="1800" spc="2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based</a:t>
            </a:r>
            <a:r>
              <a:rPr dirty="0" sz="1800" spc="2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800" spc="2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6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kinematics</a:t>
            </a:r>
            <a:r>
              <a:rPr dirty="0" sz="1800" spc="275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2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mechanism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force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generation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4785" y="2903935"/>
            <a:ext cx="6447593" cy="8488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,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1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plunging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15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15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15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15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.</a:t>
            </a:r>
          </a:p>
          <a:p>
            <a:pPr marL="285750" marR="0">
              <a:lnSpc>
                <a:spcPts val="1993"/>
              </a:lnSpc>
              <a:spcBef>
                <a:spcPts val="113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 spc="2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produces</a:t>
            </a:r>
            <a:r>
              <a:rPr dirty="0" sz="1800" spc="234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majority</a:t>
            </a:r>
            <a:r>
              <a:rPr dirty="0" sz="1800" spc="23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229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bird's</a:t>
            </a:r>
            <a:r>
              <a:rPr dirty="0" sz="18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power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23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 spc="23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  <a:p>
            <a:pPr marL="28575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largest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degree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freedom.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74785" y="4001215"/>
            <a:ext cx="644727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Feathering</a:t>
            </a:r>
            <a:r>
              <a:rPr dirty="0" sz="1800" spc="7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6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pitching</a:t>
            </a:r>
            <a:r>
              <a:rPr dirty="0" sz="1800" spc="68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motion</a:t>
            </a:r>
            <a:r>
              <a:rPr dirty="0" sz="18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61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62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can</a:t>
            </a:r>
            <a:r>
              <a:rPr dirty="0" sz="1800" spc="67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vary</a:t>
            </a:r>
            <a:r>
              <a:rPr dirty="0" sz="1800" spc="63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along</a:t>
            </a:r>
            <a:r>
              <a:rPr dirty="0" sz="1800" spc="66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0535" y="4284521"/>
            <a:ext cx="62857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span.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74785" y="4824175"/>
            <a:ext cx="553707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Lead-Lag,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which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in-plane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lateral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movement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OUMJW+TimesNewRomanPSMT"/>
                <a:cs typeface="TOUMJW+TimesNewRomanPSMT"/>
              </a:rPr>
              <a:t>wing.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7960" y="4980403"/>
            <a:ext cx="1815718" cy="234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Fig: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Moments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on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400">
                <a:solidFill>
                  <a:srgbClr val="000000"/>
                </a:solidFill>
                <a:latin typeface="TOUMJW+TimesNewRomanPSMT"/>
                <a:cs typeface="TOUMJW+TimesNewRomanPSMT"/>
              </a:rPr>
              <a:t>Wing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346495" y="5997921"/>
            <a:ext cx="21776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67970" y="734343"/>
            <a:ext cx="2831549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2)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Forces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2000">
                <a:solidFill>
                  <a:srgbClr val="ff0000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67970" y="1277135"/>
            <a:ext cx="1510702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7970" y="1816790"/>
            <a:ext cx="674312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 spc="446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stoke</a:t>
            </a:r>
            <a:r>
              <a:rPr dirty="0" sz="1800" spc="134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provide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necessary</a:t>
            </a:r>
            <a:r>
              <a:rPr dirty="0" sz="1800" spc="457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thrust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wing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448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slightly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3720" y="2100095"/>
            <a:ext cx="620961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folded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inwards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to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reduce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energetic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cost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flapping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with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flight.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7970" y="2639750"/>
            <a:ext cx="6743732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13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Birds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change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between</a:t>
            </a:r>
            <a:r>
              <a:rPr dirty="0" sz="1800" spc="15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53720" y="2923056"/>
            <a:ext cx="114200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their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wing.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7970" y="3471696"/>
            <a:ext cx="192926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7970" y="4011350"/>
            <a:ext cx="6743691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 spc="44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angle</a:t>
            </a:r>
            <a:r>
              <a:rPr dirty="0" sz="1800" spc="446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of</a:t>
            </a:r>
            <a:r>
              <a:rPr dirty="0" sz="1800" spc="44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attack</a:t>
            </a:r>
            <a:r>
              <a:rPr dirty="0" sz="1800" spc="45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 spc="44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increased</a:t>
            </a:r>
            <a:r>
              <a:rPr dirty="0" sz="1800" spc="453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 spc="444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53720" y="4294656"/>
            <a:ext cx="300052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decreased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up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67970" y="4834311"/>
            <a:ext cx="6743197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d0d0d"/>
                </a:solidFill>
                <a:latin typeface="GVGPQI+ArialMT"/>
                <a:cs typeface="GVGPQI+ArialMT"/>
              </a:rPr>
              <a:t>•</a:t>
            </a:r>
            <a:r>
              <a:rPr dirty="0" sz="1850" spc="1589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During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down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stroke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total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aerodynamic</a:t>
            </a:r>
            <a:r>
              <a:rPr dirty="0" sz="1800" spc="12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force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is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tilted</a:t>
            </a:r>
            <a:r>
              <a:rPr dirty="0" sz="1800" spc="1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forward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53720" y="5117616"/>
            <a:ext cx="3806799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has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two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components,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lift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and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 </a:t>
            </a:r>
            <a:r>
              <a:rPr dirty="0" sz="1800">
                <a:solidFill>
                  <a:srgbClr val="0d0d0d"/>
                </a:solidFill>
                <a:latin typeface="TOUMJW+TimesNewRomanPSMT"/>
                <a:cs typeface="TOUMJW+TimesNewRomanPSMT"/>
              </a:rPr>
              <a:t>thrust.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63719" y="6014065"/>
            <a:ext cx="2536339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Department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Mechanical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Engineering,NMIT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344908" y="5997921"/>
            <a:ext cx="219000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Corbel"/>
                <a:cs typeface="Corbe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2022-09-14T11:36:27-05:00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456750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S9.1.4</vt:lpwstr>
  </property>
</Properties>
</file>