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18"/>
  </p:notesMasterIdLst>
  <p:sldIdLst>
    <p:sldId id="275" r:id="rId2"/>
    <p:sldId id="258" r:id="rId3"/>
    <p:sldId id="259" r:id="rId4"/>
    <p:sldId id="268" r:id="rId5"/>
    <p:sldId id="270" r:id="rId6"/>
    <p:sldId id="271" r:id="rId7"/>
    <p:sldId id="276" r:id="rId8"/>
    <p:sldId id="277" r:id="rId9"/>
    <p:sldId id="278" r:id="rId10"/>
    <p:sldId id="279" r:id="rId11"/>
    <p:sldId id="280" r:id="rId12"/>
    <p:sldId id="264" r:id="rId13"/>
    <p:sldId id="281" r:id="rId14"/>
    <p:sldId id="265" r:id="rId15"/>
    <p:sldId id="273"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8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8843D-F97E-4252-9E94-868E1A2F9B83}"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1AEF4-682E-4ACE-B51A-CACD291B598E}" type="slidenum">
              <a:rPr lang="en-US" smtClean="0"/>
              <a:t>‹#›</a:t>
            </a:fld>
            <a:endParaRPr lang="en-US"/>
          </a:p>
        </p:txBody>
      </p:sp>
    </p:spTree>
    <p:extLst>
      <p:ext uri="{BB962C8B-B14F-4D97-AF65-F5344CB8AC3E}">
        <p14:creationId xmlns:p14="http://schemas.microsoft.com/office/powerpoint/2010/main" val="2929531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A57DC-AC65-458A-942D-9EB1C31BDCEC}" type="datetime1">
              <a:rPr lang="en-IN" smtClean="0"/>
              <a:t>06-02-2019</a:t>
            </a:fld>
            <a:endParaRPr lang="en-IN"/>
          </a:p>
        </p:txBody>
      </p:sp>
      <p:sp>
        <p:nvSpPr>
          <p:cNvPr id="5" name="Footer Placeholder 4"/>
          <p:cNvSpPr>
            <a:spLocks noGrp="1"/>
          </p:cNvSpPr>
          <p:nvPr>
            <p:ph type="ftr" sz="quarter" idx="11"/>
          </p:nvPr>
        </p:nvSpPr>
        <p:spPr>
          <a:xfrm>
            <a:off x="5332412" y="5883275"/>
            <a:ext cx="4324044" cy="365125"/>
          </a:xfrm>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55035832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1AD165-9F1F-4A30-B3BA-D3F81D543B17}" type="datetime1">
              <a:rPr lang="en-IN" smtClean="0"/>
              <a:t>06-02-2019</a:t>
            </a:fld>
            <a:endParaRPr lang="en-IN"/>
          </a:p>
        </p:txBody>
      </p:sp>
      <p:sp>
        <p:nvSpPr>
          <p:cNvPr id="6" name="Footer Placeholder 5"/>
          <p:cNvSpPr>
            <a:spLocks noGrp="1"/>
          </p:cNvSpPr>
          <p:nvPr>
            <p:ph type="ftr" sz="quarter" idx="11"/>
          </p:nvPr>
        </p:nvSpPr>
        <p:spPr/>
        <p:txBody>
          <a:bodyPr/>
          <a:lstStyle/>
          <a:p>
            <a:r>
              <a:rPr lang="en-US" dirty="0"/>
              <a:t>Department of Mechanical Engineering,NMIT                                                  </a:t>
            </a:r>
            <a:endParaRPr lang="en-IN" dirty="0"/>
          </a:p>
        </p:txBody>
      </p:sp>
      <p:sp>
        <p:nvSpPr>
          <p:cNvPr id="7" name="Slide Number Placeholder 6"/>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312096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A55085-3D1D-4EDF-AD98-43484E7E8A97}" type="datetime1">
              <a:rPr lang="en-IN" smtClean="0"/>
              <a:t>06-02-2019</a:t>
            </a:fld>
            <a:endParaRPr lang="en-IN"/>
          </a:p>
        </p:txBody>
      </p:sp>
      <p:sp>
        <p:nvSpPr>
          <p:cNvPr id="5" name="Footer Placeholder 4"/>
          <p:cNvSpPr>
            <a:spLocks noGrp="1"/>
          </p:cNvSpPr>
          <p:nvPr>
            <p:ph type="ftr" sz="quarter" idx="11"/>
          </p:nvPr>
        </p:nvSpPr>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3612801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B1EA9-85EF-4F96-8B03-9ECB0C3F2544}" type="datetime1">
              <a:rPr lang="en-IN" smtClean="0"/>
              <a:t>06-02-2019</a:t>
            </a:fld>
            <a:endParaRPr lang="en-IN"/>
          </a:p>
        </p:txBody>
      </p:sp>
      <p:sp>
        <p:nvSpPr>
          <p:cNvPr id="5" name="Footer Placeholder 4"/>
          <p:cNvSpPr>
            <a:spLocks noGrp="1"/>
          </p:cNvSpPr>
          <p:nvPr>
            <p:ph type="ftr" sz="quarter" idx="11"/>
          </p:nvPr>
        </p:nvSpPr>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26198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9048D7-C917-4994-BBE6-3CA4CAB83B26}" type="datetime1">
              <a:rPr lang="en-IN" smtClean="0"/>
              <a:t>06-02-2019</a:t>
            </a:fld>
            <a:endParaRPr lang="en-IN"/>
          </a:p>
        </p:txBody>
      </p:sp>
      <p:sp>
        <p:nvSpPr>
          <p:cNvPr id="5" name="Footer Placeholder 4"/>
          <p:cNvSpPr>
            <a:spLocks noGrp="1"/>
          </p:cNvSpPr>
          <p:nvPr>
            <p:ph type="ftr" sz="quarter" idx="11"/>
          </p:nvPr>
        </p:nvSpPr>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2021833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B1F6F1-1625-4350-ACD0-EE1D33D9E8E6}" type="datetime1">
              <a:rPr lang="en-IN" smtClean="0"/>
              <a:t>06-02-2019</a:t>
            </a:fld>
            <a:endParaRPr lang="en-IN"/>
          </a:p>
        </p:txBody>
      </p:sp>
      <p:sp>
        <p:nvSpPr>
          <p:cNvPr id="5" name="Footer Placeholder 4"/>
          <p:cNvSpPr>
            <a:spLocks noGrp="1"/>
          </p:cNvSpPr>
          <p:nvPr>
            <p:ph type="ftr" sz="quarter" idx="11"/>
          </p:nvPr>
        </p:nvSpPr>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2760094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796FBE-1AC2-4F03-B1AD-5A23E0077C4C}" type="datetime1">
              <a:rPr lang="en-IN" smtClean="0"/>
              <a:t>06-02-2019</a:t>
            </a:fld>
            <a:endParaRPr lang="en-IN"/>
          </a:p>
        </p:txBody>
      </p:sp>
      <p:sp>
        <p:nvSpPr>
          <p:cNvPr id="5" name="Footer Placeholder 4"/>
          <p:cNvSpPr>
            <a:spLocks noGrp="1"/>
          </p:cNvSpPr>
          <p:nvPr>
            <p:ph type="ftr" sz="quarter" idx="11"/>
          </p:nvPr>
        </p:nvSpPr>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3526436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F094B-5173-40BC-9E56-6E1CFFF59AEE}" type="datetime1">
              <a:rPr lang="en-IN" smtClean="0"/>
              <a:t>06-02-2019</a:t>
            </a:fld>
            <a:endParaRPr lang="en-IN"/>
          </a:p>
        </p:txBody>
      </p:sp>
      <p:sp>
        <p:nvSpPr>
          <p:cNvPr id="5" name="Footer Placeholder 4"/>
          <p:cNvSpPr>
            <a:spLocks noGrp="1"/>
          </p:cNvSpPr>
          <p:nvPr>
            <p:ph type="ftr" sz="quarter" idx="11"/>
          </p:nvPr>
        </p:nvSpPr>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2926352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EFA90-8FC3-4750-AA01-4CAADAB80A03}" type="datetime1">
              <a:rPr lang="en-IN" smtClean="0"/>
              <a:t>06-02-2019</a:t>
            </a:fld>
            <a:endParaRPr lang="en-IN"/>
          </a:p>
        </p:txBody>
      </p:sp>
      <p:sp>
        <p:nvSpPr>
          <p:cNvPr id="5" name="Footer Placeholder 4"/>
          <p:cNvSpPr>
            <a:spLocks noGrp="1"/>
          </p:cNvSpPr>
          <p:nvPr>
            <p:ph type="ftr" sz="quarter" idx="11"/>
          </p:nvPr>
        </p:nvSpPr>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24881656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68DB3D-A40B-4772-8BFB-8F1C342ABECF}" type="datetime1">
              <a:rPr lang="en-IN" smtClean="0"/>
              <a:t>06-02-2019</a:t>
            </a:fld>
            <a:endParaRPr lang="en-IN"/>
          </a:p>
        </p:txBody>
      </p:sp>
      <p:sp>
        <p:nvSpPr>
          <p:cNvPr id="5" name="Footer Placeholder 4"/>
          <p:cNvSpPr>
            <a:spLocks noGrp="1"/>
          </p:cNvSpPr>
          <p:nvPr>
            <p:ph type="ftr" sz="quarter" idx="11"/>
          </p:nvPr>
        </p:nvSpPr>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181002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AE145B-EA3E-4A6A-9E03-923BB7F4364D}" type="datetime1">
              <a:rPr lang="en-IN" smtClean="0"/>
              <a:t>06-02-2019</a:t>
            </a:fld>
            <a:endParaRPr lang="en-IN"/>
          </a:p>
        </p:txBody>
      </p:sp>
      <p:sp>
        <p:nvSpPr>
          <p:cNvPr id="5" name="Footer Placeholder 4"/>
          <p:cNvSpPr>
            <a:spLocks noGrp="1"/>
          </p:cNvSpPr>
          <p:nvPr>
            <p:ph type="ftr" sz="quarter" idx="11"/>
          </p:nvPr>
        </p:nvSpPr>
        <p:spPr/>
        <p:txBody>
          <a:bodyPr/>
          <a:lstStyle/>
          <a:p>
            <a:r>
              <a:rPr lang="en-US" dirty="0"/>
              <a:t>Department of Mechanical Engineering,NMIT                                                  </a:t>
            </a:r>
            <a:endParaRPr lang="en-IN" dirty="0"/>
          </a:p>
        </p:txBody>
      </p:sp>
      <p:sp>
        <p:nvSpPr>
          <p:cNvPr id="6" name="Slide Number Placeholder 5"/>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407991839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5C159-E737-41CB-8C4A-02D50613BBF0}" type="datetime1">
              <a:rPr lang="en-IN" smtClean="0"/>
              <a:t>06-02-2019</a:t>
            </a:fld>
            <a:endParaRPr lang="en-IN"/>
          </a:p>
        </p:txBody>
      </p:sp>
      <p:sp>
        <p:nvSpPr>
          <p:cNvPr id="6" name="Footer Placeholder 5"/>
          <p:cNvSpPr>
            <a:spLocks noGrp="1"/>
          </p:cNvSpPr>
          <p:nvPr>
            <p:ph type="ftr" sz="quarter" idx="11"/>
          </p:nvPr>
        </p:nvSpPr>
        <p:spPr/>
        <p:txBody>
          <a:bodyPr/>
          <a:lstStyle/>
          <a:p>
            <a:r>
              <a:rPr lang="en-US" dirty="0"/>
              <a:t>Department of Mechanical Engineering,NMIT                                                  </a:t>
            </a:r>
            <a:endParaRPr lang="en-IN" dirty="0"/>
          </a:p>
        </p:txBody>
      </p:sp>
      <p:sp>
        <p:nvSpPr>
          <p:cNvPr id="7" name="Slide Number Placeholder 6"/>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2469430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525331-B230-4055-9D85-79C57B1A8371}" type="datetime1">
              <a:rPr lang="en-IN" smtClean="0"/>
              <a:t>06-02-2019</a:t>
            </a:fld>
            <a:endParaRPr lang="en-IN"/>
          </a:p>
        </p:txBody>
      </p:sp>
      <p:sp>
        <p:nvSpPr>
          <p:cNvPr id="8" name="Footer Placeholder 7"/>
          <p:cNvSpPr>
            <a:spLocks noGrp="1"/>
          </p:cNvSpPr>
          <p:nvPr>
            <p:ph type="ftr" sz="quarter" idx="11"/>
          </p:nvPr>
        </p:nvSpPr>
        <p:spPr/>
        <p:txBody>
          <a:bodyPr/>
          <a:lstStyle/>
          <a:p>
            <a:r>
              <a:rPr lang="en-US" dirty="0"/>
              <a:t>Department of Mechanical Engineering,NMIT                                                  </a:t>
            </a:r>
            <a:endParaRPr lang="en-IN" dirty="0"/>
          </a:p>
        </p:txBody>
      </p:sp>
      <p:sp>
        <p:nvSpPr>
          <p:cNvPr id="9" name="Slide Number Placeholder 8"/>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313286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71C2C-A6DE-406C-B8D8-A0453670CACF}" type="datetime1">
              <a:rPr lang="en-IN" smtClean="0"/>
              <a:t>06-02-2019</a:t>
            </a:fld>
            <a:endParaRPr lang="en-IN"/>
          </a:p>
        </p:txBody>
      </p:sp>
      <p:sp>
        <p:nvSpPr>
          <p:cNvPr id="4" name="Footer Placeholder 3"/>
          <p:cNvSpPr>
            <a:spLocks noGrp="1"/>
          </p:cNvSpPr>
          <p:nvPr>
            <p:ph type="ftr" sz="quarter" idx="11"/>
          </p:nvPr>
        </p:nvSpPr>
        <p:spPr/>
        <p:txBody>
          <a:bodyPr/>
          <a:lstStyle/>
          <a:p>
            <a:r>
              <a:rPr lang="en-US" dirty="0"/>
              <a:t>Department of Mechanical Engineering,NMIT                                                  </a:t>
            </a:r>
            <a:endParaRPr lang="en-IN" dirty="0"/>
          </a:p>
        </p:txBody>
      </p:sp>
      <p:sp>
        <p:nvSpPr>
          <p:cNvPr id="5" name="Slide Number Placeholder 4"/>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21671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518FF-B748-42D1-B3C4-FD230EBCD6E2}" type="datetime1">
              <a:rPr lang="en-IN" smtClean="0"/>
              <a:t>06-02-2019</a:t>
            </a:fld>
            <a:endParaRPr lang="en-IN"/>
          </a:p>
        </p:txBody>
      </p:sp>
      <p:sp>
        <p:nvSpPr>
          <p:cNvPr id="3" name="Footer Placeholder 2"/>
          <p:cNvSpPr>
            <a:spLocks noGrp="1"/>
          </p:cNvSpPr>
          <p:nvPr>
            <p:ph type="ftr" sz="quarter" idx="11"/>
          </p:nvPr>
        </p:nvSpPr>
        <p:spPr/>
        <p:txBody>
          <a:bodyPr/>
          <a:lstStyle/>
          <a:p>
            <a:r>
              <a:rPr lang="en-US" dirty="0"/>
              <a:t>Department of Mechanical Engineering,NMIT                                                  </a:t>
            </a:r>
            <a:endParaRPr lang="en-IN" dirty="0"/>
          </a:p>
        </p:txBody>
      </p:sp>
      <p:sp>
        <p:nvSpPr>
          <p:cNvPr id="4" name="Slide Number Placeholder 3"/>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41761913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BBA9F2-D4E5-4B33-9B55-B519F598B9DB}" type="datetime1">
              <a:rPr lang="en-IN" smtClean="0"/>
              <a:t>06-02-2019</a:t>
            </a:fld>
            <a:endParaRPr lang="en-IN"/>
          </a:p>
        </p:txBody>
      </p:sp>
      <p:sp>
        <p:nvSpPr>
          <p:cNvPr id="6" name="Footer Placeholder 5"/>
          <p:cNvSpPr>
            <a:spLocks noGrp="1"/>
          </p:cNvSpPr>
          <p:nvPr>
            <p:ph type="ftr" sz="quarter" idx="11"/>
          </p:nvPr>
        </p:nvSpPr>
        <p:spPr/>
        <p:txBody>
          <a:bodyPr/>
          <a:lstStyle/>
          <a:p>
            <a:r>
              <a:rPr lang="en-US" dirty="0"/>
              <a:t>Department of Mechanical Engineering,NMIT                                                  </a:t>
            </a:r>
            <a:endParaRPr lang="en-IN" dirty="0"/>
          </a:p>
        </p:txBody>
      </p:sp>
      <p:sp>
        <p:nvSpPr>
          <p:cNvPr id="7" name="Slide Number Placeholder 6"/>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20541701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7675BA-A8B2-4B60-8D96-ED7CAD3CDEBB}" type="datetime1">
              <a:rPr lang="en-IN" smtClean="0"/>
              <a:t>06-02-2019</a:t>
            </a:fld>
            <a:endParaRPr lang="en-IN"/>
          </a:p>
        </p:txBody>
      </p:sp>
      <p:sp>
        <p:nvSpPr>
          <p:cNvPr id="6" name="Footer Placeholder 5"/>
          <p:cNvSpPr>
            <a:spLocks noGrp="1"/>
          </p:cNvSpPr>
          <p:nvPr>
            <p:ph type="ftr" sz="quarter" idx="11"/>
          </p:nvPr>
        </p:nvSpPr>
        <p:spPr/>
        <p:txBody>
          <a:bodyPr/>
          <a:lstStyle/>
          <a:p>
            <a:r>
              <a:rPr lang="en-US" dirty="0"/>
              <a:t>Department of Mechanical Engineering,NMIT                                                  </a:t>
            </a:r>
            <a:endParaRPr lang="en-IN" dirty="0"/>
          </a:p>
        </p:txBody>
      </p:sp>
      <p:sp>
        <p:nvSpPr>
          <p:cNvPr id="7" name="Slide Number Placeholder 6"/>
          <p:cNvSpPr>
            <a:spLocks noGrp="1"/>
          </p:cNvSpPr>
          <p:nvPr>
            <p:ph type="sldNum" sz="quarter" idx="12"/>
          </p:nvPr>
        </p:nvSpPr>
        <p:spPr/>
        <p:txBody>
          <a:bodyPr/>
          <a:lstStyle/>
          <a:p>
            <a:fld id="{B1552237-39C6-44DC-8BE5-2679D020AB81}" type="slidenum">
              <a:rPr lang="en-IN" smtClean="0"/>
              <a:t>‹#›</a:t>
            </a:fld>
            <a:endParaRPr lang="en-IN"/>
          </a:p>
        </p:txBody>
      </p:sp>
    </p:spTree>
    <p:extLst>
      <p:ext uri="{BB962C8B-B14F-4D97-AF65-F5344CB8AC3E}">
        <p14:creationId xmlns:p14="http://schemas.microsoft.com/office/powerpoint/2010/main" val="263058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007C33-E6D4-438E-8FAD-DDCA369EB36F}" type="datetime1">
              <a:rPr lang="en-IN" smtClean="0"/>
              <a:t>06-02-2019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a:t>Department of Mechanical Engineering,NMIT                                                  </a:t>
            </a:r>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552237-39C6-44DC-8BE5-2679D020AB81}" type="slidenum">
              <a:rPr lang="en-IN" smtClean="0"/>
              <a:t>‹#›</a:t>
            </a:fld>
            <a:endParaRPr lang="en-IN"/>
          </a:p>
        </p:txBody>
      </p:sp>
    </p:spTree>
    <p:extLst>
      <p:ext uri="{BB962C8B-B14F-4D97-AF65-F5344CB8AC3E}">
        <p14:creationId xmlns:p14="http://schemas.microsoft.com/office/powerpoint/2010/main" val="214686491"/>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7" r:id="rId13"/>
    <p:sldLayoutId id="2147484008" r:id="rId14"/>
    <p:sldLayoutId id="2147484009" r:id="rId15"/>
    <p:sldLayoutId id="2147484010" r:id="rId16"/>
    <p:sldLayoutId id="2147484011"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10967"/>
            <a:ext cx="12191999" cy="15332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7" name="image1.jpeg">
            <a:extLst>
              <a:ext uri="{FF2B5EF4-FFF2-40B4-BE49-F238E27FC236}">
                <a16:creationId xmlns:a16="http://schemas.microsoft.com/office/drawing/2014/main" id="{FAD916CF-EA88-40DF-910A-E43BB9BB9E07}"/>
              </a:ext>
            </a:extLst>
          </p:cNvPr>
          <p:cNvPicPr/>
          <p:nvPr/>
        </p:nvPicPr>
        <p:blipFill>
          <a:blip r:embed="rId2" cstate="print"/>
          <a:stretch>
            <a:fillRect/>
          </a:stretch>
        </p:blipFill>
        <p:spPr>
          <a:xfrm>
            <a:off x="568407" y="449781"/>
            <a:ext cx="1884680" cy="1732280"/>
          </a:xfrm>
          <a:prstGeom prst="rect">
            <a:avLst/>
          </a:prstGeom>
        </p:spPr>
      </p:pic>
      <p:sp>
        <p:nvSpPr>
          <p:cNvPr id="8" name="TextBox 7">
            <a:extLst>
              <a:ext uri="{FF2B5EF4-FFF2-40B4-BE49-F238E27FC236}">
                <a16:creationId xmlns:a16="http://schemas.microsoft.com/office/drawing/2014/main" id="{F6F4C84A-F2B8-4CF3-8E6F-9D9DAD2B8C33}"/>
              </a:ext>
            </a:extLst>
          </p:cNvPr>
          <p:cNvSpPr txBox="1"/>
          <p:nvPr/>
        </p:nvSpPr>
        <p:spPr>
          <a:xfrm>
            <a:off x="2763076" y="1179448"/>
            <a:ext cx="6665843"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Department Of Mechanical Engineering</a:t>
            </a:r>
          </a:p>
        </p:txBody>
      </p:sp>
      <p:sp>
        <p:nvSpPr>
          <p:cNvPr id="9" name="TextBox 8">
            <a:extLst>
              <a:ext uri="{FF2B5EF4-FFF2-40B4-BE49-F238E27FC236}">
                <a16:creationId xmlns:a16="http://schemas.microsoft.com/office/drawing/2014/main" id="{EBB9E588-3282-4BAC-8C64-A4ACB3891B69}"/>
              </a:ext>
            </a:extLst>
          </p:cNvPr>
          <p:cNvSpPr txBox="1"/>
          <p:nvPr/>
        </p:nvSpPr>
        <p:spPr>
          <a:xfrm>
            <a:off x="5825121" y="4562383"/>
            <a:ext cx="5798472" cy="132343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PROJECT GUIDE:         Dr.SANTOSH KUMAR 	</a:t>
            </a:r>
          </a:p>
          <a:p>
            <a:r>
              <a:rPr lang="en-IN" sz="2000" b="1" dirty="0">
                <a:latin typeface="Times New Roman" panose="02020603050405020304" pitchFamily="18" charset="0"/>
                <a:cs typeface="Times New Roman" panose="02020603050405020304" pitchFamily="18" charset="0"/>
              </a:rPr>
              <a:t>						(Asst.professor)</a:t>
            </a:r>
          </a:p>
          <a:p>
            <a:r>
              <a:rPr lang="en-IN" sz="2000" b="1" dirty="0">
                <a:latin typeface="Times New Roman" panose="02020603050405020304" pitchFamily="18" charset="0"/>
                <a:cs typeface="Times New Roman" panose="02020603050405020304" pitchFamily="18" charset="0"/>
              </a:rPr>
              <a:t>PROJECT CO-GUIDE: 	 Mr.Kotgi Kotresh</a:t>
            </a:r>
          </a:p>
          <a:p>
            <a:r>
              <a:rPr lang="en-IN" sz="2000" b="1" dirty="0">
                <a:latin typeface="Times New Roman" panose="02020603050405020304" pitchFamily="18" charset="0"/>
                <a:cs typeface="Times New Roman" panose="02020603050405020304" pitchFamily="18" charset="0"/>
              </a:rPr>
              <a:t>						(Asst.professor)</a:t>
            </a:r>
          </a:p>
        </p:txBody>
      </p:sp>
      <p:sp>
        <p:nvSpPr>
          <p:cNvPr id="10" name="TextBox 9">
            <a:extLst>
              <a:ext uri="{FF2B5EF4-FFF2-40B4-BE49-F238E27FC236}">
                <a16:creationId xmlns:a16="http://schemas.microsoft.com/office/drawing/2014/main" id="{7E18A6B5-D347-45E4-B78D-51E20D6BC8FB}"/>
              </a:ext>
            </a:extLst>
          </p:cNvPr>
          <p:cNvSpPr txBox="1"/>
          <p:nvPr/>
        </p:nvSpPr>
        <p:spPr>
          <a:xfrm>
            <a:off x="1683167" y="4562383"/>
            <a:ext cx="4744278" cy="1323439"/>
          </a:xfrm>
          <a:prstGeom prst="rect">
            <a:avLst/>
          </a:prstGeom>
          <a:noFill/>
        </p:spPr>
        <p:txBody>
          <a:bodyPr wrap="square" rtlCol="0">
            <a:spAutoFit/>
          </a:bodyPr>
          <a:lstStyle/>
          <a:p>
            <a:r>
              <a:rPr lang="kn-IN" sz="2000" b="1" dirty="0">
                <a:latin typeface="Times New Roman" panose="02020603050405020304" pitchFamily="18" charset="0"/>
                <a:cs typeface="Times New Roman" panose="02020603050405020304" pitchFamily="18" charset="0"/>
              </a:rPr>
              <a:t>1. </a:t>
            </a:r>
            <a:r>
              <a:rPr lang="en-IN" sz="2000" b="1" dirty="0">
                <a:latin typeface="Times New Roman" panose="02020603050405020304" pitchFamily="18" charset="0"/>
                <a:cs typeface="Times New Roman" panose="02020603050405020304" pitchFamily="18" charset="0"/>
              </a:rPr>
              <a:t>NIKHIL S N   1NT15ME097</a:t>
            </a:r>
          </a:p>
          <a:p>
            <a:r>
              <a:rPr lang="kn-IN" sz="2000" b="1"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NISCHAY R	1NT15ME100</a:t>
            </a:r>
          </a:p>
          <a:p>
            <a:r>
              <a:rPr lang="kn-IN" sz="2000" b="1"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PRAJWAL C  1NT15ME110</a:t>
            </a:r>
          </a:p>
          <a:p>
            <a:r>
              <a:rPr lang="kn-IN" sz="2000" b="1" dirty="0">
                <a:latin typeface="Times New Roman" panose="02020603050405020304" pitchFamily="18" charset="0"/>
                <a:cs typeface="Times New Roman" panose="02020603050405020304" pitchFamily="18" charset="0"/>
              </a:rPr>
              <a:t>4.</a:t>
            </a:r>
            <a:r>
              <a:rPr lang="en-IN" sz="2000" b="1" dirty="0">
                <a:latin typeface="Times New Roman" panose="02020603050405020304" pitchFamily="18" charset="0"/>
                <a:cs typeface="Times New Roman" panose="02020603050405020304" pitchFamily="18" charset="0"/>
              </a:rPr>
              <a:t> BASAVARAJ  1NT15ME024</a:t>
            </a:r>
          </a:p>
        </p:txBody>
      </p:sp>
      <p:pic>
        <p:nvPicPr>
          <p:cNvPr id="11" name="Picture 10" descr="Related image">
            <a:extLst>
              <a:ext uri="{FF2B5EF4-FFF2-40B4-BE49-F238E27FC236}">
                <a16:creationId xmlns:a16="http://schemas.microsoft.com/office/drawing/2014/main" id="{30D240E4-626C-42A2-9C74-D2E135E334C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71" t="18050" r="3571" b="21428"/>
          <a:stretch/>
        </p:blipFill>
        <p:spPr bwMode="auto">
          <a:xfrm>
            <a:off x="9768288" y="588286"/>
            <a:ext cx="1855305" cy="1122851"/>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3">
            <a:extLst>
              <a:ext uri="{FF2B5EF4-FFF2-40B4-BE49-F238E27FC236}">
                <a16:creationId xmlns:a16="http://schemas.microsoft.com/office/drawing/2014/main" id="{E7AC7ED6-2047-4A5C-AA84-5FA9C9BD75EC}"/>
              </a:ext>
            </a:extLst>
          </p:cNvPr>
          <p:cNvSpPr txBox="1">
            <a:spLocks/>
          </p:cNvSpPr>
          <p:nvPr/>
        </p:nvSpPr>
        <p:spPr>
          <a:xfrm>
            <a:off x="0" y="2410967"/>
            <a:ext cx="12191999" cy="110388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kn-IN" sz="3600" b="1" dirty="0">
                <a:solidFill>
                  <a:srgbClr val="FF0000"/>
                </a:solidFill>
                <a:latin typeface="Times New Roman" panose="02020603050405020304" pitchFamily="18" charset="0"/>
                <a:cs typeface="Times New Roman" panose="02020603050405020304" pitchFamily="18" charset="0"/>
              </a:rPr>
              <a:t>“</a:t>
            </a:r>
            <a:r>
              <a:rPr lang="en-IN" sz="3600" b="1" dirty="0">
                <a:solidFill>
                  <a:srgbClr val="FF0000"/>
                </a:solidFill>
                <a:latin typeface="Times New Roman" panose="02020603050405020304" pitchFamily="18" charset="0"/>
                <a:cs typeface="Times New Roman" panose="02020603050405020304" pitchFamily="18" charset="0"/>
              </a:rPr>
              <a:t>Design and development of light weight </a:t>
            </a:r>
            <a:r>
              <a:rPr lang="en-IN" sz="3600" b="1" dirty="0" err="1">
                <a:solidFill>
                  <a:srgbClr val="FF0000"/>
                </a:solidFill>
                <a:latin typeface="Times New Roman" panose="02020603050405020304" pitchFamily="18" charset="0"/>
                <a:cs typeface="Times New Roman" panose="02020603050405020304" pitchFamily="18" charset="0"/>
              </a:rPr>
              <a:t>ornithopter</a:t>
            </a:r>
            <a:r>
              <a:rPr lang="kn-IN" sz="3600" b="1" dirty="0">
                <a:solidFill>
                  <a:srgbClr val="FF0000"/>
                </a:solidFill>
                <a:latin typeface="Times New Roman" panose="02020603050405020304" pitchFamily="18" charset="0"/>
                <a:cs typeface="Times New Roman" panose="02020603050405020304" pitchFamily="18" charset="0"/>
              </a:rPr>
              <a:t>”</a:t>
            </a:r>
            <a:endParaRPr lang="en-IN" sz="3600" b="1" dirty="0">
              <a:solidFill>
                <a:srgbClr val="FF0000"/>
              </a:solidFill>
              <a:latin typeface="Times New Roman" panose="02020603050405020304" pitchFamily="18" charset="0"/>
              <a:cs typeface="Times New Roman" panose="02020603050405020304" pitchFamily="18" charset="0"/>
            </a:endParaRPr>
          </a:p>
        </p:txBody>
      </p:sp>
      <p:pic>
        <p:nvPicPr>
          <p:cNvPr id="13" name="Picture 2" descr="http://www.nmit.ac.in/images/logo-name-1.jpg">
            <a:extLst>
              <a:ext uri="{FF2B5EF4-FFF2-40B4-BE49-F238E27FC236}">
                <a16:creationId xmlns:a16="http://schemas.microsoft.com/office/drawing/2014/main" id="{41412465-F5D0-48EC-AD3B-CB27DCFB1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030" y="458278"/>
            <a:ext cx="6598888" cy="61989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F1E6741-98C6-4333-B4D4-E77C953CA003}"/>
              </a:ext>
            </a:extLst>
          </p:cNvPr>
          <p:cNvSpPr txBox="1"/>
          <p:nvPr/>
        </p:nvSpPr>
        <p:spPr>
          <a:xfrm>
            <a:off x="2763074" y="1660942"/>
            <a:ext cx="666584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Project Review-3</a:t>
            </a:r>
          </a:p>
        </p:txBody>
      </p:sp>
      <p:sp>
        <p:nvSpPr>
          <p:cNvPr id="15" name="Rectangle 14">
            <a:extLst>
              <a:ext uri="{FF2B5EF4-FFF2-40B4-BE49-F238E27FC236}">
                <a16:creationId xmlns:a16="http://schemas.microsoft.com/office/drawing/2014/main" id="{FB355511-6B31-42D7-896A-C6A179E4AA01}"/>
              </a:ext>
            </a:extLst>
          </p:cNvPr>
          <p:cNvSpPr/>
          <p:nvPr/>
        </p:nvSpPr>
        <p:spPr>
          <a:xfrm>
            <a:off x="10589378" y="5946864"/>
            <a:ext cx="1602621" cy="884679"/>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accent5">
                    <a:lumMod val="50000"/>
                  </a:schemeClr>
                </a:solidFill>
              </a:rPr>
              <a:t>BB26</a:t>
            </a:r>
            <a:endParaRPr lang="en-IN" b="1" dirty="0">
              <a:solidFill>
                <a:schemeClr val="accent5">
                  <a:lumMod val="50000"/>
                </a:schemeClr>
              </a:solidFill>
            </a:endParaRPr>
          </a:p>
        </p:txBody>
      </p:sp>
    </p:spTree>
    <p:extLst>
      <p:ext uri="{BB962C8B-B14F-4D97-AF65-F5344CB8AC3E}">
        <p14:creationId xmlns:p14="http://schemas.microsoft.com/office/powerpoint/2010/main" val="1640864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Mechanical Engineering,NMIT                                                  </a:t>
            </a:r>
            <a:endParaRPr lang="en-IN" dirty="0"/>
          </a:p>
        </p:txBody>
      </p:sp>
      <p:sp>
        <p:nvSpPr>
          <p:cNvPr id="5" name="Slide Number Placeholder 4"/>
          <p:cNvSpPr>
            <a:spLocks noGrp="1"/>
          </p:cNvSpPr>
          <p:nvPr>
            <p:ph type="sldNum" sz="quarter" idx="12"/>
          </p:nvPr>
        </p:nvSpPr>
        <p:spPr/>
        <p:txBody>
          <a:bodyPr/>
          <a:lstStyle/>
          <a:p>
            <a:fld id="{B1552237-39C6-44DC-8BE5-2679D020AB81}" type="slidenum">
              <a:rPr lang="en-IN" smtClean="0"/>
              <a:t>10</a:t>
            </a:fld>
            <a:endParaRPr lang="en-IN"/>
          </a:p>
        </p:txBody>
      </p:sp>
      <p:sp>
        <p:nvSpPr>
          <p:cNvPr id="6" name="TextBox 5"/>
          <p:cNvSpPr txBox="1"/>
          <p:nvPr/>
        </p:nvSpPr>
        <p:spPr>
          <a:xfrm>
            <a:off x="4945488" y="128789"/>
            <a:ext cx="3451538" cy="400110"/>
          </a:xfrm>
          <a:prstGeom prst="rect">
            <a:avLst/>
          </a:prstGeom>
          <a:noFill/>
        </p:spPr>
        <p:txBody>
          <a:bodyPr wrap="square" rtlCol="0">
            <a:spAutoFit/>
          </a:bodyPr>
          <a:lstStyle/>
          <a:p>
            <a:pPr algn="ctr"/>
            <a:r>
              <a:rPr lang="en-IN" sz="2000" dirty="0">
                <a:solidFill>
                  <a:srgbClr val="FF0000"/>
                </a:solidFill>
                <a:latin typeface="Times New Roman" panose="02020603050405020304" pitchFamily="18" charset="0"/>
                <a:cs typeface="Times New Roman" panose="02020603050405020304" pitchFamily="18" charset="0"/>
              </a:rPr>
              <a:t>DESIGN MECHANISM</a:t>
            </a:r>
          </a:p>
        </p:txBody>
      </p:sp>
      <p:pic>
        <p:nvPicPr>
          <p:cNvPr id="7" name="Picture 6"/>
          <p:cNvPicPr>
            <a:picLocks noChangeAspect="1"/>
          </p:cNvPicPr>
          <p:nvPr/>
        </p:nvPicPr>
        <p:blipFill>
          <a:blip r:embed="rId2"/>
          <a:stretch>
            <a:fillRect/>
          </a:stretch>
        </p:blipFill>
        <p:spPr>
          <a:xfrm>
            <a:off x="2572279" y="799357"/>
            <a:ext cx="3624230" cy="2177271"/>
          </a:xfrm>
          <a:prstGeom prst="rect">
            <a:avLst/>
          </a:prstGeom>
        </p:spPr>
      </p:pic>
      <p:pic>
        <p:nvPicPr>
          <p:cNvPr id="8" name="Picture 7"/>
          <p:cNvPicPr>
            <a:picLocks noChangeAspect="1"/>
          </p:cNvPicPr>
          <p:nvPr/>
        </p:nvPicPr>
        <p:blipFill>
          <a:blip r:embed="rId3"/>
          <a:stretch>
            <a:fillRect/>
          </a:stretch>
        </p:blipFill>
        <p:spPr>
          <a:xfrm>
            <a:off x="7386065" y="771991"/>
            <a:ext cx="3565792" cy="2177271"/>
          </a:xfrm>
          <a:prstGeom prst="rect">
            <a:avLst/>
          </a:prstGeom>
        </p:spPr>
      </p:pic>
      <p:pic>
        <p:nvPicPr>
          <p:cNvPr id="9" name="Picture 8"/>
          <p:cNvPicPr>
            <a:picLocks noChangeAspect="1"/>
          </p:cNvPicPr>
          <p:nvPr/>
        </p:nvPicPr>
        <p:blipFill>
          <a:blip r:embed="rId4"/>
          <a:stretch>
            <a:fillRect/>
          </a:stretch>
        </p:blipFill>
        <p:spPr>
          <a:xfrm>
            <a:off x="4767370" y="3714752"/>
            <a:ext cx="3807773" cy="1710519"/>
          </a:xfrm>
          <a:prstGeom prst="rect">
            <a:avLst/>
          </a:prstGeom>
        </p:spPr>
      </p:pic>
      <p:sp>
        <p:nvSpPr>
          <p:cNvPr id="10" name="TextBox 9"/>
          <p:cNvSpPr txBox="1"/>
          <p:nvPr/>
        </p:nvSpPr>
        <p:spPr>
          <a:xfrm>
            <a:off x="2962141" y="3025181"/>
            <a:ext cx="2537138"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 structure</a:t>
            </a:r>
          </a:p>
        </p:txBody>
      </p:sp>
      <p:sp>
        <p:nvSpPr>
          <p:cNvPr id="11" name="TextBox 10"/>
          <p:cNvSpPr txBox="1"/>
          <p:nvPr/>
        </p:nvSpPr>
        <p:spPr>
          <a:xfrm>
            <a:off x="8216721" y="3023827"/>
            <a:ext cx="2356834" cy="584775"/>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 Mounting of gears</a:t>
            </a:r>
          </a:p>
          <a:p>
            <a:endParaRPr lang="en-IN" dirty="0"/>
          </a:p>
        </p:txBody>
      </p:sp>
      <p:sp>
        <p:nvSpPr>
          <p:cNvPr id="12" name="TextBox 11"/>
          <p:cNvSpPr txBox="1"/>
          <p:nvPr/>
        </p:nvSpPr>
        <p:spPr>
          <a:xfrm>
            <a:off x="5434884" y="5470092"/>
            <a:ext cx="2472744" cy="584775"/>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 Wings</a:t>
            </a:r>
          </a:p>
          <a:p>
            <a:endParaRPr lang="en-IN" dirty="0"/>
          </a:p>
        </p:txBody>
      </p:sp>
    </p:spTree>
    <p:extLst>
      <p:ext uri="{BB962C8B-B14F-4D97-AF65-F5344CB8AC3E}">
        <p14:creationId xmlns:p14="http://schemas.microsoft.com/office/powerpoint/2010/main" val="107427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Mechanical Engineering,NMIT                                                  </a:t>
            </a:r>
            <a:endParaRPr lang="en-IN" dirty="0"/>
          </a:p>
        </p:txBody>
      </p:sp>
      <p:sp>
        <p:nvSpPr>
          <p:cNvPr id="5" name="Slide Number Placeholder 4"/>
          <p:cNvSpPr>
            <a:spLocks noGrp="1"/>
          </p:cNvSpPr>
          <p:nvPr>
            <p:ph type="sldNum" sz="quarter" idx="12"/>
          </p:nvPr>
        </p:nvSpPr>
        <p:spPr/>
        <p:txBody>
          <a:bodyPr/>
          <a:lstStyle/>
          <a:p>
            <a:fld id="{B1552237-39C6-44DC-8BE5-2679D020AB81}" type="slidenum">
              <a:rPr lang="en-IN" smtClean="0"/>
              <a:t>11</a:t>
            </a:fld>
            <a:endParaRPr lang="en-IN"/>
          </a:p>
        </p:txBody>
      </p:sp>
      <p:pic>
        <p:nvPicPr>
          <p:cNvPr id="6" name="Picture 5"/>
          <p:cNvPicPr>
            <a:picLocks noChangeAspect="1"/>
          </p:cNvPicPr>
          <p:nvPr/>
        </p:nvPicPr>
        <p:blipFill>
          <a:blip r:embed="rId2"/>
          <a:stretch>
            <a:fillRect/>
          </a:stretch>
        </p:blipFill>
        <p:spPr>
          <a:xfrm>
            <a:off x="2061878" y="1043189"/>
            <a:ext cx="4052489" cy="3206839"/>
          </a:xfrm>
          <a:prstGeom prst="rect">
            <a:avLst/>
          </a:prstGeom>
        </p:spPr>
      </p:pic>
      <p:pic>
        <p:nvPicPr>
          <p:cNvPr id="7" name="Picture 6"/>
          <p:cNvPicPr>
            <a:picLocks noChangeAspect="1"/>
          </p:cNvPicPr>
          <p:nvPr/>
        </p:nvPicPr>
        <p:blipFill>
          <a:blip r:embed="rId3"/>
          <a:stretch>
            <a:fillRect/>
          </a:stretch>
        </p:blipFill>
        <p:spPr>
          <a:xfrm>
            <a:off x="7004573" y="1043188"/>
            <a:ext cx="4498450" cy="3206839"/>
          </a:xfrm>
          <a:prstGeom prst="rect">
            <a:avLst/>
          </a:prstGeom>
        </p:spPr>
      </p:pic>
      <p:sp>
        <p:nvSpPr>
          <p:cNvPr id="10" name="TextBox 9"/>
          <p:cNvSpPr txBox="1"/>
          <p:nvPr/>
        </p:nvSpPr>
        <p:spPr>
          <a:xfrm>
            <a:off x="2189408" y="4584879"/>
            <a:ext cx="3799268" cy="584775"/>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 Body</a:t>
            </a:r>
          </a:p>
          <a:p>
            <a:endParaRPr lang="en-IN" dirty="0"/>
          </a:p>
        </p:txBody>
      </p:sp>
      <p:sp>
        <p:nvSpPr>
          <p:cNvPr id="11" name="TextBox 10"/>
          <p:cNvSpPr txBox="1"/>
          <p:nvPr/>
        </p:nvSpPr>
        <p:spPr>
          <a:xfrm>
            <a:off x="7901516" y="4481875"/>
            <a:ext cx="2704563" cy="584775"/>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 Neck and tail part</a:t>
            </a:r>
          </a:p>
          <a:p>
            <a:endParaRPr lang="en-IN" dirty="0"/>
          </a:p>
        </p:txBody>
      </p:sp>
    </p:spTree>
    <p:extLst>
      <p:ext uri="{BB962C8B-B14F-4D97-AF65-F5344CB8AC3E}">
        <p14:creationId xmlns:p14="http://schemas.microsoft.com/office/powerpoint/2010/main" val="401465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4170" y="509098"/>
            <a:ext cx="3853543"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Components used</a:t>
            </a:r>
          </a:p>
        </p:txBody>
      </p:sp>
      <p:sp>
        <p:nvSpPr>
          <p:cNvPr id="6" name="TextBox 5"/>
          <p:cNvSpPr txBox="1"/>
          <p:nvPr/>
        </p:nvSpPr>
        <p:spPr>
          <a:xfrm>
            <a:off x="535577" y="1463040"/>
            <a:ext cx="10750731" cy="4624252"/>
          </a:xfrm>
          <a:prstGeom prst="rect">
            <a:avLst/>
          </a:prstGeom>
          <a:noFill/>
        </p:spPr>
        <p:txBody>
          <a:bodyPr wrap="square" rtlCol="0">
            <a:spAutoFit/>
          </a:bodyPr>
          <a:lstStyle/>
          <a:p>
            <a:endParaRPr lang="en-IN" dirty="0"/>
          </a:p>
        </p:txBody>
      </p:sp>
      <p:sp>
        <p:nvSpPr>
          <p:cNvPr id="7" name="TextBox 6"/>
          <p:cNvSpPr txBox="1"/>
          <p:nvPr/>
        </p:nvSpPr>
        <p:spPr>
          <a:xfrm>
            <a:off x="1450124" y="1463040"/>
            <a:ext cx="10604501" cy="4247317"/>
          </a:xfrm>
          <a:prstGeom prst="rect">
            <a:avLst/>
          </a:prstGeom>
          <a:noFill/>
        </p:spPr>
        <p:txBody>
          <a:bodyPr wrap="square" rtlCol="0">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Brushless DC motors:- 4 in no.s /2000 rpm each, out of which two are for wings and two are for head/tail.</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Bevel gears:- Used as a reduction gear for reducing the speed.</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Transmitter and receiver :- 2.4 GHz zigbee technology.</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Motor positioning sensor:- HALL sensor( 3XTLE 4906).</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Battery: Lithium battery(12V, 2200mA).</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Micro-controller:-Arduino @M328.</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B1EF945-9FE7-4938-B6D9-C97DE4C27E90}"/>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Mechanical Engineering,NMIT                                                  </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B570492-E33F-4C65-8763-F977B9A22640}"/>
              </a:ext>
            </a:extLst>
          </p:cNvPr>
          <p:cNvSpPr>
            <a:spLocks noGrp="1"/>
          </p:cNvSpPr>
          <p:nvPr>
            <p:ph type="sldNum" sz="quarter" idx="12"/>
          </p:nvPr>
        </p:nvSpPr>
        <p:spPr/>
        <p:txBody>
          <a:bodyPr/>
          <a:lstStyle/>
          <a:p>
            <a:fld id="{B1552237-39C6-44DC-8BE5-2679D020AB81}" type="slidenum">
              <a:rPr lang="en-IN" sz="1600" smtClean="0">
                <a:latin typeface="Times New Roman" panose="02020603050405020304" pitchFamily="18" charset="0"/>
                <a:cs typeface="Times New Roman" panose="02020603050405020304" pitchFamily="18" charset="0"/>
              </a:rPr>
              <a:t>12</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55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Mechanical Engineering,NMIT                                                  </a:t>
            </a:r>
            <a:endParaRPr lang="en-IN" dirty="0"/>
          </a:p>
        </p:txBody>
      </p:sp>
      <p:sp>
        <p:nvSpPr>
          <p:cNvPr id="5" name="Slide Number Placeholder 4"/>
          <p:cNvSpPr>
            <a:spLocks noGrp="1"/>
          </p:cNvSpPr>
          <p:nvPr>
            <p:ph type="sldNum" sz="quarter" idx="12"/>
          </p:nvPr>
        </p:nvSpPr>
        <p:spPr/>
        <p:txBody>
          <a:bodyPr/>
          <a:lstStyle/>
          <a:p>
            <a:fld id="{B1552237-39C6-44DC-8BE5-2679D020AB81}" type="slidenum">
              <a:rPr lang="en-IN" smtClean="0"/>
              <a:t>13</a:t>
            </a:fld>
            <a:endParaRPr lang="en-IN"/>
          </a:p>
        </p:txBody>
      </p:sp>
      <p:sp>
        <p:nvSpPr>
          <p:cNvPr id="6" name="TextBox 5"/>
          <p:cNvSpPr txBox="1"/>
          <p:nvPr/>
        </p:nvSpPr>
        <p:spPr>
          <a:xfrm>
            <a:off x="4533363" y="437882"/>
            <a:ext cx="4172755" cy="461665"/>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Weight calculations</a:t>
            </a:r>
          </a:p>
        </p:txBody>
      </p:sp>
      <p:sp>
        <p:nvSpPr>
          <p:cNvPr id="7" name="TextBox 6"/>
          <p:cNvSpPr txBox="1"/>
          <p:nvPr/>
        </p:nvSpPr>
        <p:spPr>
          <a:xfrm>
            <a:off x="1918952" y="1236975"/>
            <a:ext cx="971286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Conclusive weight estimation:-</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2* main rib joint: 16.865*2 = 33.72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Main rib support: 16.865/2 = 8.432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3* gear= 24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10* main stiffeners= 4*10 = 40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8* secondary stiffeners= 3*8 = 24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Carbon fiber rods = 40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Battery pack = 99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4* micro servo= 2*9 + 2*22= 62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1* motor= 60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 Clamps and hinges = 50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11. Receiver = 8 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12. Camera = 32 g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316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08417" y="457768"/>
            <a:ext cx="3775166"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Expected Outcome</a:t>
            </a:r>
          </a:p>
        </p:txBody>
      </p:sp>
      <p:sp>
        <p:nvSpPr>
          <p:cNvPr id="2" name="TextBox 1">
            <a:extLst>
              <a:ext uri="{FF2B5EF4-FFF2-40B4-BE49-F238E27FC236}">
                <a16:creationId xmlns:a16="http://schemas.microsoft.com/office/drawing/2014/main" id="{433C0650-C809-430F-81B5-AE96873726B2}"/>
              </a:ext>
            </a:extLst>
          </p:cNvPr>
          <p:cNvSpPr txBox="1"/>
          <p:nvPr/>
        </p:nvSpPr>
        <p:spPr>
          <a:xfrm>
            <a:off x="1592432" y="1661662"/>
            <a:ext cx="9877909"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the use  of  light-weight materials  in the market we are able to create an UAV that  exactly mimics the flight pattern of a bird and fly undetected. The structure of the bird and its behavior  makes  it  blend  in  and  not  easily noticeable to the eye.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flight pattern  helps in  slow flying of  the UAV and the onboard camera module helps in high  quality  live  video  capture  which  is streamed to any device on ground, even to the mobile phone. </a:t>
            </a:r>
          </a:p>
        </p:txBody>
      </p:sp>
      <p:sp>
        <p:nvSpPr>
          <p:cNvPr id="3" name="Footer Placeholder 2">
            <a:extLst>
              <a:ext uri="{FF2B5EF4-FFF2-40B4-BE49-F238E27FC236}">
                <a16:creationId xmlns:a16="http://schemas.microsoft.com/office/drawing/2014/main" id="{4B8D25F3-6F17-42FE-A491-CEABFE9CF2FF}"/>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Mechanical Engineering,NMIT                                                  </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6387E4E-1B83-40B3-AAE3-72542842F5D5}"/>
              </a:ext>
            </a:extLst>
          </p:cNvPr>
          <p:cNvSpPr>
            <a:spLocks noGrp="1"/>
          </p:cNvSpPr>
          <p:nvPr>
            <p:ph type="sldNum" sz="quarter" idx="12"/>
          </p:nvPr>
        </p:nvSpPr>
        <p:spPr>
          <a:xfrm>
            <a:off x="10951856" y="5867131"/>
            <a:ext cx="518485" cy="365125"/>
          </a:xfrm>
        </p:spPr>
        <p:txBody>
          <a:bodyPr/>
          <a:lstStyle/>
          <a:p>
            <a:fld id="{B1552237-39C6-44DC-8BE5-2679D020AB81}" type="slidenum">
              <a:rPr lang="en-IN" sz="1600" smtClean="0">
                <a:latin typeface="Times New Roman" panose="02020603050405020304" pitchFamily="18" charset="0"/>
                <a:cs typeface="Times New Roman" panose="02020603050405020304" pitchFamily="18" charset="0"/>
              </a:rPr>
              <a:t>14</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68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TLSHAPE_TB_00000000000000000000000000000000_TimescaleInterval1"/>
          <p:cNvSpPr txBox="1"/>
          <p:nvPr>
            <p:custDataLst>
              <p:tags r:id="rId2"/>
            </p:custDataLst>
          </p:nvPr>
        </p:nvSpPr>
        <p:spPr>
          <a:xfrm>
            <a:off x="1251268" y="3145473"/>
            <a:ext cx="241300" cy="186055"/>
          </a:xfrm>
          <a:prstGeom prst="rect">
            <a:avLst/>
          </a:prstGeom>
          <a:noFill/>
        </p:spPr>
        <p:txBody>
          <a:bodyPr vert="horz" wrap="none" lIns="0" tIns="0" rIns="0" bIns="0" rtlCol="0" anchor="ctr" anchorCtr="0">
            <a:noAutofit/>
          </a:bodyPr>
          <a:lstStyle/>
          <a:p>
            <a:r>
              <a:rPr lang="en-US" sz="1200" spc="-20" dirty="0">
                <a:solidFill>
                  <a:schemeClr val="lt1"/>
                </a:solidFill>
                <a:latin typeface="Times New Roman" panose="02020603050405020304" pitchFamily="18" charset="0"/>
                <a:cs typeface="Times New Roman" panose="02020603050405020304" pitchFamily="18" charset="0"/>
              </a:rPr>
              <a:t>Aug</a:t>
            </a:r>
          </a:p>
        </p:txBody>
      </p:sp>
      <p:cxnSp>
        <p:nvCxnSpPr>
          <p:cNvPr id="9" name="OTLSHAPE_TB_00000000000000000000000000000000_Separator1"/>
          <p:cNvCxnSpPr/>
          <p:nvPr>
            <p:custDataLst>
              <p:tags r:id="rId3"/>
            </p:custDataLst>
          </p:nvPr>
        </p:nvCxnSpPr>
        <p:spPr>
          <a:xfrm>
            <a:off x="2250580"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TLSHAPE_TB_00000000000000000000000000000000_TimescaleInterval2"/>
          <p:cNvSpPr txBox="1"/>
          <p:nvPr>
            <p:custDataLst>
              <p:tags r:id="rId4"/>
            </p:custDataLst>
          </p:nvPr>
        </p:nvSpPr>
        <p:spPr>
          <a:xfrm>
            <a:off x="2314081" y="3145473"/>
            <a:ext cx="228600" cy="186055"/>
          </a:xfrm>
          <a:prstGeom prst="rect">
            <a:avLst/>
          </a:prstGeom>
          <a:noFill/>
        </p:spPr>
        <p:txBody>
          <a:bodyPr vert="horz" wrap="none" lIns="0" tIns="0" rIns="0" bIns="0" rtlCol="0" anchor="ctr" anchorCtr="0">
            <a:noAutofit/>
          </a:bodyPr>
          <a:lstStyle/>
          <a:p>
            <a:r>
              <a:rPr lang="en-US" sz="1200" spc="-18" dirty="0">
                <a:solidFill>
                  <a:schemeClr val="lt1"/>
                </a:solidFill>
                <a:latin typeface="Times New Roman" panose="02020603050405020304" pitchFamily="18" charset="0"/>
                <a:cs typeface="Times New Roman" panose="02020603050405020304" pitchFamily="18" charset="0"/>
              </a:rPr>
              <a:t>Sep</a:t>
            </a:r>
          </a:p>
        </p:txBody>
      </p:sp>
      <p:cxnSp>
        <p:nvCxnSpPr>
          <p:cNvPr id="11" name="OTLSHAPE_TB_00000000000000000000000000000000_Separator2"/>
          <p:cNvCxnSpPr/>
          <p:nvPr>
            <p:custDataLst>
              <p:tags r:id="rId5"/>
            </p:custDataLst>
          </p:nvPr>
        </p:nvCxnSpPr>
        <p:spPr>
          <a:xfrm>
            <a:off x="3525305"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OTLSHAPE_TB_00000000000000000000000000000000_TimescaleInterval3"/>
          <p:cNvSpPr txBox="1"/>
          <p:nvPr>
            <p:custDataLst>
              <p:tags r:id="rId6"/>
            </p:custDataLst>
          </p:nvPr>
        </p:nvSpPr>
        <p:spPr>
          <a:xfrm>
            <a:off x="3588805" y="3145473"/>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Times New Roman" panose="02020603050405020304" pitchFamily="18" charset="0"/>
                <a:cs typeface="Times New Roman" panose="02020603050405020304" pitchFamily="18" charset="0"/>
              </a:rPr>
              <a:t>Oct</a:t>
            </a:r>
          </a:p>
        </p:txBody>
      </p:sp>
      <p:cxnSp>
        <p:nvCxnSpPr>
          <p:cNvPr id="13" name="OTLSHAPE_TB_00000000000000000000000000000000_Separator3"/>
          <p:cNvCxnSpPr/>
          <p:nvPr>
            <p:custDataLst>
              <p:tags r:id="rId7"/>
            </p:custDataLst>
          </p:nvPr>
        </p:nvCxnSpPr>
        <p:spPr>
          <a:xfrm>
            <a:off x="4842520"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TLSHAPE_TB_00000000000000000000000000000000_TimescaleInterval4"/>
          <p:cNvSpPr txBox="1"/>
          <p:nvPr>
            <p:custDataLst>
              <p:tags r:id="rId8"/>
            </p:custDataLst>
          </p:nvPr>
        </p:nvSpPr>
        <p:spPr>
          <a:xfrm>
            <a:off x="4906021" y="3145473"/>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Times New Roman" panose="02020603050405020304" pitchFamily="18" charset="0"/>
                <a:cs typeface="Times New Roman" panose="02020603050405020304" pitchFamily="18" charset="0"/>
              </a:rPr>
              <a:t>Nov</a:t>
            </a:r>
          </a:p>
        </p:txBody>
      </p:sp>
      <p:cxnSp>
        <p:nvCxnSpPr>
          <p:cNvPr id="15" name="OTLSHAPE_TB_00000000000000000000000000000000_Separator4"/>
          <p:cNvCxnSpPr/>
          <p:nvPr>
            <p:custDataLst>
              <p:tags r:id="rId9"/>
            </p:custDataLst>
          </p:nvPr>
        </p:nvCxnSpPr>
        <p:spPr>
          <a:xfrm>
            <a:off x="6117245"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TLSHAPE_TB_00000000000000000000000000000000_TimescaleInterval5"/>
          <p:cNvSpPr txBox="1"/>
          <p:nvPr>
            <p:custDataLst>
              <p:tags r:id="rId10"/>
            </p:custDataLst>
          </p:nvPr>
        </p:nvSpPr>
        <p:spPr>
          <a:xfrm>
            <a:off x="6180746" y="3145473"/>
            <a:ext cx="231858" cy="186055"/>
          </a:xfrm>
          <a:prstGeom prst="rect">
            <a:avLst/>
          </a:prstGeom>
          <a:noFill/>
        </p:spPr>
        <p:txBody>
          <a:bodyPr vert="horz" wrap="none" lIns="0" tIns="0" rIns="0" bIns="0" rtlCol="0" anchor="ctr" anchorCtr="0">
            <a:noAutofit/>
          </a:bodyPr>
          <a:lstStyle/>
          <a:p>
            <a:r>
              <a:rPr lang="en-US" sz="1200" spc="-22">
                <a:solidFill>
                  <a:schemeClr val="lt1"/>
                </a:solidFill>
                <a:latin typeface="Times New Roman" panose="02020603050405020304" pitchFamily="18" charset="0"/>
                <a:cs typeface="Times New Roman" panose="02020603050405020304" pitchFamily="18" charset="0"/>
              </a:rPr>
              <a:t>Dec</a:t>
            </a:r>
          </a:p>
        </p:txBody>
      </p:sp>
      <p:cxnSp>
        <p:nvCxnSpPr>
          <p:cNvPr id="17" name="OTLSHAPE_TB_00000000000000000000000000000000_Separator5"/>
          <p:cNvCxnSpPr/>
          <p:nvPr>
            <p:custDataLst>
              <p:tags r:id="rId11"/>
            </p:custDataLst>
          </p:nvPr>
        </p:nvCxnSpPr>
        <p:spPr>
          <a:xfrm>
            <a:off x="7434461"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OTLSHAPE_TB_00000000000000000000000000000000_TimescaleInterval6"/>
          <p:cNvSpPr txBox="1"/>
          <p:nvPr>
            <p:custDataLst>
              <p:tags r:id="rId12"/>
            </p:custDataLst>
          </p:nvPr>
        </p:nvSpPr>
        <p:spPr>
          <a:xfrm>
            <a:off x="7497961" y="3145473"/>
            <a:ext cx="304955" cy="186055"/>
          </a:xfrm>
          <a:prstGeom prst="rect">
            <a:avLst/>
          </a:prstGeom>
          <a:noFill/>
        </p:spPr>
        <p:txBody>
          <a:bodyPr vert="horz" wrap="none" lIns="0" tIns="0" rIns="0" bIns="0" rtlCol="0" anchor="ctr" anchorCtr="0">
            <a:noAutofit/>
          </a:bodyPr>
          <a:lstStyle/>
          <a:p>
            <a:r>
              <a:rPr lang="en-US" sz="1200" spc="-20" dirty="0">
                <a:solidFill>
                  <a:schemeClr val="lt1"/>
                </a:solidFill>
                <a:latin typeface="Times New Roman" panose="02020603050405020304" pitchFamily="18" charset="0"/>
                <a:cs typeface="Times New Roman" panose="02020603050405020304" pitchFamily="18" charset="0"/>
              </a:rPr>
              <a:t>Jan-2019</a:t>
            </a:r>
          </a:p>
        </p:txBody>
      </p:sp>
      <p:cxnSp>
        <p:nvCxnSpPr>
          <p:cNvPr id="19" name="OTLSHAPE_TB_00000000000000000000000000000000_Separator6"/>
          <p:cNvCxnSpPr/>
          <p:nvPr>
            <p:custDataLst>
              <p:tags r:id="rId13"/>
            </p:custDataLst>
          </p:nvPr>
        </p:nvCxnSpPr>
        <p:spPr>
          <a:xfrm>
            <a:off x="875167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TLSHAPE_TB_00000000000000000000000000000000_TimescaleInterval7"/>
          <p:cNvSpPr txBox="1"/>
          <p:nvPr>
            <p:custDataLst>
              <p:tags r:id="rId14"/>
            </p:custDataLst>
          </p:nvPr>
        </p:nvSpPr>
        <p:spPr>
          <a:xfrm>
            <a:off x="8815177" y="3145473"/>
            <a:ext cx="219227" cy="186055"/>
          </a:xfrm>
          <a:prstGeom prst="rect">
            <a:avLst/>
          </a:prstGeom>
          <a:noFill/>
        </p:spPr>
        <p:txBody>
          <a:bodyPr vert="horz" wrap="none" lIns="0" tIns="0" rIns="0" bIns="0" rtlCol="0" anchor="ctr" anchorCtr="0">
            <a:noAutofit/>
          </a:bodyPr>
          <a:lstStyle/>
          <a:p>
            <a:r>
              <a:rPr lang="en-US" sz="1200" spc="-18">
                <a:solidFill>
                  <a:schemeClr val="lt1"/>
                </a:solidFill>
                <a:latin typeface="Times New Roman" panose="02020603050405020304" pitchFamily="18" charset="0"/>
                <a:cs typeface="Times New Roman" panose="02020603050405020304" pitchFamily="18" charset="0"/>
              </a:rPr>
              <a:t>Feb</a:t>
            </a:r>
          </a:p>
        </p:txBody>
      </p:sp>
      <p:cxnSp>
        <p:nvCxnSpPr>
          <p:cNvPr id="21" name="OTLSHAPE_TB_00000000000000000000000000000000_Separator7"/>
          <p:cNvCxnSpPr/>
          <p:nvPr>
            <p:custDataLst>
              <p:tags r:id="rId15"/>
            </p:custDataLst>
          </p:nvPr>
        </p:nvCxnSpPr>
        <p:spPr>
          <a:xfrm>
            <a:off x="9941420"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TLSHAPE_TB_00000000000000000000000000000000_TimescaleInterval8"/>
          <p:cNvSpPr txBox="1"/>
          <p:nvPr>
            <p:custDataLst>
              <p:tags r:id="rId16"/>
            </p:custDataLst>
          </p:nvPr>
        </p:nvSpPr>
        <p:spPr>
          <a:xfrm>
            <a:off x="10004920" y="3145473"/>
            <a:ext cx="255776" cy="186055"/>
          </a:xfrm>
          <a:prstGeom prst="rect">
            <a:avLst/>
          </a:prstGeom>
          <a:noFill/>
        </p:spPr>
        <p:txBody>
          <a:bodyPr vert="horz" wrap="none" lIns="0" tIns="0" rIns="0" bIns="0" rtlCol="0" anchor="ctr" anchorCtr="0">
            <a:noAutofit/>
          </a:bodyPr>
          <a:lstStyle/>
          <a:p>
            <a:r>
              <a:rPr lang="en-US" sz="1200" spc="-18">
                <a:solidFill>
                  <a:schemeClr val="lt1"/>
                </a:solidFill>
                <a:latin typeface="Times New Roman" panose="02020603050405020304" pitchFamily="18" charset="0"/>
                <a:cs typeface="Times New Roman" panose="02020603050405020304" pitchFamily="18" charset="0"/>
              </a:rPr>
              <a:t>Mar</a:t>
            </a:r>
          </a:p>
        </p:txBody>
      </p:sp>
      <p:sp>
        <p:nvSpPr>
          <p:cNvPr id="27" name="OTLSHAPE_T_d7b3d936ebbb4b5fba79fe056facc827_ShapePercentage" hidden="1"/>
          <p:cNvSpPr/>
          <p:nvPr>
            <p:custDataLst>
              <p:tags r:id="rId17"/>
            </p:custDataLst>
          </p:nvPr>
        </p:nvSpPr>
        <p:spPr>
          <a:xfrm>
            <a:off x="933365" y="3945255"/>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TLSHAPE_T_d7b3d936ebbb4b5fba79fe056facc827_Duration" hidden="1"/>
          <p:cNvSpPr txBox="1"/>
          <p:nvPr>
            <p:custDataLst>
              <p:tags r:id="rId18"/>
            </p:custDataLst>
          </p:nvPr>
        </p:nvSpPr>
        <p:spPr>
          <a:xfrm>
            <a:off x="0" y="3945255"/>
            <a:ext cx="457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184 days</a:t>
            </a:r>
          </a:p>
        </p:txBody>
      </p:sp>
      <p:sp>
        <p:nvSpPr>
          <p:cNvPr id="29" name="OTLSHAPE_T_d7b3d936ebbb4b5fba79fe056facc827_TextPercentage" hidden="1"/>
          <p:cNvSpPr txBox="1"/>
          <p:nvPr>
            <p:custDataLst>
              <p:tags r:id="rId19"/>
            </p:custDataLst>
          </p:nvPr>
        </p:nvSpPr>
        <p:spPr>
          <a:xfrm>
            <a:off x="0" y="4100280"/>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30" name="OTLSHAPE_T_d7b3d936ebbb4b5fba79fe056facc827_StartDate" hidden="1"/>
          <p:cNvSpPr txBox="1"/>
          <p:nvPr>
            <p:custDataLst>
              <p:tags r:id="rId20"/>
            </p:custDataLst>
          </p:nvPr>
        </p:nvSpPr>
        <p:spPr>
          <a:xfrm>
            <a:off x="0" y="4100280"/>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31" name="OTLSHAPE_T_d7b3d936ebbb4b5fba79fe056facc827_EndDate" hidden="1"/>
          <p:cNvSpPr txBox="1"/>
          <p:nvPr>
            <p:custDataLst>
              <p:tags r:id="rId21"/>
            </p:custDataLst>
          </p:nvPr>
        </p:nvSpPr>
        <p:spPr>
          <a:xfrm>
            <a:off x="0" y="4100280"/>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35" name="OTLSHAPE_T_15275351fbf1463396d0dc6e8262a9f3_ShapePercentage" hidden="1"/>
          <p:cNvSpPr/>
          <p:nvPr>
            <p:custDataLst>
              <p:tags r:id="rId22"/>
            </p:custDataLst>
          </p:nvPr>
        </p:nvSpPr>
        <p:spPr>
          <a:xfrm>
            <a:off x="3525305" y="4211955"/>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TLSHAPE_T_15275351fbf1463396d0dc6e8262a9f3_Duration" hidden="1"/>
          <p:cNvSpPr txBox="1"/>
          <p:nvPr>
            <p:custDataLst>
              <p:tags r:id="rId23"/>
            </p:custDataLst>
          </p:nvPr>
        </p:nvSpPr>
        <p:spPr>
          <a:xfrm>
            <a:off x="0" y="4211955"/>
            <a:ext cx="457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123 days</a:t>
            </a:r>
          </a:p>
        </p:txBody>
      </p:sp>
      <p:sp>
        <p:nvSpPr>
          <p:cNvPr id="37" name="OTLSHAPE_T_15275351fbf1463396d0dc6e8262a9f3_TextPercentage" hidden="1"/>
          <p:cNvSpPr txBox="1"/>
          <p:nvPr>
            <p:custDataLst>
              <p:tags r:id="rId24"/>
            </p:custDataLst>
          </p:nvPr>
        </p:nvSpPr>
        <p:spPr>
          <a:xfrm>
            <a:off x="0" y="4366980"/>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38" name="OTLSHAPE_T_15275351fbf1463396d0dc6e8262a9f3_StartDate" hidden="1"/>
          <p:cNvSpPr txBox="1"/>
          <p:nvPr>
            <p:custDataLst>
              <p:tags r:id="rId25"/>
            </p:custDataLst>
          </p:nvPr>
        </p:nvSpPr>
        <p:spPr>
          <a:xfrm>
            <a:off x="0" y="4366980"/>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39" name="OTLSHAPE_T_15275351fbf1463396d0dc6e8262a9f3_EndDate" hidden="1"/>
          <p:cNvSpPr txBox="1"/>
          <p:nvPr>
            <p:custDataLst>
              <p:tags r:id="rId26"/>
            </p:custDataLst>
          </p:nvPr>
        </p:nvSpPr>
        <p:spPr>
          <a:xfrm>
            <a:off x="0" y="4366980"/>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3" name="OTLSHAPE_T_b080ac13e59f4f5f873ff1fa1d7a12c4_ShapePercentage" hidden="1"/>
          <p:cNvSpPr/>
          <p:nvPr>
            <p:custDataLst>
              <p:tags r:id="rId27"/>
            </p:custDataLst>
          </p:nvPr>
        </p:nvSpPr>
        <p:spPr>
          <a:xfrm>
            <a:off x="7434461" y="4532080"/>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TLSHAPE_T_b080ac13e59f4f5f873ff1fa1d7a12c4_Duration" hidden="1"/>
          <p:cNvSpPr txBox="1"/>
          <p:nvPr>
            <p:custDataLst>
              <p:tags r:id="rId28"/>
            </p:custDataLst>
          </p:nvPr>
        </p:nvSpPr>
        <p:spPr>
          <a:xfrm>
            <a:off x="0" y="4478655"/>
            <a:ext cx="3937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90 days</a:t>
            </a:r>
          </a:p>
        </p:txBody>
      </p:sp>
      <p:sp>
        <p:nvSpPr>
          <p:cNvPr id="45" name="OTLSHAPE_T_b080ac13e59f4f5f873ff1fa1d7a12c4_TextPercentage" hidden="1"/>
          <p:cNvSpPr txBox="1"/>
          <p:nvPr>
            <p:custDataLst>
              <p:tags r:id="rId29"/>
            </p:custDataLst>
          </p:nvPr>
        </p:nvSpPr>
        <p:spPr>
          <a:xfrm>
            <a:off x="0" y="4633680"/>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46" name="OTLSHAPE_T_b080ac13e59f4f5f873ff1fa1d7a12c4_StartDate" hidden="1"/>
          <p:cNvSpPr txBox="1"/>
          <p:nvPr>
            <p:custDataLst>
              <p:tags r:id="rId30"/>
            </p:custDataLst>
          </p:nvPr>
        </p:nvSpPr>
        <p:spPr>
          <a:xfrm>
            <a:off x="0" y="4633680"/>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7" name="OTLSHAPE_T_b080ac13e59f4f5f873ff1fa1d7a12c4_EndDate" hidden="1"/>
          <p:cNvSpPr txBox="1"/>
          <p:nvPr>
            <p:custDataLst>
              <p:tags r:id="rId31"/>
            </p:custDataLst>
          </p:nvPr>
        </p:nvSpPr>
        <p:spPr>
          <a:xfrm>
            <a:off x="0" y="4633680"/>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cxnSp>
        <p:nvCxnSpPr>
          <p:cNvPr id="128" name="OTLSHAPE_T_b080ac13e59f4f5f873ff1fa1d7a12c4_HorizontalConnector1"/>
          <p:cNvCxnSpPr/>
          <p:nvPr>
            <p:custDataLst>
              <p:tags r:id="rId32"/>
            </p:custDataLst>
          </p:nvPr>
        </p:nvCxnSpPr>
        <p:spPr>
          <a:xfrm>
            <a:off x="983403" y="3637724"/>
            <a:ext cx="6451058"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OTLSHAPE_T_15275351fbf1463396d0dc6e8262a9f3_HorizontalConnector1"/>
          <p:cNvCxnSpPr/>
          <p:nvPr>
            <p:custDataLst>
              <p:tags r:id="rId33"/>
            </p:custDataLst>
          </p:nvPr>
        </p:nvCxnSpPr>
        <p:spPr>
          <a:xfrm>
            <a:off x="1092750" y="3317599"/>
            <a:ext cx="243255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OTLSHAPE_T_d7b3d936ebbb4b5fba79fe056facc827_HorizontalConnector1"/>
          <p:cNvCxnSpPr/>
          <p:nvPr>
            <p:custDataLst>
              <p:tags r:id="rId34"/>
            </p:custDataLst>
          </p:nvPr>
        </p:nvCxnSpPr>
        <p:spPr>
          <a:xfrm flipH="1">
            <a:off x="933365" y="3050899"/>
            <a:ext cx="183600"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1" name="OTLSHAPE_TB_00000000000000000000000000000000_LeftEndCaps"/>
          <p:cNvSpPr txBox="1"/>
          <p:nvPr>
            <p:custDataLst>
              <p:tags r:id="rId35"/>
            </p:custDataLst>
          </p:nvPr>
        </p:nvSpPr>
        <p:spPr>
          <a:xfrm>
            <a:off x="93120" y="2140944"/>
            <a:ext cx="451662" cy="279061"/>
          </a:xfrm>
          <a:prstGeom prst="rect">
            <a:avLst/>
          </a:prstGeom>
          <a:noFill/>
        </p:spPr>
        <p:txBody>
          <a:bodyPr vert="horz" wrap="none" lIns="0" tIns="0" rIns="0" bIns="0" rtlCol="0" anchor="ctr" anchorCtr="0">
            <a:spAutoFit/>
          </a:bodyPr>
          <a:lstStyle/>
          <a:p>
            <a:pPr algn="ctr"/>
            <a:r>
              <a:rPr lang="en-US" b="1" spc="-38" dirty="0">
                <a:solidFill>
                  <a:schemeClr val="tx1">
                    <a:lumMod val="85000"/>
                    <a:lumOff val="15000"/>
                  </a:schemeClr>
                </a:solidFill>
                <a:latin typeface="Times New Roman" panose="02020603050405020304" pitchFamily="18" charset="0"/>
                <a:cs typeface="Times New Roman" panose="02020603050405020304" pitchFamily="18" charset="0"/>
              </a:rPr>
              <a:t>2018</a:t>
            </a:r>
          </a:p>
        </p:txBody>
      </p:sp>
      <p:sp>
        <p:nvSpPr>
          <p:cNvPr id="132" name="OTLSHAPE_TB_00000000000000000000000000000000_RightEndCaps"/>
          <p:cNvSpPr txBox="1"/>
          <p:nvPr>
            <p:custDataLst>
              <p:tags r:id="rId36"/>
            </p:custDataLst>
          </p:nvPr>
        </p:nvSpPr>
        <p:spPr>
          <a:xfrm>
            <a:off x="11517760" y="2103011"/>
            <a:ext cx="451662" cy="279061"/>
          </a:xfrm>
          <a:prstGeom prst="rect">
            <a:avLst/>
          </a:prstGeom>
          <a:noFill/>
        </p:spPr>
        <p:txBody>
          <a:bodyPr vert="horz" wrap="none" lIns="0" tIns="0" rIns="0" bIns="0" rtlCol="0" anchor="ctr" anchorCtr="0">
            <a:spAutoFit/>
          </a:bodyPr>
          <a:lstStyle/>
          <a:p>
            <a:pPr algn="ctr"/>
            <a:r>
              <a:rPr lang="en-US" b="1" spc="-38" dirty="0">
                <a:solidFill>
                  <a:schemeClr val="tx1">
                    <a:lumMod val="85000"/>
                    <a:lumOff val="15000"/>
                  </a:schemeClr>
                </a:solidFill>
                <a:latin typeface="Times New Roman" panose="02020603050405020304" pitchFamily="18" charset="0"/>
                <a:cs typeface="Times New Roman" panose="02020603050405020304" pitchFamily="18" charset="0"/>
              </a:rPr>
              <a:t>2019</a:t>
            </a:r>
          </a:p>
        </p:txBody>
      </p:sp>
      <p:sp>
        <p:nvSpPr>
          <p:cNvPr id="133" name="OTLSHAPE_TB_00000000000000000000000000000000_ScaleContainer"/>
          <p:cNvSpPr/>
          <p:nvPr>
            <p:custDataLst>
              <p:tags r:id="rId37"/>
            </p:custDataLst>
          </p:nvPr>
        </p:nvSpPr>
        <p:spPr>
          <a:xfrm>
            <a:off x="1194692" y="2074153"/>
            <a:ext cx="10203965" cy="381000"/>
          </a:xfrm>
          <a:prstGeom prst="rect">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4" name="OTLSHAPE_TB_00000000000000000000000000000000_TimescaleInterval1"/>
          <p:cNvSpPr txBox="1"/>
          <p:nvPr>
            <p:custDataLst>
              <p:tags r:id="rId38"/>
            </p:custDataLst>
          </p:nvPr>
        </p:nvSpPr>
        <p:spPr>
          <a:xfrm>
            <a:off x="1251268" y="2149517"/>
            <a:ext cx="241300" cy="186055"/>
          </a:xfrm>
          <a:prstGeom prst="rect">
            <a:avLst/>
          </a:prstGeom>
          <a:noFill/>
        </p:spPr>
        <p:txBody>
          <a:bodyPr vert="horz" wrap="none" lIns="0" tIns="0" rIns="0" bIns="0" rtlCol="0" anchor="ctr" anchorCtr="0">
            <a:noAutofit/>
          </a:bodyPr>
          <a:lstStyle/>
          <a:p>
            <a:r>
              <a:rPr lang="en-US" sz="1200" spc="-20" dirty="0">
                <a:solidFill>
                  <a:schemeClr val="lt1"/>
                </a:solidFill>
                <a:latin typeface="Times New Roman" panose="02020603050405020304" pitchFamily="18" charset="0"/>
                <a:cs typeface="Times New Roman" panose="02020603050405020304" pitchFamily="18" charset="0"/>
              </a:rPr>
              <a:t>Aug</a:t>
            </a:r>
          </a:p>
        </p:txBody>
      </p:sp>
      <p:cxnSp>
        <p:nvCxnSpPr>
          <p:cNvPr id="135" name="OTLSHAPE_TB_00000000000000000000000000000000_Separator1"/>
          <p:cNvCxnSpPr/>
          <p:nvPr>
            <p:custDataLst>
              <p:tags r:id="rId39"/>
            </p:custDataLst>
          </p:nvPr>
        </p:nvCxnSpPr>
        <p:spPr>
          <a:xfrm>
            <a:off x="2250580" y="2140944"/>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TB_00000000000000000000000000000000_TimescaleInterval2"/>
          <p:cNvSpPr txBox="1"/>
          <p:nvPr>
            <p:custDataLst>
              <p:tags r:id="rId40"/>
            </p:custDataLst>
          </p:nvPr>
        </p:nvSpPr>
        <p:spPr>
          <a:xfrm>
            <a:off x="2314081" y="2149517"/>
            <a:ext cx="228600" cy="186055"/>
          </a:xfrm>
          <a:prstGeom prst="rect">
            <a:avLst/>
          </a:prstGeom>
          <a:noFill/>
        </p:spPr>
        <p:txBody>
          <a:bodyPr vert="horz" wrap="none" lIns="0" tIns="0" rIns="0" bIns="0" rtlCol="0" anchor="ctr" anchorCtr="0">
            <a:noAutofit/>
          </a:bodyPr>
          <a:lstStyle/>
          <a:p>
            <a:r>
              <a:rPr lang="en-US" sz="1200" spc="-18" dirty="0">
                <a:solidFill>
                  <a:schemeClr val="lt1"/>
                </a:solidFill>
                <a:latin typeface="Times New Roman" panose="02020603050405020304" pitchFamily="18" charset="0"/>
                <a:cs typeface="Times New Roman" panose="02020603050405020304" pitchFamily="18" charset="0"/>
              </a:rPr>
              <a:t>Sep</a:t>
            </a:r>
          </a:p>
        </p:txBody>
      </p:sp>
      <p:cxnSp>
        <p:nvCxnSpPr>
          <p:cNvPr id="137" name="OTLSHAPE_TB_00000000000000000000000000000000_Separator2"/>
          <p:cNvCxnSpPr/>
          <p:nvPr>
            <p:custDataLst>
              <p:tags r:id="rId41"/>
            </p:custDataLst>
          </p:nvPr>
        </p:nvCxnSpPr>
        <p:spPr>
          <a:xfrm>
            <a:off x="3525305" y="2140944"/>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OTLSHAPE_TB_00000000000000000000000000000000_TimescaleInterval3"/>
          <p:cNvSpPr txBox="1"/>
          <p:nvPr>
            <p:custDataLst>
              <p:tags r:id="rId42"/>
            </p:custDataLst>
          </p:nvPr>
        </p:nvSpPr>
        <p:spPr>
          <a:xfrm>
            <a:off x="3588805" y="2149517"/>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Times New Roman" panose="02020603050405020304" pitchFamily="18" charset="0"/>
                <a:cs typeface="Times New Roman" panose="02020603050405020304" pitchFamily="18" charset="0"/>
              </a:rPr>
              <a:t>Oct</a:t>
            </a:r>
          </a:p>
        </p:txBody>
      </p:sp>
      <p:cxnSp>
        <p:nvCxnSpPr>
          <p:cNvPr id="139" name="OTLSHAPE_TB_00000000000000000000000000000000_Separator3"/>
          <p:cNvCxnSpPr/>
          <p:nvPr>
            <p:custDataLst>
              <p:tags r:id="rId43"/>
            </p:custDataLst>
          </p:nvPr>
        </p:nvCxnSpPr>
        <p:spPr>
          <a:xfrm>
            <a:off x="4842520" y="2140944"/>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OTLSHAPE_TB_00000000000000000000000000000000_TimescaleInterval4"/>
          <p:cNvSpPr txBox="1"/>
          <p:nvPr>
            <p:custDataLst>
              <p:tags r:id="rId44"/>
            </p:custDataLst>
          </p:nvPr>
        </p:nvSpPr>
        <p:spPr>
          <a:xfrm>
            <a:off x="4906021" y="2149517"/>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Times New Roman" panose="02020603050405020304" pitchFamily="18" charset="0"/>
                <a:cs typeface="Times New Roman" panose="02020603050405020304" pitchFamily="18" charset="0"/>
              </a:rPr>
              <a:t>Nov</a:t>
            </a:r>
          </a:p>
        </p:txBody>
      </p:sp>
      <p:cxnSp>
        <p:nvCxnSpPr>
          <p:cNvPr id="141" name="OTLSHAPE_TB_00000000000000000000000000000000_Separator4"/>
          <p:cNvCxnSpPr/>
          <p:nvPr>
            <p:custDataLst>
              <p:tags r:id="rId45"/>
            </p:custDataLst>
          </p:nvPr>
        </p:nvCxnSpPr>
        <p:spPr>
          <a:xfrm>
            <a:off x="6117245" y="2140944"/>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2" name="OTLSHAPE_TB_00000000000000000000000000000000_TimescaleInterval5"/>
          <p:cNvSpPr txBox="1"/>
          <p:nvPr>
            <p:custDataLst>
              <p:tags r:id="rId46"/>
            </p:custDataLst>
          </p:nvPr>
        </p:nvSpPr>
        <p:spPr>
          <a:xfrm>
            <a:off x="6180746" y="2149517"/>
            <a:ext cx="231858" cy="186055"/>
          </a:xfrm>
          <a:prstGeom prst="rect">
            <a:avLst/>
          </a:prstGeom>
          <a:noFill/>
        </p:spPr>
        <p:txBody>
          <a:bodyPr vert="horz" wrap="none" lIns="0" tIns="0" rIns="0" bIns="0" rtlCol="0" anchor="ctr" anchorCtr="0">
            <a:noAutofit/>
          </a:bodyPr>
          <a:lstStyle/>
          <a:p>
            <a:r>
              <a:rPr lang="en-US" sz="1200" spc="-22">
                <a:solidFill>
                  <a:schemeClr val="lt1"/>
                </a:solidFill>
                <a:latin typeface="Times New Roman" panose="02020603050405020304" pitchFamily="18" charset="0"/>
                <a:cs typeface="Times New Roman" panose="02020603050405020304" pitchFamily="18" charset="0"/>
              </a:rPr>
              <a:t>Dec</a:t>
            </a:r>
          </a:p>
        </p:txBody>
      </p:sp>
      <p:cxnSp>
        <p:nvCxnSpPr>
          <p:cNvPr id="143" name="OTLSHAPE_TB_00000000000000000000000000000000_Separator5"/>
          <p:cNvCxnSpPr/>
          <p:nvPr>
            <p:custDataLst>
              <p:tags r:id="rId47"/>
            </p:custDataLst>
          </p:nvPr>
        </p:nvCxnSpPr>
        <p:spPr>
          <a:xfrm>
            <a:off x="7434461" y="2140944"/>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OTLSHAPE_TB_00000000000000000000000000000000_TimescaleInterval6"/>
          <p:cNvSpPr txBox="1"/>
          <p:nvPr>
            <p:custDataLst>
              <p:tags r:id="rId48"/>
            </p:custDataLst>
          </p:nvPr>
        </p:nvSpPr>
        <p:spPr>
          <a:xfrm>
            <a:off x="7497961" y="2149517"/>
            <a:ext cx="304955" cy="186055"/>
          </a:xfrm>
          <a:prstGeom prst="rect">
            <a:avLst/>
          </a:prstGeom>
          <a:noFill/>
        </p:spPr>
        <p:txBody>
          <a:bodyPr vert="horz" wrap="none" lIns="0" tIns="0" rIns="0" bIns="0" rtlCol="0" anchor="ctr" anchorCtr="0">
            <a:noAutofit/>
          </a:bodyPr>
          <a:lstStyle/>
          <a:p>
            <a:r>
              <a:rPr lang="en-US" sz="1200" spc="-20" dirty="0">
                <a:solidFill>
                  <a:schemeClr val="lt1"/>
                </a:solidFill>
                <a:latin typeface="Times New Roman" panose="02020603050405020304" pitchFamily="18" charset="0"/>
                <a:cs typeface="Times New Roman" panose="02020603050405020304" pitchFamily="18" charset="0"/>
              </a:rPr>
              <a:t>Jan-2019</a:t>
            </a:r>
          </a:p>
        </p:txBody>
      </p:sp>
      <p:cxnSp>
        <p:nvCxnSpPr>
          <p:cNvPr id="145" name="OTLSHAPE_TB_00000000000000000000000000000000_Separator6"/>
          <p:cNvCxnSpPr/>
          <p:nvPr>
            <p:custDataLst>
              <p:tags r:id="rId49"/>
            </p:custDataLst>
          </p:nvPr>
        </p:nvCxnSpPr>
        <p:spPr>
          <a:xfrm>
            <a:off x="8751676" y="2140944"/>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OTLSHAPE_TB_00000000000000000000000000000000_TimescaleInterval7"/>
          <p:cNvSpPr txBox="1"/>
          <p:nvPr>
            <p:custDataLst>
              <p:tags r:id="rId50"/>
            </p:custDataLst>
          </p:nvPr>
        </p:nvSpPr>
        <p:spPr>
          <a:xfrm>
            <a:off x="8815177" y="2149517"/>
            <a:ext cx="219227" cy="186055"/>
          </a:xfrm>
          <a:prstGeom prst="rect">
            <a:avLst/>
          </a:prstGeom>
          <a:noFill/>
        </p:spPr>
        <p:txBody>
          <a:bodyPr vert="horz" wrap="none" lIns="0" tIns="0" rIns="0" bIns="0" rtlCol="0" anchor="ctr" anchorCtr="0">
            <a:noAutofit/>
          </a:bodyPr>
          <a:lstStyle/>
          <a:p>
            <a:r>
              <a:rPr lang="en-US" sz="1200" spc="-18">
                <a:solidFill>
                  <a:schemeClr val="lt1"/>
                </a:solidFill>
                <a:latin typeface="Times New Roman" panose="02020603050405020304" pitchFamily="18" charset="0"/>
                <a:cs typeface="Times New Roman" panose="02020603050405020304" pitchFamily="18" charset="0"/>
              </a:rPr>
              <a:t>Feb</a:t>
            </a:r>
          </a:p>
        </p:txBody>
      </p:sp>
      <p:cxnSp>
        <p:nvCxnSpPr>
          <p:cNvPr id="147" name="OTLSHAPE_TB_00000000000000000000000000000000_Separator7"/>
          <p:cNvCxnSpPr/>
          <p:nvPr>
            <p:custDataLst>
              <p:tags r:id="rId51"/>
            </p:custDataLst>
          </p:nvPr>
        </p:nvCxnSpPr>
        <p:spPr>
          <a:xfrm>
            <a:off x="9941420" y="2140944"/>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OTLSHAPE_TB_00000000000000000000000000000000_TimescaleInterval8"/>
          <p:cNvSpPr txBox="1"/>
          <p:nvPr>
            <p:custDataLst>
              <p:tags r:id="rId52"/>
            </p:custDataLst>
          </p:nvPr>
        </p:nvSpPr>
        <p:spPr>
          <a:xfrm>
            <a:off x="10004920" y="2149517"/>
            <a:ext cx="255776" cy="186055"/>
          </a:xfrm>
          <a:prstGeom prst="rect">
            <a:avLst/>
          </a:prstGeom>
          <a:noFill/>
        </p:spPr>
        <p:txBody>
          <a:bodyPr vert="horz" wrap="none" lIns="0" tIns="0" rIns="0" bIns="0" rtlCol="0" anchor="ctr" anchorCtr="0">
            <a:noAutofit/>
          </a:bodyPr>
          <a:lstStyle/>
          <a:p>
            <a:r>
              <a:rPr lang="en-US" sz="1200" spc="-18">
                <a:solidFill>
                  <a:schemeClr val="lt1"/>
                </a:solidFill>
                <a:latin typeface="Times New Roman" panose="02020603050405020304" pitchFamily="18" charset="0"/>
                <a:cs typeface="Times New Roman" panose="02020603050405020304" pitchFamily="18" charset="0"/>
              </a:rPr>
              <a:t>Mar</a:t>
            </a:r>
          </a:p>
        </p:txBody>
      </p:sp>
      <p:sp>
        <p:nvSpPr>
          <p:cNvPr id="149" name="OTLSHAPE_T_d7b3d936ebbb4b5fba79fe056facc827_Shape"/>
          <p:cNvSpPr/>
          <p:nvPr>
            <p:custDataLst>
              <p:tags r:id="rId53"/>
            </p:custDataLst>
          </p:nvPr>
        </p:nvSpPr>
        <p:spPr>
          <a:xfrm>
            <a:off x="933365" y="2949299"/>
            <a:ext cx="7823200" cy="203200"/>
          </a:xfrm>
          <a:prstGeom prst="rect">
            <a:avLst/>
          </a:prstGeom>
          <a:solidFill>
            <a:schemeClr val="accent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0" name="OTLSHAPE_T_d7b3d936ebbb4b5fba79fe056facc827_Title"/>
          <p:cNvSpPr txBox="1"/>
          <p:nvPr>
            <p:custDataLst>
              <p:tags r:id="rId54"/>
            </p:custDataLst>
          </p:nvPr>
        </p:nvSpPr>
        <p:spPr>
          <a:xfrm>
            <a:off x="127000" y="2881623"/>
            <a:ext cx="990600" cy="338554"/>
          </a:xfrm>
          <a:prstGeom prst="rect">
            <a:avLst/>
          </a:prstGeom>
          <a:noFill/>
        </p:spPr>
        <p:txBody>
          <a:bodyPr vert="horz" wrap="square" lIns="0" tIns="0" rIns="0" bIns="0" rtlCol="0" anchor="ctr" anchorCtr="0">
            <a:spAutoFit/>
          </a:bodyPr>
          <a:lstStyle/>
          <a:p>
            <a:r>
              <a:rPr lang="en-US" sz="1050" b="1" spc="-8" dirty="0">
                <a:solidFill>
                  <a:schemeClr val="dk1"/>
                </a:solidFill>
                <a:latin typeface="Times New Roman" panose="02020603050405020304" pitchFamily="18" charset="0"/>
                <a:cs typeface="Times New Roman" panose="02020603050405020304" pitchFamily="18" charset="0"/>
              </a:rPr>
              <a:t>Literature</a:t>
            </a:r>
            <a:r>
              <a:rPr lang="en-US" sz="1100" b="1" spc="-8" dirty="0">
                <a:solidFill>
                  <a:schemeClr val="dk1"/>
                </a:solidFill>
                <a:latin typeface="Times New Roman" panose="02020603050405020304" pitchFamily="18" charset="0"/>
                <a:cs typeface="Times New Roman" panose="02020603050405020304" pitchFamily="18" charset="0"/>
              </a:rPr>
              <a:t> Survey</a:t>
            </a:r>
          </a:p>
        </p:txBody>
      </p:sp>
      <p:sp>
        <p:nvSpPr>
          <p:cNvPr id="151" name="OTLSHAPE_T_15275351fbf1463396d0dc6e8262a9f3_Shape"/>
          <p:cNvSpPr/>
          <p:nvPr>
            <p:custDataLst>
              <p:tags r:id="rId55"/>
            </p:custDataLst>
          </p:nvPr>
        </p:nvSpPr>
        <p:spPr>
          <a:xfrm>
            <a:off x="3525305" y="3215999"/>
            <a:ext cx="5232400" cy="203200"/>
          </a:xfrm>
          <a:prstGeom prst="rect">
            <a:avLst/>
          </a:prstGeom>
          <a:solidFill>
            <a:schemeClr val="accent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2" name="OTLSHAPE_T_15275351fbf1463396d0dc6e8262a9f3_Title"/>
          <p:cNvSpPr txBox="1"/>
          <p:nvPr>
            <p:custDataLst>
              <p:tags r:id="rId56"/>
            </p:custDataLst>
          </p:nvPr>
        </p:nvSpPr>
        <p:spPr>
          <a:xfrm>
            <a:off x="69850" y="3263581"/>
            <a:ext cx="977900" cy="161583"/>
          </a:xfrm>
          <a:prstGeom prst="rect">
            <a:avLst/>
          </a:prstGeom>
          <a:noFill/>
        </p:spPr>
        <p:txBody>
          <a:bodyPr vert="horz" wrap="square" lIns="0" tIns="0" rIns="0" bIns="0" rtlCol="0" anchor="ctr" anchorCtr="0">
            <a:spAutoFit/>
          </a:bodyPr>
          <a:lstStyle/>
          <a:p>
            <a:r>
              <a:rPr lang="en-US" sz="1050" b="1" spc="-6" dirty="0">
                <a:solidFill>
                  <a:schemeClr val="dk1"/>
                </a:solidFill>
                <a:latin typeface="Times New Roman" panose="02020603050405020304" pitchFamily="18" charset="0"/>
                <a:cs typeface="Times New Roman" panose="02020603050405020304" pitchFamily="18" charset="0"/>
              </a:rPr>
              <a:t>Experimentation</a:t>
            </a:r>
          </a:p>
        </p:txBody>
      </p:sp>
      <p:sp>
        <p:nvSpPr>
          <p:cNvPr id="153" name="OTLSHAPE_T_b080ac13e59f4f5f873ff1fa1d7a12c4_Shape"/>
          <p:cNvSpPr/>
          <p:nvPr>
            <p:custDataLst>
              <p:tags r:id="rId57"/>
            </p:custDataLst>
          </p:nvPr>
        </p:nvSpPr>
        <p:spPr>
          <a:xfrm>
            <a:off x="7434461" y="3536124"/>
            <a:ext cx="3835400" cy="203200"/>
          </a:xfrm>
          <a:prstGeom prst="roundRect">
            <a:avLst/>
          </a:prstGeom>
          <a:solidFill>
            <a:schemeClr val="accent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4" name="OTLSHAPE_T_b080ac13e59f4f5f873ff1fa1d7a12c4_Title"/>
          <p:cNvSpPr txBox="1"/>
          <p:nvPr>
            <p:custDataLst>
              <p:tags r:id="rId58"/>
            </p:custDataLst>
          </p:nvPr>
        </p:nvSpPr>
        <p:spPr>
          <a:xfrm>
            <a:off x="127000" y="3468447"/>
            <a:ext cx="863600" cy="338554"/>
          </a:xfrm>
          <a:prstGeom prst="rect">
            <a:avLst/>
          </a:prstGeom>
          <a:noFill/>
        </p:spPr>
        <p:txBody>
          <a:bodyPr vert="horz" wrap="square" lIns="0" tIns="0" rIns="0" bIns="0" rtlCol="0" anchor="ctr" anchorCtr="0">
            <a:spAutoFit/>
          </a:bodyPr>
          <a:lstStyle/>
          <a:p>
            <a:r>
              <a:rPr lang="en-US" sz="1100" b="1" spc="-8" dirty="0">
                <a:solidFill>
                  <a:schemeClr val="dk1"/>
                </a:solidFill>
                <a:latin typeface="Times New Roman" panose="02020603050405020304" pitchFamily="18" charset="0"/>
                <a:cs typeface="Times New Roman" panose="02020603050405020304" pitchFamily="18" charset="0"/>
              </a:rPr>
              <a:t>Report </a:t>
            </a:r>
            <a:r>
              <a:rPr lang="en-US" sz="1050" b="1" spc="-8" dirty="0">
                <a:solidFill>
                  <a:schemeClr val="dk1"/>
                </a:solidFill>
                <a:latin typeface="Times New Roman" panose="02020603050405020304" pitchFamily="18" charset="0"/>
                <a:cs typeface="Times New Roman" panose="02020603050405020304" pitchFamily="18" charset="0"/>
              </a:rPr>
              <a:t>Writing</a:t>
            </a:r>
          </a:p>
        </p:txBody>
      </p:sp>
      <p:sp>
        <p:nvSpPr>
          <p:cNvPr id="155" name="TextBox 154"/>
          <p:cNvSpPr txBox="1"/>
          <p:nvPr/>
        </p:nvSpPr>
        <p:spPr>
          <a:xfrm>
            <a:off x="911790" y="700504"/>
            <a:ext cx="10410909" cy="400110"/>
          </a:xfrm>
          <a:prstGeom prst="rect">
            <a:avLst/>
          </a:prstGeom>
          <a:solidFill>
            <a:schemeClr val="accent1">
              <a:lumMod val="20000"/>
              <a:lumOff val="80000"/>
            </a:schemeClr>
          </a:solid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Ghantt Chart</a:t>
            </a:r>
          </a:p>
        </p:txBody>
      </p:sp>
      <p:sp>
        <p:nvSpPr>
          <p:cNvPr id="2" name="Footer Placeholder 1">
            <a:extLst>
              <a:ext uri="{FF2B5EF4-FFF2-40B4-BE49-F238E27FC236}">
                <a16:creationId xmlns:a16="http://schemas.microsoft.com/office/drawing/2014/main" id="{AF2AAF78-8F7B-4B4E-A1E4-6BBA26C57189}"/>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Mechanical Engineering,NMIT                                                  </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2AD7ED1-42F4-48CE-BFA7-4D732D402A02}"/>
              </a:ext>
            </a:extLst>
          </p:cNvPr>
          <p:cNvSpPr>
            <a:spLocks noGrp="1"/>
          </p:cNvSpPr>
          <p:nvPr>
            <p:ph type="sldNum" sz="quarter" idx="12"/>
          </p:nvPr>
        </p:nvSpPr>
        <p:spPr>
          <a:xfrm>
            <a:off x="10718694" y="5883275"/>
            <a:ext cx="551167" cy="365125"/>
          </a:xfrm>
        </p:spPr>
        <p:txBody>
          <a:bodyPr/>
          <a:lstStyle/>
          <a:p>
            <a:fld id="{B1552237-39C6-44DC-8BE5-2679D020AB81}" type="slidenum">
              <a:rPr lang="en-IN" sz="1600" smtClean="0">
                <a:latin typeface="Times New Roman" panose="02020603050405020304" pitchFamily="18" charset="0"/>
                <a:cs typeface="Times New Roman" panose="02020603050405020304" pitchFamily="18" charset="0"/>
              </a:rPr>
              <a:t>15</a:t>
            </a:fld>
            <a:endParaRPr lang="en-IN" sz="1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885836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15888-B45C-48E7-9C52-FAC9FF48AFD1}"/>
              </a:ext>
            </a:extLst>
          </p:cNvPr>
          <p:cNvSpPr txBox="1"/>
          <p:nvPr/>
        </p:nvSpPr>
        <p:spPr>
          <a:xfrm>
            <a:off x="4227443" y="2835965"/>
            <a:ext cx="439972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3574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96980" y="1764407"/>
            <a:ext cx="10174310" cy="3077766"/>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tx1">
                    <a:lumMod val="95000"/>
                  </a:schemeClr>
                </a:solidFill>
                <a:latin typeface="Times New Roman" panose="02020603050405020304" pitchFamily="18" charset="0"/>
                <a:cs typeface="Times New Roman" panose="02020603050405020304" pitchFamily="18" charset="0"/>
              </a:rPr>
              <a:t>The artificial design of the bird was started out with the inspiration of bird flight and breaking that complex motion into a mechanism that is easily replicable.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bird designed is completely mechanical for steady flight and it will also serves video surveillance features with live feed send to a controlled device on ground through Wi-Fi.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Thus the design has taken a smart turn to building an UAV that flies like a bird, making it blend in and undetectable to the naked eye and provide surveillance capability over an area to any number of people on ground thus providing a new version to the concept eyes in sky.</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chemeClr val="bg2">
                  <a:lumMod val="1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019516" y="503881"/>
            <a:ext cx="3940935"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Abstract</a:t>
            </a:r>
          </a:p>
        </p:txBody>
      </p:sp>
      <p:sp>
        <p:nvSpPr>
          <p:cNvPr id="2" name="Footer Placeholder 1">
            <a:extLst>
              <a:ext uri="{FF2B5EF4-FFF2-40B4-BE49-F238E27FC236}">
                <a16:creationId xmlns:a16="http://schemas.microsoft.com/office/drawing/2014/main" id="{8D664154-6688-439E-BE94-9F123086B8CD}"/>
              </a:ext>
            </a:extLst>
          </p:cNvPr>
          <p:cNvSpPr>
            <a:spLocks noGrp="1"/>
          </p:cNvSpPr>
          <p:nvPr>
            <p:ph type="ftr" sz="quarter" idx="11"/>
          </p:nvPr>
        </p:nvSpPr>
        <p:spPr/>
        <p:txBody>
          <a:bodyPr/>
          <a:lstStyle/>
          <a:p>
            <a:r>
              <a:rPr lang="en-US" sz="1600" dirty="0">
                <a:latin typeface="Times New Roman" panose="02020603050405020304" pitchFamily="18" charset="0"/>
                <a:cs typeface="Times New Roman" panose="02020603050405020304" pitchFamily="18" charset="0"/>
              </a:rPr>
              <a:t>Department of Mechanical Engineering,NMIT                                                  </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5ECFEB5-113B-40B3-9BA2-6ABA15A5EE74}"/>
              </a:ext>
            </a:extLst>
          </p:cNvPr>
          <p:cNvSpPr>
            <a:spLocks noGrp="1"/>
          </p:cNvSpPr>
          <p:nvPr>
            <p:ph type="sldNum" sz="quarter" idx="12"/>
          </p:nvPr>
        </p:nvSpPr>
        <p:spPr>
          <a:xfrm>
            <a:off x="10951856" y="5883275"/>
            <a:ext cx="551167" cy="365125"/>
          </a:xfrm>
        </p:spPr>
        <p:txBody>
          <a:bodyPr/>
          <a:lstStyle/>
          <a:p>
            <a:fld id="{B1552237-39C6-44DC-8BE5-2679D020AB81}" type="slidenum">
              <a:rPr lang="en-IN" sz="1600" smtClean="0">
                <a:latin typeface="Times New Roman" panose="02020603050405020304" pitchFamily="18" charset="0"/>
                <a:cs typeface="Times New Roman" panose="02020603050405020304" pitchFamily="18" charset="0"/>
              </a:rPr>
              <a:t>2</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6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58862" y="740441"/>
            <a:ext cx="5074276"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Objectives</a:t>
            </a:r>
          </a:p>
        </p:txBody>
      </p:sp>
      <p:sp>
        <p:nvSpPr>
          <p:cNvPr id="8" name="TextBox 7"/>
          <p:cNvSpPr txBox="1"/>
          <p:nvPr/>
        </p:nvSpPr>
        <p:spPr>
          <a:xfrm>
            <a:off x="1287886" y="2111575"/>
            <a:ext cx="9916733"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concept sketches into a physical model through a design process.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investigate the characteristics of ornithopter UAVs.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introduce it in military applications such as aerial reconnaissance without alerting the enemies that they are under surveillance.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498D54F4-1CED-4B59-B9B3-A62A816C4C49}"/>
              </a:ext>
            </a:extLst>
          </p:cNvPr>
          <p:cNvSpPr>
            <a:spLocks noGrp="1"/>
          </p:cNvSpPr>
          <p:nvPr>
            <p:ph type="ftr" sz="quarter" idx="11"/>
          </p:nvPr>
        </p:nvSpPr>
        <p:spPr>
          <a:xfrm>
            <a:off x="2459781" y="5934996"/>
            <a:ext cx="7084177" cy="365125"/>
          </a:xfrm>
        </p:spPr>
        <p:txBody>
          <a:bodyPr/>
          <a:lstStyle/>
          <a:p>
            <a:r>
              <a:rPr lang="en-US" sz="1600" dirty="0">
                <a:latin typeface="Times New Roman" panose="02020603050405020304" pitchFamily="18" charset="0"/>
                <a:cs typeface="Times New Roman" panose="02020603050405020304" pitchFamily="18" charset="0"/>
              </a:rPr>
              <a:t>Department of Mechanical Engineering,NMIT                                                  </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7053C22-4D57-462F-A250-86E5F83A8009}"/>
              </a:ext>
            </a:extLst>
          </p:cNvPr>
          <p:cNvSpPr>
            <a:spLocks noGrp="1"/>
          </p:cNvSpPr>
          <p:nvPr>
            <p:ph type="sldNum" sz="quarter" idx="12"/>
          </p:nvPr>
        </p:nvSpPr>
        <p:spPr>
          <a:xfrm>
            <a:off x="10951856" y="5867131"/>
            <a:ext cx="545379" cy="365125"/>
          </a:xfrm>
        </p:spPr>
        <p:txBody>
          <a:bodyPr/>
          <a:lstStyle/>
          <a:p>
            <a:fld id="{B1552237-39C6-44DC-8BE5-2679D020AB81}" type="slidenum">
              <a:rPr lang="en-IN" sz="1600" smtClean="0">
                <a:latin typeface="Times New Roman" panose="02020603050405020304" pitchFamily="18" charset="0"/>
                <a:cs typeface="Times New Roman" panose="02020603050405020304" pitchFamily="18" charset="0"/>
              </a:rPr>
              <a:t>3</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70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a:solidFill>
            <a:schemeClr val="accent1">
              <a:lumMod val="20000"/>
              <a:lumOff val="80000"/>
            </a:schemeClr>
          </a:solidFill>
        </p:spPr>
        <p:txBody>
          <a:bodyPr>
            <a:norm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540716"/>
              </p:ext>
            </p:extLst>
          </p:nvPr>
        </p:nvGraphicFramePr>
        <p:xfrm>
          <a:off x="838200" y="1333499"/>
          <a:ext cx="10515600" cy="4712954"/>
        </p:xfrm>
        <a:graphic>
          <a:graphicData uri="http://schemas.openxmlformats.org/drawingml/2006/table">
            <a:tbl>
              <a:tblPr firstRow="1" bandRow="1">
                <a:tableStyleId>{5C22544A-7EE6-4342-B048-85BDC9FD1C3A}</a:tableStyleId>
              </a:tblPr>
              <a:tblGrid>
                <a:gridCol w="771525">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562225">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gridCol w="3276600">
                  <a:extLst>
                    <a:ext uri="{9D8B030D-6E8A-4147-A177-3AD203B41FA5}">
                      <a16:colId xmlns:a16="http://schemas.microsoft.com/office/drawing/2014/main" val="20004"/>
                    </a:ext>
                  </a:extLst>
                </a:gridCol>
              </a:tblGrid>
              <a:tr h="1207745">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S.NO</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RESEARCH PAPER TITLE</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AUTHOR NAMES</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YEAR OF PUBLICATION</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MAJOR FINDINGS</a:t>
                      </a:r>
                    </a:p>
                  </a:txBody>
                  <a:tcPr/>
                </a:tc>
                <a:extLst>
                  <a:ext uri="{0D108BD9-81ED-4DB2-BD59-A6C34878D82A}">
                    <a16:rowId xmlns:a16="http://schemas.microsoft.com/office/drawing/2014/main" val="10000"/>
                  </a:ext>
                </a:extLst>
              </a:tr>
              <a:tr h="1127769">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endParaRPr lang="en-GB"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Design and Construction of an Autonomous Ornithopter </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Zachary John Jackowski </a:t>
                      </a: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May 7, 2009</a:t>
                      </a:r>
                      <a:endParaRPr lang="en-US" sz="1200" dirty="0">
                        <a:latin typeface="Times New Roman" panose="02020603050405020304" pitchFamily="18" charset="0"/>
                        <a:cs typeface="Times New Roman" panose="02020603050405020304" pitchFamily="18" charset="0"/>
                      </a:endParaRPr>
                    </a:p>
                  </a:txBody>
                  <a:tcPr/>
                </a:tc>
                <a:tc>
                  <a:txBody>
                    <a:bodyPr/>
                    <a:lstStyle/>
                    <a:p>
                      <a:pPr marL="171450" marR="0" lvl="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dirty="0">
                          <a:solidFill>
                            <a:schemeClr val="accent6">
                              <a:lumMod val="40000"/>
                              <a:lumOff val="60000"/>
                            </a:schemeClr>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The ornithopter was designed to be as lightweight and high performance as possible so as to maximize payload capacity and are intended to fail in predicable and ﬁeld repairable ways. </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27769">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2.</a:t>
                      </a:r>
                    </a:p>
                  </a:txBody>
                  <a:tcPr/>
                </a:tc>
                <a:tc>
                  <a:txBody>
                    <a:bodyPr/>
                    <a:lstStyle/>
                    <a:p>
                      <a:pPr algn="ctr"/>
                      <a:r>
                        <a:rPr lang="en-IN" sz="1200" dirty="0">
                          <a:latin typeface="Times New Roman" panose="02020603050405020304" pitchFamily="18" charset="0"/>
                          <a:cs typeface="Times New Roman" panose="02020603050405020304" pitchFamily="18" charset="0"/>
                        </a:rPr>
                        <a:t>Bio-Inspired Design of Micro Ornithopters  with Emphasis on Locust Hindwings</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Rajeev Kumar </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July 3</a:t>
                      </a:r>
                      <a:r>
                        <a:rPr lang="en-US" sz="1200" baseline="30000" dirty="0">
                          <a:latin typeface="Times New Roman" panose="02020603050405020304" pitchFamily="18" charset="0"/>
                          <a:cs typeface="Times New Roman" panose="02020603050405020304" pitchFamily="18" charset="0"/>
                        </a:rPr>
                        <a:t>rd</a:t>
                      </a:r>
                      <a:r>
                        <a:rPr lang="en-US" sz="1200" dirty="0">
                          <a:latin typeface="Times New Roman" panose="02020603050405020304" pitchFamily="18" charset="0"/>
                          <a:cs typeface="Times New Roman" panose="02020603050405020304" pitchFamily="18" charset="0"/>
                        </a:rPr>
                        <a:t> 2012</a:t>
                      </a:r>
                    </a:p>
                  </a:txBody>
                  <a:tcPr/>
                </a:tc>
                <a:tc>
                  <a:txBody>
                    <a:bodyPr/>
                    <a:lstStyle/>
                    <a:p>
                      <a:pPr marL="171450" indent="-171450" algn="jus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Two sets of locust hindwings are extracted, tested and compared with artificial wings. Tests are performed at zero free stream velocity on two different transmissions, one strictly flapping and the other a combination of active flapping and pitching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27769">
                <a:tc>
                  <a:txBody>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3.</a:t>
                      </a:r>
                    </a:p>
                  </a:txBody>
                  <a:tcPr/>
                </a:tc>
                <a:tc>
                  <a:txBody>
                    <a:bodyPr/>
                    <a:lstStyle/>
                    <a:p>
                      <a:pPr algn="ctr"/>
                      <a:r>
                        <a:rPr lang="en-IN" sz="1200" dirty="0">
                          <a:latin typeface="Times New Roman" panose="02020603050405020304" pitchFamily="18" charset="0"/>
                          <a:cs typeface="Times New Roman" panose="02020603050405020304" pitchFamily="18" charset="0"/>
                        </a:rPr>
                        <a:t>Ornithopter with Articulated Wings</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Sushobhan Guha</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April 2017 </a:t>
                      </a:r>
                      <a:endParaRPr lang="en-US"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ornithopter which is a highly efficient machine with low frequency is developed and  numerical analysis of flapping wing was done</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3" name="Footer Placeholder 2">
            <a:extLst>
              <a:ext uri="{FF2B5EF4-FFF2-40B4-BE49-F238E27FC236}">
                <a16:creationId xmlns:a16="http://schemas.microsoft.com/office/drawing/2014/main" id="{07B35F75-5651-42CA-BE40-174810C59F87}"/>
              </a:ext>
            </a:extLst>
          </p:cNvPr>
          <p:cNvSpPr>
            <a:spLocks noGrp="1"/>
          </p:cNvSpPr>
          <p:nvPr>
            <p:ph type="ftr" sz="quarter" idx="11"/>
          </p:nvPr>
        </p:nvSpPr>
        <p:spPr>
          <a:xfrm>
            <a:off x="2553911" y="6310312"/>
            <a:ext cx="7084177" cy="365125"/>
          </a:xfrm>
        </p:spPr>
        <p:txBody>
          <a:bodyPr/>
          <a:lstStyle/>
          <a:p>
            <a:r>
              <a:rPr lang="en-US" sz="1600" dirty="0">
                <a:latin typeface="Times New Roman" panose="02020603050405020304" pitchFamily="18" charset="0"/>
                <a:cs typeface="Times New Roman" panose="02020603050405020304" pitchFamily="18" charset="0"/>
              </a:rPr>
              <a:t>Department of Mechanical Engineering,NMIT                                                  </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A3E2B27-FE4C-4D13-97CD-E3DF6FBCDDF1}"/>
              </a:ext>
            </a:extLst>
          </p:cNvPr>
          <p:cNvSpPr>
            <a:spLocks noGrp="1"/>
          </p:cNvSpPr>
          <p:nvPr>
            <p:ph type="sldNum" sz="quarter" idx="12"/>
          </p:nvPr>
        </p:nvSpPr>
        <p:spPr>
          <a:xfrm>
            <a:off x="11047492" y="6198852"/>
            <a:ext cx="612615" cy="625744"/>
          </a:xfrm>
        </p:spPr>
        <p:txBody>
          <a:bodyPr/>
          <a:lstStyle/>
          <a:p>
            <a:fld id="{B1552237-39C6-44DC-8BE5-2679D020AB81}" type="slidenum">
              <a:rPr lang="en-IN" sz="1600" smtClean="0">
                <a:latin typeface="Times New Roman" panose="02020603050405020304" pitchFamily="18" charset="0"/>
                <a:cs typeface="Times New Roman" panose="02020603050405020304" pitchFamily="18" charset="0"/>
              </a:rPr>
              <a:t>4</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55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a:solidFill>
            <a:schemeClr val="accent1">
              <a:lumMod val="20000"/>
              <a:lumOff val="80000"/>
            </a:schemeClr>
          </a:solidFill>
        </p:spPr>
        <p:txBody>
          <a:bodyPr>
            <a:norm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2668979"/>
              </p:ext>
            </p:extLst>
          </p:nvPr>
        </p:nvGraphicFramePr>
        <p:xfrm>
          <a:off x="838200" y="1333499"/>
          <a:ext cx="10515600" cy="4773905"/>
        </p:xfrm>
        <a:graphic>
          <a:graphicData uri="http://schemas.openxmlformats.org/drawingml/2006/table">
            <a:tbl>
              <a:tblPr firstRow="1" bandRow="1">
                <a:tableStyleId>{5C22544A-7EE6-4342-B048-85BDC9FD1C3A}</a:tableStyleId>
              </a:tblPr>
              <a:tblGrid>
                <a:gridCol w="771525">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562225">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gridCol w="3276600">
                  <a:extLst>
                    <a:ext uri="{9D8B030D-6E8A-4147-A177-3AD203B41FA5}">
                      <a16:colId xmlns:a16="http://schemas.microsoft.com/office/drawing/2014/main" val="20004"/>
                    </a:ext>
                  </a:extLst>
                </a:gridCol>
              </a:tblGrid>
              <a:tr h="1207745">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S.NO</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RESEARCH PAPER TITLE</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AUTHOR NAMES</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YEAR OF PUBLICATION</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MAJOR FINDINGS</a:t>
                      </a:r>
                    </a:p>
                  </a:txBody>
                  <a:tcPr/>
                </a:tc>
                <a:extLst>
                  <a:ext uri="{0D108BD9-81ED-4DB2-BD59-A6C34878D82A}">
                    <a16:rowId xmlns:a16="http://schemas.microsoft.com/office/drawing/2014/main" val="10000"/>
                  </a:ext>
                </a:extLst>
              </a:tr>
              <a:tr h="1127769">
                <a:tc>
                  <a:txBody>
                    <a:bodyPr/>
                    <a:lstStyle/>
                    <a:p>
                      <a:pPr algn="ctr"/>
                      <a:r>
                        <a:rPr lang="en-US" sz="1200" dirty="0">
                          <a:latin typeface="Times New Roman" panose="02020603050405020304" pitchFamily="18" charset="0"/>
                          <a:cs typeface="Times New Roman" panose="02020603050405020304" pitchFamily="18" charset="0"/>
                        </a:rPr>
                        <a:t>4.</a:t>
                      </a:r>
                    </a:p>
                  </a:txBody>
                  <a:tcPr/>
                </a:tc>
                <a:tc>
                  <a:txBody>
                    <a:bodyPr/>
                    <a:lstStyle/>
                    <a:p>
                      <a:pPr algn="ctr"/>
                      <a:r>
                        <a:rPr lang="en-IN" sz="1200" b="1"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Design, Fabrication and Testing of a Passively Morphing Ornithopter Wing for Increased Lift and Agility </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Dr. David Stargel </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12/13/2012 </a:t>
                      </a:r>
                      <a:endParaRPr lang="en-US" sz="1200" dirty="0">
                        <a:latin typeface="Times New Roman" panose="02020603050405020304" pitchFamily="18" charset="0"/>
                        <a:cs typeface="Times New Roman" panose="02020603050405020304" pitchFamily="18" charset="0"/>
                      </a:endParaRPr>
                    </a:p>
                  </a:txBody>
                  <a:tcPr/>
                </a:tc>
                <a:tc>
                  <a:txBody>
                    <a:bodyPr/>
                    <a:lstStyle/>
                    <a:p>
                      <a:pPr marL="171450" indent="-171450" algn="jus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Passive morphing was achieved through an optimally designed compliant spine that mimics the function of a bird’s wrist. compliant mechanisms proved to be not only feasible, but also beneficial for application to general air vehicle design. </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27769">
                <a:tc>
                  <a:txBody>
                    <a:bodyPr/>
                    <a:lstStyle/>
                    <a:p>
                      <a:pPr algn="ctr"/>
                      <a:r>
                        <a:rPr lang="en-US" sz="1200" dirty="0">
                          <a:latin typeface="Times New Roman" panose="02020603050405020304" pitchFamily="18" charset="0"/>
                          <a:cs typeface="Times New Roman" panose="02020603050405020304" pitchFamily="18" charset="0"/>
                        </a:rPr>
                        <a:t>5.</a:t>
                      </a:r>
                    </a:p>
                  </a:txBody>
                  <a:tcPr/>
                </a:tc>
                <a:tc>
                  <a:txBody>
                    <a:bodyPr/>
                    <a:lstStyle/>
                    <a:p>
                      <a:pPr algn="ctr"/>
                      <a:r>
                        <a:rPr lang="en-IN" sz="1200" dirty="0">
                          <a:latin typeface="Times New Roman" panose="02020603050405020304" pitchFamily="18" charset="0"/>
                          <a:cs typeface="Times New Roman" panose="02020603050405020304" pitchFamily="18" charset="0"/>
                        </a:rPr>
                        <a:t>Designing a Biomimetic Ornithopter Capable of Sustained and Controlled Flight</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Joon Hyuk park</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a:latin typeface="Times New Roman" panose="02020603050405020304" pitchFamily="18" charset="0"/>
                          <a:cs typeface="Times New Roman" panose="02020603050405020304" pitchFamily="18" charset="0"/>
                        </a:rPr>
                        <a:t> 2008 </a:t>
                      </a:r>
                      <a:endParaRPr lang="en-US" sz="1200" dirty="0">
                        <a:latin typeface="Times New Roman" panose="02020603050405020304" pitchFamily="18" charset="0"/>
                        <a:cs typeface="Times New Roman" panose="02020603050405020304" pitchFamily="18" charset="0"/>
                      </a:endParaRPr>
                    </a:p>
                  </a:txBody>
                  <a:tcPr/>
                </a:tc>
                <a:tc>
                  <a:txBody>
                    <a:bodyPr/>
                    <a:lstStyle/>
                    <a:p>
                      <a:pPr marL="171450" marR="0" lvl="0" indent="-1714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dirty="0">
                          <a:latin typeface="Times New Roman" panose="02020603050405020304" pitchFamily="18" charset="0"/>
                          <a:cs typeface="Times New Roman" panose="02020603050405020304" pitchFamily="18" charset="0"/>
                        </a:rPr>
                        <a:t>ornithopter under unsteady state flight regime was developed and believed that an ornithopter smaller than 10 cm should follow the features of much smaller insects based on their wings and flight mechanisms. </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773465">
                <a:tc>
                  <a:txBody>
                    <a:bodyPr/>
                    <a:lstStyle/>
                    <a:p>
                      <a:pPr algn="ctr"/>
                      <a:r>
                        <a:rPr lang="en-US" sz="1200" dirty="0">
                          <a:latin typeface="Times New Roman" panose="02020603050405020304" pitchFamily="18" charset="0"/>
                          <a:cs typeface="Times New Roman" panose="02020603050405020304" pitchFamily="18" charset="0"/>
                        </a:rPr>
                        <a:t>6.</a:t>
                      </a:r>
                    </a:p>
                  </a:txBody>
                  <a:tcPr/>
                </a:tc>
                <a:tc>
                  <a:txBody>
                    <a:bodyPr/>
                    <a:lstStyle/>
                    <a:p>
                      <a:pPr algn="ctr"/>
                      <a:r>
                        <a:rPr lang="en-US" sz="1200" dirty="0">
                          <a:latin typeface="Times New Roman" panose="02020603050405020304" pitchFamily="18" charset="0"/>
                          <a:cs typeface="Times New Roman" panose="02020603050405020304" pitchFamily="18" charset="0"/>
                        </a:rPr>
                        <a:t>. Development of next generation ornithopter prototypes </a:t>
                      </a:r>
                    </a:p>
                  </a:txBody>
                  <a:tcPr/>
                </a:tc>
                <a:tc>
                  <a:txBody>
                    <a:bodyPr/>
                    <a:lstStyle/>
                    <a:p>
                      <a:pPr algn="ctr"/>
                      <a:r>
                        <a:rPr lang="en-US" sz="1200" dirty="0">
                          <a:latin typeface="Times New Roman" panose="02020603050405020304" pitchFamily="18" charset="0"/>
                          <a:cs typeface="Times New Roman" panose="02020603050405020304" pitchFamily="18" charset="0"/>
                        </a:rPr>
                        <a:t>John Wood, Daniel Jensen, Peter Leetsma</a:t>
                      </a:r>
                    </a:p>
                  </a:txBody>
                  <a:tcPr/>
                </a:tc>
                <a:tc>
                  <a:txBody>
                    <a:bodyPr/>
                    <a:lstStyle/>
                    <a:p>
                      <a:pPr algn="ctr"/>
                      <a:r>
                        <a:rPr lang="en-US" sz="1200" dirty="0">
                          <a:latin typeface="Times New Roman" panose="02020603050405020304" pitchFamily="18" charset="0"/>
                          <a:cs typeface="Times New Roman" panose="02020603050405020304" pitchFamily="18" charset="0"/>
                        </a:rPr>
                        <a:t>2009</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95000"/>
                            </a:schemeClr>
                          </a:solidFill>
                          <a:latin typeface="Times New Roman" panose="02020603050405020304" pitchFamily="18" charset="0"/>
                          <a:cs typeface="Times New Roman" panose="02020603050405020304" pitchFamily="18" charset="0"/>
                        </a:rPr>
                        <a:t>The two primary concepts researched and prototyped in the completion of this effort were the disk-rocker mechanism and the Modified Four-Bar Mechanism. testing of the prototypes against the specified requirements are shown.</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5" name="Footer Placeholder 4">
            <a:extLst>
              <a:ext uri="{FF2B5EF4-FFF2-40B4-BE49-F238E27FC236}">
                <a16:creationId xmlns:a16="http://schemas.microsoft.com/office/drawing/2014/main" id="{F83FC7E3-327D-4571-AD76-356558A8F7AF}"/>
              </a:ext>
            </a:extLst>
          </p:cNvPr>
          <p:cNvSpPr>
            <a:spLocks noGrp="1"/>
          </p:cNvSpPr>
          <p:nvPr>
            <p:ph type="ftr" sz="quarter" idx="11"/>
          </p:nvPr>
        </p:nvSpPr>
        <p:spPr>
          <a:xfrm>
            <a:off x="2553911" y="6127750"/>
            <a:ext cx="7084177" cy="365125"/>
          </a:xfrm>
        </p:spPr>
        <p:txBody>
          <a:bodyPr/>
          <a:lstStyle/>
          <a:p>
            <a:r>
              <a:rPr lang="en-US" sz="1600" dirty="0">
                <a:latin typeface="Times New Roman" panose="02020603050405020304" pitchFamily="18" charset="0"/>
                <a:cs typeface="Times New Roman" panose="02020603050405020304" pitchFamily="18" charset="0"/>
              </a:rPr>
              <a:t>Department of Mechanical Engineering,NMIT                                                  </a:t>
            </a:r>
            <a:endParaRPr lang="en-IN" sz="16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C355C4-851F-4239-BB90-347560E83251}"/>
              </a:ext>
            </a:extLst>
          </p:cNvPr>
          <p:cNvSpPr>
            <a:spLocks noGrp="1"/>
          </p:cNvSpPr>
          <p:nvPr>
            <p:ph type="sldNum" sz="quarter" idx="12"/>
          </p:nvPr>
        </p:nvSpPr>
        <p:spPr>
          <a:xfrm>
            <a:off x="10978751" y="6127750"/>
            <a:ext cx="551167" cy="365125"/>
          </a:xfrm>
        </p:spPr>
        <p:txBody>
          <a:bodyPr/>
          <a:lstStyle/>
          <a:p>
            <a:fld id="{B1552237-39C6-44DC-8BE5-2679D020AB81}" type="slidenum">
              <a:rPr lang="en-IN" sz="1600" smtClean="0">
                <a:latin typeface="Times New Roman" panose="02020603050405020304" pitchFamily="18" charset="0"/>
                <a:cs typeface="Times New Roman" panose="02020603050405020304" pitchFamily="18" charset="0"/>
              </a:rPr>
              <a:t>5</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85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61276739"/>
              </p:ext>
            </p:extLst>
          </p:nvPr>
        </p:nvGraphicFramePr>
        <p:xfrm>
          <a:off x="838200" y="1282701"/>
          <a:ext cx="10515600" cy="4292749"/>
        </p:xfrm>
        <a:graphic>
          <a:graphicData uri="http://schemas.openxmlformats.org/drawingml/2006/table">
            <a:tbl>
              <a:tblPr firstRow="1" bandRow="1">
                <a:tableStyleId>{5C22544A-7EE6-4342-B048-85BDC9FD1C3A}</a:tableStyleId>
              </a:tblPr>
              <a:tblGrid>
                <a:gridCol w="771525">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562225">
                  <a:extLst>
                    <a:ext uri="{9D8B030D-6E8A-4147-A177-3AD203B41FA5}">
                      <a16:colId xmlns:a16="http://schemas.microsoft.com/office/drawing/2014/main" val="20002"/>
                    </a:ext>
                  </a:extLst>
                </a:gridCol>
                <a:gridCol w="1466850">
                  <a:extLst>
                    <a:ext uri="{9D8B030D-6E8A-4147-A177-3AD203B41FA5}">
                      <a16:colId xmlns:a16="http://schemas.microsoft.com/office/drawing/2014/main" val="20003"/>
                    </a:ext>
                  </a:extLst>
                </a:gridCol>
                <a:gridCol w="3276600">
                  <a:extLst>
                    <a:ext uri="{9D8B030D-6E8A-4147-A177-3AD203B41FA5}">
                      <a16:colId xmlns:a16="http://schemas.microsoft.com/office/drawing/2014/main" val="20004"/>
                    </a:ext>
                  </a:extLst>
                </a:gridCol>
              </a:tblGrid>
              <a:tr h="800099">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S.NO</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RESEARCH PAPER TITLE</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AUTHOR NAMES</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YEAR OF PUBLICATION</a:t>
                      </a:r>
                    </a:p>
                  </a:txBody>
                  <a:tcPr/>
                </a:tc>
                <a:tc>
                  <a:txBody>
                    <a:bodyPr/>
                    <a:lstStyle/>
                    <a:p>
                      <a:pPr algn="ctr"/>
                      <a:endParaRPr lang="en-US"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MAJOR FINDINGS</a:t>
                      </a:r>
                    </a:p>
                  </a:txBody>
                  <a:tcPr/>
                </a:tc>
                <a:extLst>
                  <a:ext uri="{0D108BD9-81ED-4DB2-BD59-A6C34878D82A}">
                    <a16:rowId xmlns:a16="http://schemas.microsoft.com/office/drawing/2014/main" val="10000"/>
                  </a:ext>
                </a:extLst>
              </a:tr>
              <a:tr h="1289817">
                <a:tc>
                  <a:txBody>
                    <a:bodyPr/>
                    <a:lstStyle/>
                    <a:p>
                      <a:pPr algn="ctr"/>
                      <a:r>
                        <a:rPr lang="en-US" sz="1200" dirty="0">
                          <a:latin typeface="Times New Roman" panose="02020603050405020304" pitchFamily="18" charset="0"/>
                          <a:cs typeface="Times New Roman" panose="02020603050405020304" pitchFamily="18" charset="0"/>
                        </a:rPr>
                        <a:t>7.</a:t>
                      </a:r>
                    </a:p>
                  </a:txBody>
                  <a:tcPr/>
                </a:tc>
                <a:tc>
                  <a:txBody>
                    <a:bodyPr/>
                    <a:lstStyle/>
                    <a:p>
                      <a:pPr algn="ctr"/>
                      <a:r>
                        <a:rPr lang="en-US" sz="1200" dirty="0">
                          <a:solidFill>
                            <a:schemeClr val="tx1">
                              <a:lumMod val="95000"/>
                            </a:schemeClr>
                          </a:solidFill>
                          <a:latin typeface="Times New Roman" panose="02020603050405020304" pitchFamily="18" charset="0"/>
                          <a:cs typeface="Times New Roman" panose="02020603050405020304" pitchFamily="18" charset="0"/>
                        </a:rPr>
                        <a:t>Design , Fabrication and Testing of flapping wing micro air vehicle </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solidFill>
                            <a:schemeClr val="tx1">
                              <a:lumMod val="95000"/>
                            </a:schemeClr>
                          </a:solidFill>
                          <a:latin typeface="Times New Roman" panose="02020603050405020304" pitchFamily="18" charset="0"/>
                          <a:cs typeface="Times New Roman" panose="02020603050405020304" pitchFamily="18" charset="0"/>
                        </a:rPr>
                        <a:t>K. P. Preethi Manohari Sai, K. Bharadwaj, K. Ravi Teja </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2013</a:t>
                      </a:r>
                    </a:p>
                  </a:txBody>
                  <a:tcPr/>
                </a:tc>
                <a:tc>
                  <a:txBody>
                    <a:bodyPr/>
                    <a:lstStyle/>
                    <a:p>
                      <a:pPr marL="171450" indent="-171450" algn="just">
                        <a:buFont typeface="Arial" panose="020B0604020202020204" pitchFamily="34" charset="0"/>
                        <a:buChar char="•"/>
                      </a:pPr>
                      <a:r>
                        <a:rPr lang="en-US" sz="1200" dirty="0">
                          <a:solidFill>
                            <a:schemeClr val="tx1">
                              <a:lumMod val="95000"/>
                            </a:schemeClr>
                          </a:solidFill>
                          <a:latin typeface="Times New Roman" panose="02020603050405020304" pitchFamily="18" charset="0"/>
                          <a:cs typeface="Times New Roman" panose="02020603050405020304" pitchFamily="18" charset="0"/>
                        </a:rPr>
                        <a:t>The chosen mechanism for turning rotation of the DCmotors into a flapping movement of the wings is accurate and leads to error free functioning. Through more than 300 tests the wings were optimized in angle and chord length that yield to enough lift generation for hover flight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60525">
                <a:tc>
                  <a:txBody>
                    <a:bodyPr/>
                    <a:lstStyle/>
                    <a:p>
                      <a:pPr algn="ctr"/>
                      <a:r>
                        <a:rPr lang="en-US" sz="1200" dirty="0">
                          <a:latin typeface="Times New Roman" panose="02020603050405020304" pitchFamily="18" charset="0"/>
                          <a:cs typeface="Times New Roman" panose="02020603050405020304" pitchFamily="18" charset="0"/>
                        </a:rPr>
                        <a:t>8.</a:t>
                      </a:r>
                    </a:p>
                  </a:txBody>
                  <a:tcPr/>
                </a:tc>
                <a:tc>
                  <a:txBody>
                    <a:bodyPr/>
                    <a:lstStyle/>
                    <a:p>
                      <a:pPr algn="ctr"/>
                      <a:r>
                        <a:rPr lang="en-US" sz="1200" dirty="0">
                          <a:solidFill>
                            <a:schemeClr val="tx1">
                              <a:lumMod val="95000"/>
                            </a:schemeClr>
                          </a:solidFill>
                          <a:latin typeface="Times New Roman" panose="02020603050405020304" pitchFamily="18" charset="0"/>
                          <a:cs typeface="Times New Roman" panose="02020603050405020304" pitchFamily="18" charset="0"/>
                        </a:rPr>
                        <a:t>Evolving buildable flapping ornithopters</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nl-NL" sz="1200" dirty="0">
                          <a:solidFill>
                            <a:schemeClr val="tx1">
                              <a:lumMod val="95000"/>
                            </a:schemeClr>
                          </a:solidFill>
                          <a:latin typeface="Times New Roman" panose="02020603050405020304" pitchFamily="18" charset="0"/>
                          <a:cs typeface="Times New Roman" panose="02020603050405020304" pitchFamily="18" charset="0"/>
                        </a:rPr>
                        <a:t>Floris van Breugel, Hod Lipson </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2010</a:t>
                      </a:r>
                    </a:p>
                  </a:txBody>
                  <a:tcPr/>
                </a:tc>
                <a:tc>
                  <a:txBody>
                    <a:bodyPr/>
                    <a:lstStyle/>
                    <a:p>
                      <a:pPr marL="171450" indent="-171450" algn="just">
                        <a:buFont typeface="Arial" panose="020B0604020202020204" pitchFamily="34" charset="0"/>
                        <a:buChar char="•"/>
                      </a:pPr>
                      <a:r>
                        <a:rPr lang="en-US" sz="1200" dirty="0">
                          <a:solidFill>
                            <a:schemeClr val="tx1">
                              <a:lumMod val="95000"/>
                            </a:schemeClr>
                          </a:solidFill>
                          <a:latin typeface="Times New Roman" panose="02020603050405020304" pitchFamily="18" charset="0"/>
                          <a:cs typeface="Times New Roman" panose="02020603050405020304" pitchFamily="18" charset="0"/>
                        </a:rPr>
                        <a:t>In order to create more realistic flapping patterns that can be achieved with off-the-shelf servo motors more work will need to be done to minimize the frequency and velocities.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60525">
                <a:tc>
                  <a:txBody>
                    <a:bodyPr/>
                    <a:lstStyle/>
                    <a:p>
                      <a:pPr algn="ctr"/>
                      <a:r>
                        <a:rPr lang="en-US" sz="1200" dirty="0">
                          <a:latin typeface="Times New Roman" panose="02020603050405020304" pitchFamily="18" charset="0"/>
                          <a:cs typeface="Times New Roman" panose="02020603050405020304" pitchFamily="18" charset="0"/>
                        </a:rPr>
                        <a:t>9.</a:t>
                      </a:r>
                    </a:p>
                  </a:txBody>
                  <a:tcPr/>
                </a:tc>
                <a:tc>
                  <a:txBody>
                    <a:bodyPr/>
                    <a:lstStyle/>
                    <a:p>
                      <a:pPr algn="ctr"/>
                      <a:r>
                        <a:rPr lang="en-US" sz="1200" dirty="0">
                          <a:latin typeface="Times New Roman" panose="02020603050405020304" pitchFamily="18" charset="0"/>
                          <a:cs typeface="Times New Roman" panose="02020603050405020304" pitchFamily="18" charset="0"/>
                        </a:rPr>
                        <a:t>Innovative flapping umbrella</a:t>
                      </a:r>
                    </a:p>
                  </a:txBody>
                  <a:tcPr/>
                </a:tc>
                <a:tc>
                  <a:txBody>
                    <a:bodyPr/>
                    <a:lstStyle/>
                    <a:p>
                      <a:pPr algn="ctr"/>
                      <a:r>
                        <a:rPr lang="en-US" sz="1200" dirty="0">
                          <a:latin typeface="Times New Roman" panose="02020603050405020304" pitchFamily="18" charset="0"/>
                          <a:cs typeface="Times New Roman" panose="02020603050405020304" pitchFamily="18" charset="0"/>
                        </a:rPr>
                        <a:t>Yanming wei </a:t>
                      </a:r>
                    </a:p>
                  </a:txBody>
                  <a:tcPr/>
                </a:tc>
                <a:tc>
                  <a:txBody>
                    <a:bodyPr/>
                    <a:lstStyle/>
                    <a:p>
                      <a:pPr algn="ctr"/>
                      <a:r>
                        <a:rPr lang="en-US" sz="1200" dirty="0">
                          <a:latin typeface="Times New Roman" panose="02020603050405020304" pitchFamily="18" charset="0"/>
                          <a:cs typeface="Times New Roman" panose="02020603050405020304" pitchFamily="18" charset="0"/>
                        </a:rPr>
                        <a:t>2007</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Instead of propeller driven helicopters a flapping umbrella driven ornithopter that is powered by pulse power supply.</a:t>
                      </a:r>
                    </a:p>
                  </a:txBody>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a:xfrm>
            <a:off x="838200" y="365125"/>
            <a:ext cx="10515600" cy="815975"/>
          </a:xfrm>
          <a:solidFill>
            <a:schemeClr val="accent1">
              <a:lumMod val="20000"/>
              <a:lumOff val="80000"/>
            </a:schemeClr>
          </a:solidFill>
        </p:spPr>
        <p:txBody>
          <a:bodyPr>
            <a:norm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LITERATURE SURVEY</a:t>
            </a:r>
          </a:p>
        </p:txBody>
      </p:sp>
      <p:graphicFrame>
        <p:nvGraphicFramePr>
          <p:cNvPr id="7" name="Table 6">
            <a:extLst>
              <a:ext uri="{FF2B5EF4-FFF2-40B4-BE49-F238E27FC236}">
                <a16:creationId xmlns:a16="http://schemas.microsoft.com/office/drawing/2014/main" id="{3E67B036-0290-4173-B5F0-AD8BC097BF9C}"/>
              </a:ext>
            </a:extLst>
          </p:cNvPr>
          <p:cNvGraphicFramePr>
            <a:graphicFrameLocks noGrp="1"/>
          </p:cNvGraphicFramePr>
          <p:nvPr>
            <p:extLst>
              <p:ext uri="{D42A27DB-BD31-4B8C-83A1-F6EECF244321}">
                <p14:modId xmlns:p14="http://schemas.microsoft.com/office/powerpoint/2010/main" val="3741221135"/>
              </p:ext>
            </p:extLst>
          </p:nvPr>
        </p:nvGraphicFramePr>
        <p:xfrm>
          <a:off x="838200" y="5218263"/>
          <a:ext cx="10496550" cy="917576"/>
        </p:xfrm>
        <a:graphic>
          <a:graphicData uri="http://schemas.openxmlformats.org/drawingml/2006/table">
            <a:tbl>
              <a:tblPr firstRow="1" bandRow="1">
                <a:tableStyleId>{5C22544A-7EE6-4342-B048-85BDC9FD1C3A}</a:tableStyleId>
              </a:tblPr>
              <a:tblGrid>
                <a:gridCol w="736600">
                  <a:extLst>
                    <a:ext uri="{9D8B030D-6E8A-4147-A177-3AD203B41FA5}">
                      <a16:colId xmlns:a16="http://schemas.microsoft.com/office/drawing/2014/main" val="1396053099"/>
                    </a:ext>
                  </a:extLst>
                </a:gridCol>
                <a:gridCol w="2425700">
                  <a:extLst>
                    <a:ext uri="{9D8B030D-6E8A-4147-A177-3AD203B41FA5}">
                      <a16:colId xmlns:a16="http://schemas.microsoft.com/office/drawing/2014/main" val="1885440352"/>
                    </a:ext>
                  </a:extLst>
                </a:gridCol>
                <a:gridCol w="2578100">
                  <a:extLst>
                    <a:ext uri="{9D8B030D-6E8A-4147-A177-3AD203B41FA5}">
                      <a16:colId xmlns:a16="http://schemas.microsoft.com/office/drawing/2014/main" val="3287557229"/>
                    </a:ext>
                  </a:extLst>
                </a:gridCol>
                <a:gridCol w="1460500">
                  <a:extLst>
                    <a:ext uri="{9D8B030D-6E8A-4147-A177-3AD203B41FA5}">
                      <a16:colId xmlns:a16="http://schemas.microsoft.com/office/drawing/2014/main" val="2347275015"/>
                    </a:ext>
                  </a:extLst>
                </a:gridCol>
                <a:gridCol w="3295650">
                  <a:extLst>
                    <a:ext uri="{9D8B030D-6E8A-4147-A177-3AD203B41FA5}">
                      <a16:colId xmlns:a16="http://schemas.microsoft.com/office/drawing/2014/main" val="3869295560"/>
                    </a:ext>
                  </a:extLst>
                </a:gridCol>
              </a:tblGrid>
              <a:tr h="917576">
                <a:tc>
                  <a:txBody>
                    <a:bodyPr/>
                    <a:lstStyle/>
                    <a:p>
                      <a:r>
                        <a:rPr lang="en-US" sz="1200" b="0" dirty="0">
                          <a:solidFill>
                            <a:schemeClr val="tx1"/>
                          </a:solidFill>
                          <a:latin typeface="Times New Roman" panose="02020603050405020304" pitchFamily="18" charset="0"/>
                          <a:cs typeface="Times New Roman" panose="02020603050405020304" pitchFamily="18" charset="0"/>
                        </a:rPr>
                        <a:t>    10</a:t>
                      </a:r>
                      <a:r>
                        <a:rPr lang="en-US" sz="1200" dirty="0">
                          <a:solidFill>
                            <a:schemeClr val="tx1"/>
                          </a:solidFill>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tc>
                  <a:txBody>
                    <a:bodyPr/>
                    <a:lstStyle/>
                    <a:p>
                      <a:r>
                        <a:rPr lang="en-US" sz="1200" b="0" dirty="0">
                          <a:latin typeface="Times New Roman" panose="02020603050405020304" pitchFamily="18" charset="0"/>
                          <a:cs typeface="Times New Roman" panose="02020603050405020304" pitchFamily="18" charset="0"/>
                        </a:rPr>
                        <a:t>  </a:t>
                      </a:r>
                      <a:r>
                        <a:rPr lang="en-US" sz="1200" b="0" dirty="0">
                          <a:solidFill>
                            <a:schemeClr val="tx1"/>
                          </a:solidFill>
                          <a:latin typeface="Times New Roman" panose="02020603050405020304" pitchFamily="18" charset="0"/>
                          <a:cs typeface="Times New Roman" panose="02020603050405020304" pitchFamily="18" charset="0"/>
                        </a:rPr>
                        <a:t>Development of tabletop test rig for aerodynamic characterization of ornithopter. </a:t>
                      </a:r>
                    </a:p>
                  </a:txBody>
                  <a:tcPr>
                    <a:solidFill>
                      <a:schemeClr val="accent1">
                        <a:lumMod val="20000"/>
                        <a:lumOff val="80000"/>
                      </a:schemeClr>
                    </a:solidFill>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      Divakar anand,Chandrasekhar </a:t>
                      </a:r>
                    </a:p>
                  </a:txBody>
                  <a:tcPr>
                    <a:solidFill>
                      <a:schemeClr val="accent1">
                        <a:lumMod val="20000"/>
                        <a:lumOff val="80000"/>
                      </a:schemeClr>
                    </a:solidFill>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          2011</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US" sz="1200" b="0" dirty="0">
                          <a:solidFill>
                            <a:schemeClr val="tx1"/>
                          </a:solidFill>
                          <a:latin typeface="Times New Roman" panose="02020603050405020304" pitchFamily="18" charset="0"/>
                          <a:cs typeface="Times New Roman" panose="02020603050405020304" pitchFamily="18" charset="0"/>
                        </a:rPr>
                        <a:t>This proposes a simple and cost efficient model for real time assessment of lift and thrust forces and also flapping frequencies.</a:t>
                      </a:r>
                    </a:p>
                  </a:txBody>
                  <a:tcPr>
                    <a:solidFill>
                      <a:schemeClr val="accent1">
                        <a:lumMod val="20000"/>
                        <a:lumOff val="80000"/>
                      </a:schemeClr>
                    </a:solidFill>
                  </a:tcPr>
                </a:tc>
                <a:extLst>
                  <a:ext uri="{0D108BD9-81ED-4DB2-BD59-A6C34878D82A}">
                    <a16:rowId xmlns:a16="http://schemas.microsoft.com/office/drawing/2014/main" val="1639336031"/>
                  </a:ext>
                </a:extLst>
              </a:tr>
            </a:tbl>
          </a:graphicData>
        </a:graphic>
      </p:graphicFrame>
      <p:sp>
        <p:nvSpPr>
          <p:cNvPr id="8" name="Footer Placeholder 7">
            <a:extLst>
              <a:ext uri="{FF2B5EF4-FFF2-40B4-BE49-F238E27FC236}">
                <a16:creationId xmlns:a16="http://schemas.microsoft.com/office/drawing/2014/main" id="{AD9ADC66-D350-4625-9A00-4D982C0F64AA}"/>
              </a:ext>
            </a:extLst>
          </p:cNvPr>
          <p:cNvSpPr>
            <a:spLocks noGrp="1"/>
          </p:cNvSpPr>
          <p:nvPr>
            <p:ph type="ftr" sz="quarter" idx="11"/>
          </p:nvPr>
        </p:nvSpPr>
        <p:spPr>
          <a:xfrm>
            <a:off x="2384020" y="6310312"/>
            <a:ext cx="7084177" cy="365125"/>
          </a:xfrm>
        </p:spPr>
        <p:txBody>
          <a:bodyPr/>
          <a:lstStyle/>
          <a:p>
            <a:r>
              <a:rPr lang="en-US" sz="1600" dirty="0">
                <a:latin typeface="Times New Roman" panose="02020603050405020304" pitchFamily="18" charset="0"/>
                <a:cs typeface="Times New Roman" panose="02020603050405020304" pitchFamily="18" charset="0"/>
              </a:rPr>
              <a:t>Department of Mechanical Engineering,NMIT                                                  </a:t>
            </a:r>
            <a:endParaRPr lang="en-IN" sz="16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A14161FA-3351-4F47-ABA4-98AB991A6558}"/>
              </a:ext>
            </a:extLst>
          </p:cNvPr>
          <p:cNvSpPr>
            <a:spLocks noGrp="1"/>
          </p:cNvSpPr>
          <p:nvPr>
            <p:ph type="sldNum" sz="quarter" idx="12"/>
          </p:nvPr>
        </p:nvSpPr>
        <p:spPr>
          <a:xfrm>
            <a:off x="11059166" y="6310311"/>
            <a:ext cx="551167" cy="365125"/>
          </a:xfrm>
        </p:spPr>
        <p:txBody>
          <a:bodyPr/>
          <a:lstStyle/>
          <a:p>
            <a:fld id="{B1552237-39C6-44DC-8BE5-2679D020AB81}" type="slidenum">
              <a:rPr lang="en-IN" sz="1600" smtClean="0">
                <a:latin typeface="Times New Roman" panose="02020603050405020304" pitchFamily="18" charset="0"/>
                <a:cs typeface="Times New Roman" panose="02020603050405020304" pitchFamily="18" charset="0"/>
              </a:rPr>
              <a:t>6</a:t>
            </a:fld>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02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Mechanical Engineering,NMIT                                                  </a:t>
            </a:r>
            <a:endParaRPr lang="en-IN" dirty="0"/>
          </a:p>
        </p:txBody>
      </p:sp>
      <p:sp>
        <p:nvSpPr>
          <p:cNvPr id="5" name="Slide Number Placeholder 4"/>
          <p:cNvSpPr>
            <a:spLocks noGrp="1"/>
          </p:cNvSpPr>
          <p:nvPr>
            <p:ph type="sldNum" sz="quarter" idx="12"/>
          </p:nvPr>
        </p:nvSpPr>
        <p:spPr/>
        <p:txBody>
          <a:bodyPr/>
          <a:lstStyle/>
          <a:p>
            <a:fld id="{B1552237-39C6-44DC-8BE5-2679D020AB81}" type="slidenum">
              <a:rPr lang="en-IN" smtClean="0"/>
              <a:t>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896" y="1526571"/>
            <a:ext cx="4533364" cy="3145336"/>
          </a:xfrm>
          <a:prstGeom prst="rect">
            <a:avLst/>
          </a:prstGeom>
        </p:spPr>
      </p:pic>
      <p:sp>
        <p:nvSpPr>
          <p:cNvPr id="7" name="TextBox 6"/>
          <p:cNvSpPr txBox="1"/>
          <p:nvPr/>
        </p:nvSpPr>
        <p:spPr>
          <a:xfrm>
            <a:off x="2086377" y="734096"/>
            <a:ext cx="6697015" cy="400110"/>
          </a:xfrm>
          <a:prstGeom prst="rect">
            <a:avLst/>
          </a:prstGeom>
          <a:noFill/>
        </p:spPr>
        <p:txBody>
          <a:bodyPr wrap="square" rtlCol="0">
            <a:spAutoFit/>
          </a:bodyPr>
          <a:lstStyle/>
          <a:p>
            <a:pPr algn="ctr"/>
            <a:r>
              <a:rPr lang="en-IN" sz="2000" dirty="0">
                <a:solidFill>
                  <a:srgbClr val="FF0000"/>
                </a:solidFill>
                <a:latin typeface="Times New Roman" panose="02020603050405020304" pitchFamily="18" charset="0"/>
                <a:cs typeface="Times New Roman" panose="02020603050405020304" pitchFamily="18" charset="0"/>
              </a:rPr>
              <a:t>BODY DESCRIPTION</a:t>
            </a:r>
          </a:p>
        </p:txBody>
      </p:sp>
      <p:sp>
        <p:nvSpPr>
          <p:cNvPr id="10" name="TextBox 9"/>
          <p:cNvSpPr txBox="1"/>
          <p:nvPr/>
        </p:nvSpPr>
        <p:spPr>
          <a:xfrm>
            <a:off x="1867437" y="1532586"/>
            <a:ext cx="6542467"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Body length    :  12 inches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Wing span      :   24 inches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Body weight   :   650 - 750 g</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Material used </a:t>
            </a:r>
          </a:p>
          <a:p>
            <a:r>
              <a:rPr lang="en-IN"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Body              :   Carbon fibre</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Wings            :    Polyfoam</a:t>
            </a:r>
          </a:p>
        </p:txBody>
      </p:sp>
    </p:spTree>
    <p:extLst>
      <p:ext uri="{BB962C8B-B14F-4D97-AF65-F5344CB8AC3E}">
        <p14:creationId xmlns:p14="http://schemas.microsoft.com/office/powerpoint/2010/main" val="169474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Mechanical Engineering,NMIT                                                  </a:t>
            </a:r>
            <a:endParaRPr lang="en-IN" dirty="0"/>
          </a:p>
        </p:txBody>
      </p:sp>
      <p:sp>
        <p:nvSpPr>
          <p:cNvPr id="5" name="Slide Number Placeholder 4"/>
          <p:cNvSpPr>
            <a:spLocks noGrp="1"/>
          </p:cNvSpPr>
          <p:nvPr>
            <p:ph type="sldNum" sz="quarter" idx="12"/>
          </p:nvPr>
        </p:nvSpPr>
        <p:spPr/>
        <p:txBody>
          <a:bodyPr/>
          <a:lstStyle/>
          <a:p>
            <a:fld id="{B1552237-39C6-44DC-8BE5-2679D020AB81}" type="slidenum">
              <a:rPr lang="en-IN" smtClean="0"/>
              <a:t>8</a:t>
            </a:fld>
            <a:endParaRPr lang="en-IN"/>
          </a:p>
        </p:txBody>
      </p:sp>
      <p:sp>
        <p:nvSpPr>
          <p:cNvPr id="6" name="TextBox 5"/>
          <p:cNvSpPr txBox="1"/>
          <p:nvPr/>
        </p:nvSpPr>
        <p:spPr>
          <a:xfrm>
            <a:off x="3618963" y="373487"/>
            <a:ext cx="6684136" cy="400110"/>
          </a:xfrm>
          <a:prstGeom prst="rect">
            <a:avLst/>
          </a:prstGeom>
          <a:noFill/>
        </p:spPr>
        <p:txBody>
          <a:bodyPr wrap="square" rtlCol="0">
            <a:spAutoFit/>
          </a:bodyPr>
          <a:lstStyle/>
          <a:p>
            <a:pPr algn="ctr"/>
            <a:r>
              <a:rPr lang="en-IN" sz="2000" dirty="0">
                <a:solidFill>
                  <a:srgbClr val="FF0000"/>
                </a:solidFill>
                <a:latin typeface="Times New Roman" panose="02020603050405020304" pitchFamily="18" charset="0"/>
                <a:cs typeface="Times New Roman" panose="02020603050405020304" pitchFamily="18" charset="0"/>
              </a:rPr>
              <a:t>METHODOLOGY</a:t>
            </a:r>
          </a:p>
        </p:txBody>
      </p:sp>
      <p:sp>
        <p:nvSpPr>
          <p:cNvPr id="7" name="TextBox 6"/>
          <p:cNvSpPr txBox="1"/>
          <p:nvPr/>
        </p:nvSpPr>
        <p:spPr>
          <a:xfrm>
            <a:off x="1983346" y="1223493"/>
            <a:ext cx="3309871"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1) KINEMATIC OF WINGS :</a:t>
            </a:r>
          </a:p>
        </p:txBody>
      </p:sp>
      <p:sp>
        <p:nvSpPr>
          <p:cNvPr id="8" name="TextBox 7"/>
          <p:cNvSpPr txBox="1"/>
          <p:nvPr/>
        </p:nvSpPr>
        <p:spPr>
          <a:xfrm>
            <a:off x="1983346" y="1752891"/>
            <a:ext cx="6478074"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flapping wing motion ornithopters can have three basic motion with respect to axis based on the kinematics motion of wing and mechanism of force generation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Flapping , which is up and down plunging motion of the wing . Flapping produces the majority of the bird's power and has the largest degree of freedom.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Feathering is the pitching motion of wing and can vary along the span.</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Lead-Lag, which is in-plane lateral movement of wing.</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3240" y="1913165"/>
            <a:ext cx="3219717" cy="2830541"/>
          </a:xfrm>
          <a:prstGeom prst="rect">
            <a:avLst/>
          </a:prstGeom>
        </p:spPr>
      </p:pic>
      <p:sp>
        <p:nvSpPr>
          <p:cNvPr id="10" name="TextBox 9"/>
          <p:cNvSpPr txBox="1"/>
          <p:nvPr/>
        </p:nvSpPr>
        <p:spPr>
          <a:xfrm>
            <a:off x="9056520" y="4921438"/>
            <a:ext cx="249315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Moments on Wing</a:t>
            </a:r>
          </a:p>
        </p:txBody>
      </p:sp>
    </p:spTree>
    <p:extLst>
      <p:ext uri="{BB962C8B-B14F-4D97-AF65-F5344CB8AC3E}">
        <p14:creationId xmlns:p14="http://schemas.microsoft.com/office/powerpoint/2010/main" val="86463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Mechanical Engineering,NMIT                                                  </a:t>
            </a:r>
            <a:endParaRPr lang="en-IN" dirty="0"/>
          </a:p>
        </p:txBody>
      </p:sp>
      <p:sp>
        <p:nvSpPr>
          <p:cNvPr id="5" name="Slide Number Placeholder 4"/>
          <p:cNvSpPr>
            <a:spLocks noGrp="1"/>
          </p:cNvSpPr>
          <p:nvPr>
            <p:ph type="sldNum" sz="quarter" idx="12"/>
          </p:nvPr>
        </p:nvSpPr>
        <p:spPr/>
        <p:txBody>
          <a:bodyPr/>
          <a:lstStyle/>
          <a:p>
            <a:fld id="{B1552237-39C6-44DC-8BE5-2679D020AB81}" type="slidenum">
              <a:rPr lang="en-IN" smtClean="0"/>
              <a:t>9</a:t>
            </a:fld>
            <a:endParaRPr lang="en-IN"/>
          </a:p>
        </p:txBody>
      </p:sp>
      <p:sp>
        <p:nvSpPr>
          <p:cNvPr id="7" name="TextBox 6"/>
          <p:cNvSpPr txBox="1"/>
          <p:nvPr/>
        </p:nvSpPr>
        <p:spPr>
          <a:xfrm>
            <a:off x="2176530" y="669702"/>
            <a:ext cx="3902298"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2) Flapping Wing Forces : </a:t>
            </a:r>
          </a:p>
        </p:txBody>
      </p:sp>
      <p:sp>
        <p:nvSpPr>
          <p:cNvPr id="8" name="TextBox 7"/>
          <p:cNvSpPr txBox="1"/>
          <p:nvPr/>
        </p:nvSpPr>
        <p:spPr>
          <a:xfrm>
            <a:off x="2176530" y="1214386"/>
            <a:ext cx="6774287" cy="4524315"/>
          </a:xfrm>
          <a:prstGeom prst="rect">
            <a:avLst/>
          </a:prstGeom>
          <a:noFill/>
        </p:spPr>
        <p:txBody>
          <a:bodyPr wrap="square" rtlCol="0">
            <a:spAutoFit/>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UP STROKE :</a:t>
            </a: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Up stoke  provide the necessary thrust and the wing is slightly folded inwards to reduce the energetic cost of flapping with flight.</a:t>
            </a:r>
          </a:p>
          <a:p>
            <a:pPr marL="285750" indent="-285750" algn="just">
              <a:buFont typeface="Arial" panose="020B0604020202020204" pitchFamily="34" charset="0"/>
              <a:buChar char="•"/>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Birds change the angle between the up stroke and the down stroke of their wing. </a:t>
            </a:r>
          </a:p>
          <a:p>
            <a:pPr algn="just"/>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dirty="0">
                <a:solidFill>
                  <a:schemeClr val="tx1">
                    <a:lumMod val="95000"/>
                    <a:lumOff val="5000"/>
                  </a:schemeClr>
                </a:solidFill>
                <a:latin typeface="Times New Roman" panose="02020603050405020304" pitchFamily="18" charset="0"/>
                <a:cs typeface="Times New Roman" panose="02020603050405020304" pitchFamily="18" charset="0"/>
              </a:rPr>
              <a:t>DOWN STROKE :</a:t>
            </a:r>
          </a:p>
          <a:p>
            <a:pPr algn="just"/>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During the down stroke the angle of attack is increased and is decreased during the up stroke. </a:t>
            </a:r>
          </a:p>
          <a:p>
            <a:pPr marL="285750" indent="-285750" algn="just">
              <a:buFont typeface="Arial" panose="020B0604020202020204" pitchFamily="34" charset="0"/>
              <a:buChar char="•"/>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During the down stroke the total aerodynamic force is tilted forward and has two components, lift and thrust.</a:t>
            </a:r>
          </a:p>
          <a:p>
            <a:pPr algn="just"/>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484" y="2037997"/>
            <a:ext cx="2947838" cy="2877092"/>
          </a:xfrm>
          <a:prstGeom prst="rect">
            <a:avLst/>
          </a:prstGeom>
        </p:spPr>
      </p:pic>
    </p:spTree>
    <p:extLst>
      <p:ext uri="{BB962C8B-B14F-4D97-AF65-F5344CB8AC3E}">
        <p14:creationId xmlns:p14="http://schemas.microsoft.com/office/powerpoint/2010/main" val="1372639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2Mi4wMS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MC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lNob3dFbGFwc2VkVGltZUdyYWRpZW50U3R5bGUiOmZhbHNlfSwiU2NhbGUiOnsiJGlkIjoiMTI3IiwiU3RhcnREYXRlIjoiMDAwMS0wMS0wMVQwMDowMDowMCIsIkVuZERhdGUiOiIyMDE5LTAzLTMxVDIzOjU5OjAwIiwiRm9ybWF0IjoiTU1NIiwiVHlwZSI6MiwiQXV0b0RhdGVSYW5nZSI6dHJ1ZSwiV29ya2luZ0RheXMiOjEyNywiVG9kYXlNYXJrZXJUZXh0IjoiVG9kYXkiLCJBdXRvU2NhbGVUeXBlIjp0cnVlfSwiTWlsZXN0b25lcyI6W10sIlRhc2tzIjpbeyIkaWQiOiIxMjgiLCJHcm91cE5hbWUiOm51bGwsIlN0YXJ0RGF0ZSI6IjIwMTgtMDgtMDFUMDA6MDA6MDAiLCJFbmREYXRlIjoiMjAxOS0wMS0zMVQyMzo1OTowMCIsIlBlcmNlbnRhZ2VDb21wbGV0ZSI6bnVsbCwiU3R5bGUiOnsiJGlkIjoiMTI5IiwiU2hhcGUiOjA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JhY2tncm91bmRGaWxsVHlwZSI6MCwiTWFyZ2luIjp7IiRpZCI6IjEzMyIsIlRvcCI6MCwiTGVmdCI6MCwiUmlnaHQiOjAsIkJvdHRvbSI6MH0sIlBhZGRpbmciOnsiJGlkIjoiMTM0IiwiVG9wIjowLCJMZWZ0IjowLCJSaWdodCI6MCwiQm90dG9tIjowfSwiQmFja2dyb3VuZCI6eyIkcmVmIjoiODkifSwiSXNWaXNpYmxlIjp0cnVlLCJXaWR0aCI6MC4wLCJIZWlnaHQiOjAuMCwiQm9yZGVyU3R5bGUiOnsiJGlkIjoiMTM1IiwiTGluZUNvbG9yIjpudWxsLCJMaW5lV2VpZ2h0IjowLjAsIkxpbmVUeXBlIjowLCJQYXJlbnRTdHlsZSI6bnVsbH0sIlBhcmVudFN0eWxlIjpudWxsfSwiRHVyYXRpb25TdHlsZSI6eyIkaWQiOiIxMzYiLCJGb250U2V0dGluZ3MiOnsiJGlkIjoiMTM3IiwiRm9udFNpemUiOjEwLCJGb250TmFtZSI6IkNhbGlicmkiLCJJc0JvbGQiOmZhbHNlLCJJc0l0YWxpYyI6ZmFsc2UsIklzVW5kZXJsaW5lZCI6ZmFsc2UsIlBhcmVudFN0eWxlIjpudWxsfSwiQXV0b1NpemUiOjAsIkZvcmVncm91bmQiOnsiJGlkIjoiMTM4IiwiQ29sb3IiOnsiJHJlZiI6IjkzIn19LCJNYXhXaWR0aCI6MjAwLjAsIk1heEhlaWdodCI6IkluZmluaXR5IiwiU21hcnRGb3JlZ3JvdW5kSXNBY3RpdmUiOmZhbHNlLCJIb3Jpem9udGFsQWxpZ25tZW50IjowLCJWZXJ0aWNhbEFsaWdubWVudCI6MCwiU21hcnRGb3JlZ3JvdW5kIjpudWxsLCJCYWNrZ3JvdW5kRmlsbFR5cGUiOjA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EuMCwiTGluZVR5cGUiOjAsIlBhcmVudFN0eWxlIjpudWxsfSwiVmVydGljYWxDb25uZWN0b3JTdHlsZSI6eyIkaWQiOiIxN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ExMiwiRyI6MTczLCJCIjo3MX19LCJJc1Zpc2libGUiOnRydWUsIldpZHRoIjowLjAsIkhlaWdodCI6MTYuMCwiQm9yZGVyU3R5bGUiOnsiJGlkIjoiMTQ5IiwiTGluZUNvbG9yIjp7IiRyZWYiOiIxMDkifSwiTGluZVdlaWdodCI6MC4wLCJMaW5lVHlwZSI6MCwiUGFyZW50U3R5bGUiOm51bGx9LCJQYXJlbnRTdHlsZSI6bnVsbH0sIlRpdGxlU3R5bGUiOnsiJGlkIjoiMTUwIiwiRm9udFNldHRpbmdzIjp7IiRpZCI6IjE1MSIsIkZvbnRTaXplIjoxMSwiRm9udE5hbWUiOiJDYWxpYnJpIiwiSXNCb2xkIjp0cnVlLCJJc0l0YWxpYyI6ZmFsc2UsIklzVW5kZXJsaW5lZCI6ZmFsc2UsIlBhcmVudFN0eWxlIjpudWxsfSwiQXV0b1NpemUiOjAsIkZvcmVncm91bmQiOnsiJGlkIjoiMTUyIiwiQ29sb3IiOnsiJHJlZiI6IjExNCJ9fSwiTWF4V2lkdGgiOjk2MC4wLCJNYXhIZWlnaHQiOiJJbmZpbml0eSIsIlNtYXJ0Rm9yZWdyb3VuZElzQWN0aXZlIjpmYWxzZSwiSG9yaXpvbnRhbEFsaWdubWVudCI6MCwiVmVydGljYWxBbGlnbm1lbnQiOjAsIlNtYXJ0Rm9yZWdyb3VuZCI6bnVsbCwiQmFja2dyb3VuZEZpbGxUeXBlIjow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NTkiLCJUb3AiOjAsIkxlZnQiOjAsIlJpZ2h0IjowLCJCb3R0b20iOjB9LCJQYWRkaW5nIjp7IiRpZCI6IjE2MCIsIlRvcCI6MCwiTGVmdCI6MCwiUmlnaHQiOjAsIkJvdHRvbSI6MH0sIkJhY2tncm91bmQiOnsiJHJlZiI6IjEyNCJ9LCJJc1Zpc2libGUiOnRydWUsIldpZHRoIjowLjAsIkhlaWdodCI6MC4wLCJCb3JkZXJTdHlsZSI6eyIkaWQiOiIxNjEiLCJMaW5lQ29sb3IiOm51bGwsIkxpbmVXZWlnaHQiOjAuMCwiTGluZVR5cGUiOjAsIlBhcmVudFN0eWxlIjpudWxsfSwiUGFyZW50U3R5bGUiOm51bGx9LCJEYXRlRm9ybWF0Ijp7IiRpZCI6IjE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ZDdiM2Q5MzYtZWJiYi00YjVmLWJhNzktZmUwNTZmYWNjODI3IiwiSW1wb3J0SWQiOm51bGwsIlRpdGxlIjoiTGl0ZXJhdHVyZSBTdXJ2ZXkiLCJOb3RlIjpudWxsLCJIeXBlcmxpbmsiOm51bGwsIklzQ2hhbmdlZCI6ZmFsc2UsIklzTmV3IjpmYWxzZX0seyIkaWQiOiIxNjMiLCJHcm91cE5hbWUiOm51bGwsIlN0YXJ0RGF0ZSI6IjIwMTgtMTAtMDFUMDA6MDA6MDAiLCJFbmREYXRlIjoiMjAxOS0wMS0zMVQyMzo1OTowMCIsIlBlcmNlbnRhZ2VDb21wbGV0ZSI6bnVsbCwiU3R5bGUiOnsiJGlkIjoiMTY0IiwiU2hhcGUiOjAsIlNoYXBlVGhpY2tuZXNzIjox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aWQiOiIxNjciLCJDb2xvciI6eyIkcmVmIjoiODYifX0sIk1heFdpZHRoIjoyMDAuMCwiTWF4SGVpZ2h0IjoiSW5maW5pdHkiLCJTbWFydEZvcmVncm91bmRJc0FjdGl2ZSI6ZmFsc2UsIkhvcml6b250YWxBbGlnbm1lbnQiOjAsIlZlcnRpY2FsQWxpZ25tZW50IjowLCJTbWFydEZvcmVncm91bmQiOm51bGwsIkJhY2tncm91bmRGaWxsVHlwZSI6MCwiTWFyZ2luIjp7IiRpZCI6IjE2OCIsIlRvcCI6MCwiTGVmdCI6MCwiUmlnaHQiOjAsIkJvdHRvbSI6MH0sIlBhZGRpbmciOnsiJGlkIjoiMTY5IiwiVG9wIjowLCJMZWZ0IjowLCJSaWdodCI6MCwiQm90dG9tIjowfSwiQmFja2dyb3VuZCI6eyIkcmVmIjoiODkifSwiSXNWaXNpYmxlIjp0cnVlLCJXaWR0aCI6MC4wLCJIZWlnaHQiOjAuMCwiQm9yZGVyU3R5bGUiOnsiJGlkIjoiMTcwIiwiTGluZUNvbG9yIjpudWxsLCJMaW5lV2VpZ2h0IjowLjAsIkxpbmVUeXBlIjowLCJQYXJlbnRTdHlsZSI6bnVsbH0sIlBhcmVudFN0eWxlIjpudWxsfSwiRHVyYXRpb25TdHlsZSI6eyIkaWQiOiIxNzEiLCJGb250U2V0dGluZ3MiOnsiJGlkIjoiMTcyIiwiRm9udFNpemUiOjEwLCJGb250TmFtZSI6IkNhbGlicmkiLCJJc0JvbGQiOmZhbHNlLCJJc0l0YWxpYyI6ZmFsc2UsIklzVW5kZXJsaW5lZCI6ZmFsc2UsIlBhcmVudFN0eWxlIjpudWxsfSwiQXV0b1NpemUiOjAsIkZvcmVncm91bmQiOnsiJGlkIjoiMTczIiwiQ29sb3IiOnsiJHJlZiI6IjkzIn19LCJNYXhXaWR0aCI6MjAwLjAsIk1heEhlaWdodCI6IkluZmluaXR5IiwiU21hcnRGb3JlZ3JvdW5kSXNBY3RpdmUiOmZhbHNlLCJIb3Jpem9udGFsQWxpZ25tZW50IjowLCJWZXJ0aWNhbEFsaWdubWVudCI6MCwiU21hcnRGb3JlZ3JvdW5kIjpudWxsLCJCYWNrZ3JvdW5kRmlsbFR5cGUiOjAsIk1hcmdpbiI6eyIkaWQiOiIxNzQiLCJUb3AiOjAsIkxlZnQiOjAsIlJpZ2h0IjowLCJCb3R0b20iOjB9LCJQYWRkaW5nIjp7IiRpZCI6IjE3NSIsIlRvcCI6MCwiTGVmdCI6MCwiUmlnaHQiOjAsIkJvdHRvbSI6MH0sIkJhY2tncm91bmQiOnsiJHJlZiI6Ijk2In0sIklzVmlzaWJsZSI6dHJ1ZSwiV2lkdGgiOjAuMCwiSGVpZ2h0IjowLjAsIkJvcmRlclN0eWxlIjp7IiRpZCI6IjE3NiIsIkxpbmVDb2xvciI6bnVsbCwiTGluZVdlaWdodCI6MC4wLCJMaW5lVHlwZSI6MCwiUGFyZW50U3R5bGUiOm51bGx9LCJQYXJlbnRTdHlsZSI6bnVsbH0sIkhvcml6b250YWxDb25uZWN0b3JTdHlsZSI6eyIkaWQiOiIxNzciLCJMaW5lQ29sb3IiOnsiJHJlZiI6Ijk4In0sIkxpbmVXZWlnaHQiOjEuMCwiTGluZVR5cGUiOjAsIlBhcmVudFN0eWxlIjpudWxsfSwiVmVydGljYWxDb25uZWN0b3JTdHlsZSI6eyIkaWQiOiIxNz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5IiwiTWFyZ2luIjp7IiRpZCI6IjE4MCIsIlRvcCI6MCwiTGVmdCI6NCwiUmlnaHQiOjQsIkJvdHRvbSI6MH0sIlBhZGRpbmciOnsiJGlkIjoiMTgxIiwiVG9wIjowLCJMZWZ0IjowLCJSaWdodCI6MCwiQm90dG9tIjowfSwiQmFja2dyb3VuZCI6eyIkaWQiOiIxODIiLCJDb2xvciI6eyIkaWQiOiIxODMiLCJBIjoyNTUsIlIiOjExMiwiRyI6MTczLCJCIjo3MX19LCJJc1Zpc2libGUiOnRydWUsIldpZHRoIjowLjAsIkhlaWdodCI6MTYuMCwiQm9yZGVyU3R5bGUiOnsiJGlkIjoiMTg0IiwiTGluZUNvbG9yIjp7IiRyZWYiOiIxMDkifSwiTGluZVdlaWdodCI6MC4wLCJMaW5lVHlwZSI6MCwiUGFyZW50U3R5bGUiOm51bGx9LCJQYXJlbnRTdHlsZSI6bnVsbH0sIlRpdGxlU3R5bGUiOnsiJGlkIjoiMTg1IiwiRm9udFNldHRpbmdzIjp7IiRpZCI6IjE4NiIsIkZvbnRTaXplIjoxMSwiRm9udE5hbWUiOiJDYWxpYnJpIiwiSXNCb2xkIjp0cnVlLCJJc0l0YWxpYyI6ZmFsc2UsIklzVW5kZXJsaW5lZCI6ZmFsc2UsIlBhcmVudFN0eWxlIjpudWxsfSwiQXV0b1NpemUiOjAsIkZvcmVncm91bmQiOnsiJGlkIjoiMTg3IiwiQ29sb3IiOnsiJHJlZiI6IjExNCJ9fSwiTWF4V2lkdGgiOjk2MC4wLCJNYXhIZWlnaHQiOiJJbmZpbml0eSIsIlNtYXJ0Rm9yZWdyb3VuZElzQWN0aXZlIjpmYWxzZSwiSG9yaXpvbnRhbEFsaWdubWVudCI6MCwiVmVydGljYWxBbGlnbm1lbnQiOjAsIlNtYXJ0Rm9yZWdyb3VuZCI6bnVsbCwiQmFja2dyb3VuZEZpbGxUeXBlIjowLCJNYXJnaW4iOnsiJGlkIjoiMTg4IiwiVG9wIjowLCJMZWZ0IjowLCJSaWdodCI6MCwiQm90dG9tIjowfSwiUGFkZGluZyI6eyIkaWQiOiIxODkiLCJUb3AiOjAsIkxlZnQiOjAsIlJpZ2h0IjowLCJCb3R0b20iOjB9LCJCYWNrZ3JvdW5kIjp7IiRyZWYiOiIxMTcifSwiSXNWaXNpYmxlIjp0cnVlLCJXaWR0aCI6MC4wLCJIZWlnaHQiOjAuMCwiQm9yZGVyU3R5bGUiOnsiJGlkIjoiMTkwIiwiTGluZUNvbG9yIjpudWxsLCJMaW5lV2VpZ2h0IjowLjAsIkxpbmVUeXBlIjowLCJQYXJlbnRTdHlsZSI6bnVsbH0sIlBhcmVudFN0eWxlIjpudWxsfSwiRGF0ZVN0eWxlIjp7IiRpZCI6IjE5MSIsIkZvbnRTZXR0aW5ncyI6eyIkaWQiOiIxOTIiLCJGb250U2l6ZSI6MTAsIkZvbnROYW1lIjoiQ2FsaWJyaSIsIklzQm9sZCI6ZmFsc2UsIklzSXRhbGljIjpmYWxzZSwiSXNVbmRlcmxpbmVkIjpmYWxzZSwiUGFyZW50U3R5bGUiOm51bGx9LCJBdXRvU2l6ZSI6MCwiRm9yZWdyb3VuZCI6eyIkaWQiOiIxOTMiLCJDb2xvciI6eyIkcmVmIjoiMTIxIn19LCJNYXhXaWR0aCI6MjAwLjAsIk1heEhlaWdodCI6IkluZmluaXR5IiwiU21hcnRGb3JlZ3JvdW5kSXNBY3RpdmUiOmZhbHNlLCJIb3Jpem9udGFsQWxpZ25tZW50IjowLCJWZXJ0aWNhbEFsaWdubWVudCI6MCwiU21hcnRGb3JlZ3JvdW5kIjpudWxsLCJCYWNrZ3JvdW5kRmlsbFR5cGUiOjAsIk1hcmdpbiI6eyIkaWQiOiIxOTQiLCJUb3AiOjAsIkxlZnQiOjAsIlJpZ2h0IjowLCJCb3R0b20iOjB9LCJQYWRkaW5nIjp7IiRpZCI6IjE5NSIsIlRvcCI6MCwiTGVmdCI6MCwiUmlnaHQiOjAsIkJvdHRvbSI6MH0sIkJhY2tncm91bmQiOnsiJHJlZiI6IjEyNCJ9LCJJc1Zpc2libGUiOnRydWUsIldpZHRoIjowLjAsIkhlaWdodCI6MC4wLCJCb3JkZXJTdHlsZSI6eyIkaWQiOiIxOTYiLCJMaW5lQ29sb3IiOm51bGwsIkxpbmVXZWlnaHQiOjAuMCwiTGluZVR5cGUiOjAsIlBhcmVudFN0eWxlIjpudWxsfSwiUGFyZW50U3R5bGUiOm51bGx9LCJEYXRlRm9ybWF0Ijp7IiRpZCI6IjE5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Tk3In0sIklkIjoiMTUyNzUzNTEtZmJmMS00NjMzLTk2ZDAtZGM2ZTgyNjJhOWYzIiwiSW1wb3J0SWQiOm51bGwsIlRpdGxlIjoiRXhwZXJpbWVudGF0aW9uIiwiTm90ZSI6bnVsbCwiSHlwZXJsaW5rIjpudWxsLCJJc0NoYW5nZWQiOmZhbHNlLCJJc05ldyI6ZmFsc2V9LHsiJGlkIjoiMTk4IiwiR3JvdXBOYW1lIjpudWxsLCJTdGFydERhdGUiOiIyMDE5LTAxLTAxVDAwOjAwOjAwIiwiRW5kRGF0ZSI6IjIwMTktMDMtMzFUMjM6NTk6MDAiLCJQZXJjZW50YWdlQ29tcGxldGUiOm51bGwsIlN0eWxlIjp7IiRpZCI6IjE5OSIsIlNoYXBlIjox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CYWNrZ3JvdW5kRmlsbFR5cGUiOjAsIk1hcmdpbiI6eyIkaWQiOiIyMDMiLCJUb3AiOjAsIkxlZnQiOjAsIlJpZ2h0IjowLCJCb3R0b20iOjB9LCJQYWRkaW5nIjp7IiRpZCI6IjIwNCIsIlRvcCI6MCwiTGVmdCI6MCwiUmlnaHQiOjAsIkJvdHRvbSI6MH0sIkJhY2tncm91bmQiOnsiJHJlZiI6Ijg5In0sIklzVmlzaWJsZSI6dHJ1ZSwiV2lkdGgiOjAuMCwiSGVpZ2h0IjowLjAsIkJvcmRlclN0eWxlIjp7IiRpZCI6IjIwNSIsIkxpbmVDb2xvciI6bnVsbCwiTGluZVdlaWdodCI6MC4wLCJMaW5lVHlwZSI6MCwiUGFyZW50U3R5bGUiOm51bGx9LCJQYXJlbnRTdHlsZSI6bnVsbH0sIkR1cmF0aW9u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5MyJ9fSwiTWF4V2lkdGgiOjIwMC4wLCJNYXhIZWlnaHQiOiJJbmZpbml0eSIsIlNtYXJ0Rm9yZWdyb3VuZElzQWN0aXZlIjpmYWxzZSwiSG9yaXpvbnRhbEFsaWdubWVudCI6MCwiVmVydGljYWxBbGlnbm1lbnQiOjAsIlNtYXJ0Rm9yZWdyb3VuZCI6bnVsbCwiQmFja2dyb3VuZEZpbGxUeXBlIjowLCJNYXJnaW4iOnsiJGlkIjoiMjA5IiwiVG9wIjowLCJMZWZ0IjowLCJSaWdodCI6MCwiQm90dG9tIjowfSwiUGFkZGluZyI6eyIkaWQiOiIyMTAiLCJUb3AiOjAsIkxlZnQiOjAsIlJpZ2h0IjowLCJCb3R0b20iOjB9LCJCYWNrZ3JvdW5kIjp7IiRyZWYiOiI5NiJ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yZWYiOiI5OCJ9LCJMaW5lV2VpZ2h0IjoxLjAsIkxpbmVUeXBlIjowLCJQYXJlbnRTdHlsZSI6bnVsbH0sIlZlcnRpY2FsQ29ubmVjdG9yU3R5bGUiOnsiJGlkIjoiMjE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xMTIsIkciOjE3MywiQiI6NzF9fSwiSXNWaXNpYmxlIjp0cnVlLCJXaWR0aCI6MC4wLCJIZWlnaHQiOjE2LjAsIkJvcmRlclN0eWxlIjp7IiRpZCI6IjIxOSIsIkxpbmVDb2xvciI6eyIkcmVmIjoiMTA5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yZWYiOiIxMTQifX0sIk1heFdpZHRoIjo5NjAuMCwiTWF4SGVpZ2h0IjoiSW5maW5pdHkiLCJTbWFydEZvcmVncm91bmRJc0FjdGl2ZSI6ZmFsc2UsIkhvcml6b250YWxBbGlnbm1lbnQiOjAsIlZlcnRpY2FsQWxpZ25tZW50IjowLCJTbWFydEZvcmVncm91bmQiOm51bGwsIkJhY2tncm91bmRGaWxsVHlwZSI6MCwiTWFyZ2luIjp7IiRpZCI6IjIyMyIsIlRvcCI6MCwiTGVmdCI6MCwiUmlnaHQiOjAsIkJvdHRvbSI6MH0sIlBhZGRpbmciOnsiJGlkIjoiMjI0IiwiVG9wIjowLCJMZWZ0IjowLCJSaWdodCI6MCwiQm90dG9tIjowfSwiQmFja2dyb3VuZCI6eyIkcmVmIjoiMTE3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EyMSJ9fSwiTWF4V2lkdGgiOjIwMC4wLCJNYXhIZWlnaHQiOiJJbmZpbml0eSIsIlNtYXJ0Rm9yZWdyb3VuZElzQWN0aXZlIjpmYWxzZSwiSG9yaXpvbnRhbEFsaWdubWVudCI6MCwiVmVydGljYWxBbGlnbm1lbnQiOjAsIlNtYXJ0Rm9yZWdyb3VuZCI6bnVsbCwiQmFja2dyb3VuZEZpbGxUeXBlIjow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mIwODBhYzEzLWU1OWYtNGY1Zi04NzNmLWYxZmExZDdhMTJjNCIsIkltcG9ydElkIjpudWxsLCJUaXRsZSI6IlJlcG9ydCBXcml0aW5nIiwiTm90ZSI6bnVsbCwiSHlwZXJsaW5rIjpudWxsLCJJc0NoYW5nZWQiOmZhbHNlLCJJc05ldyI6ZmFsc2V9XSwiTXNQcm9qZWN0SXRlbXNUcmVlIjp7IiRpZCI6IjIzMyIsIlJvb3QiOnsiSW1wb3J0SWQiOm51bGwsIklzSW1wb3J0ZWQiOmZhbHNlLCJDaGlsZHJlbiI6W119fSwiTWV0YWRhdGEiOnsiJGlkIjoiMjM0IiwiUmVjZW50Q29sb3JzQ29sbGVjdGlvbiI6IltcIiNGRjcwQUQ0N1wiLFwiI0ZGNUI5QkQ1XCIsXCIjRkYwMDcyQkNcIl0ifSwiU2V0dGluZ3MiOnsiJGlkIjoiMjM1IiwiSW1wYU9wdGlvbnMiOnsiJGlkIjoiMjM2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yMzciLCJVc2VUaW1lIjpmYWxzZSwiV29ya0RheVN0YXJ0IjoiMDA6MDA6MDAiLCJXb3JrRGF5RW5kIjoiMjM6NTk6MDAifSwiTGFzdFVzZWRUZW1wbGF0ZUlkIjoiNzM1NWI2MzMtYWM2Ni00NTI4LThiNGQtMjk5ZmFlZGM5ZWU5In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1030</TotalTime>
  <Words>1371</Words>
  <Application>Microsoft Office PowerPoint</Application>
  <PresentationFormat>Widescreen</PresentationFormat>
  <Paragraphs>240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Times New Roman</vt:lpstr>
      <vt:lpstr>Parallax</vt:lpstr>
      <vt:lpstr>PowerPoint Presentation</vt:lpstr>
      <vt:lpstr>PowerPoint Presentation</vt:lpstr>
      <vt:lpstr>PowerPoint Presentation</vt:lpstr>
      <vt:lpstr>LITERATURE SURVEY</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S N</dc:creator>
  <cp:lastModifiedBy>Nischay Raj R</cp:lastModifiedBy>
  <cp:revision>120</cp:revision>
  <dcterms:created xsi:type="dcterms:W3CDTF">2018-09-27T10:11:03Z</dcterms:created>
  <dcterms:modified xsi:type="dcterms:W3CDTF">2019-02-06T14:21:28Z</dcterms:modified>
</cp:coreProperties>
</file>