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58" r:id="rId4"/>
    <p:sldId id="264" r:id="rId5"/>
    <p:sldId id="266" r:id="rId6"/>
    <p:sldId id="267" r:id="rId7"/>
    <p:sldId id="288" r:id="rId8"/>
    <p:sldId id="260" r:id="rId9"/>
    <p:sldId id="262" r:id="rId10"/>
    <p:sldId id="270" r:id="rId11"/>
    <p:sldId id="271" r:id="rId12"/>
    <p:sldId id="272" r:id="rId13"/>
    <p:sldId id="276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5000" dirty="0"/>
              <a:t>Positive and negative </a:t>
            </a:r>
            <a:r>
              <a:rPr lang="de-DE" sz="5000" dirty="0" err="1"/>
              <a:t>Relationships</a:t>
            </a:r>
            <a:endParaRPr lang="de-DE" sz="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633" y="5649127"/>
            <a:ext cx="8637072" cy="977621"/>
          </a:xfrm>
        </p:spPr>
        <p:txBody>
          <a:bodyPr/>
          <a:lstStyle/>
          <a:p>
            <a:pPr algn="r"/>
            <a:r>
              <a:rPr lang="de-DE" dirty="0"/>
              <a:t>Tim Beier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in Bild, das Möbel, drinnen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5172075" cy="505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altLang="en-US" dirty="0"/>
              <a:t>Beziehungen schlussfolgern:</a:t>
            </a:r>
          </a:p>
          <a:p>
            <a:pPr lvl="0"/>
            <a:endParaRPr lang="de-DE" altLang="en-US" dirty="0"/>
          </a:p>
          <a:p>
            <a:pPr lvl="0"/>
            <a:r>
              <a:rPr lang="de-DE" altLang="en-US" sz="2000" dirty="0"/>
              <a:t>Annahme: Personen kennen sich nicht.</a:t>
            </a:r>
          </a:p>
          <a:p>
            <a:pPr lvl="0"/>
            <a:endParaRPr lang="de-DE" altLang="en-US" sz="2000" dirty="0"/>
          </a:p>
          <a:p>
            <a:pPr lvl="0"/>
            <a:r>
              <a:rPr lang="de-DE" altLang="en-US" sz="2000" dirty="0"/>
              <a:t>Vorgehensweise:</a:t>
            </a:r>
          </a:p>
          <a:p>
            <a:pPr lvl="1"/>
            <a:r>
              <a:rPr lang="de-DE" altLang="en-US" sz="1800" dirty="0"/>
              <a:t>Innerhalb eines Sets: Freunde</a:t>
            </a:r>
          </a:p>
          <a:p>
            <a:pPr lvl="1"/>
            <a:r>
              <a:rPr lang="de-DE" altLang="en-US" sz="1800" dirty="0"/>
              <a:t>Zwischen Sets: Feinde</a:t>
            </a:r>
          </a:p>
          <a:p>
            <a:pPr lvl="0"/>
            <a:endParaRPr lang="de-DE" altLang="en-US" sz="2000" dirty="0"/>
          </a:p>
          <a:p>
            <a:pPr lvl="0"/>
            <a:endParaRPr lang="de-DE" altLang="en-US" dirty="0"/>
          </a:p>
          <a:p>
            <a:pPr lvl="0"/>
            <a:endParaRPr lang="de-DE" altLang="en-US" dirty="0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" name="Rectangle 13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 descr="Ein Bild, das Text enthält.&#10;&#10;Mit sehr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29885" y="1123965"/>
            <a:ext cx="5152147" cy="38661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in Bild, das Möbel, drinnen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Grp="1" noUngrp="1" noRot="1" noChangeAspect="1" noMove="1" noResize="1"/>
          </p:cNvGrpSpPr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0" name="Rectangle 16"/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 descr="Ein Bild, das Zubehör, Halskettchen enthält.&#10;&#10;Mit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18374" y="1211677"/>
            <a:ext cx="6282919" cy="36755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1" descr="Ein Bild, das Möbel, drinnen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3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5"/>
          <p:cNvGrpSpPr>
            <a:grpSpLocks noGrp="1" noUngrp="1" noRot="1" noChangeAspect="1" noMove="1" noResize="1"/>
          </p:cNvGrpSpPr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/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Uhr enthält.&#10;&#10;Mit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85356" y="1116345"/>
            <a:ext cx="5748954" cy="38661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5172075" cy="505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de-DE" altLang="en-US" dirty="0"/>
              <a:t>Ungefähr balancierte Graphen:</a:t>
            </a:r>
          </a:p>
          <a:p>
            <a:pPr lvl="0"/>
            <a:r>
              <a:rPr lang="de-DE" altLang="en-US" dirty="0"/>
              <a:t>Ziele: </a:t>
            </a:r>
          </a:p>
          <a:p>
            <a:pPr lvl="1"/>
            <a:r>
              <a:rPr lang="de-DE" altLang="en-US" dirty="0"/>
              <a:t>Unterteilung in Sets, sodass</a:t>
            </a:r>
          </a:p>
          <a:p>
            <a:pPr lvl="2"/>
            <a:r>
              <a:rPr lang="de-DE" altLang="en-US" dirty="0"/>
              <a:t>x% aller Sets in sich balanciert sind</a:t>
            </a:r>
          </a:p>
          <a:p>
            <a:pPr lvl="2"/>
            <a:r>
              <a:rPr lang="de-DE" altLang="en-US" dirty="0"/>
              <a:t>X% aller Sets untereinander balanciert sind</a:t>
            </a:r>
          </a:p>
          <a:p>
            <a:pPr lvl="2"/>
            <a:r>
              <a:rPr lang="de-DE" altLang="en-US" dirty="0"/>
              <a:t>Beliebige Kombinationen von o.g.</a:t>
            </a:r>
          </a:p>
          <a:p>
            <a:pPr marL="914400" lvl="2" indent="0">
              <a:buNone/>
            </a:pPr>
            <a:endParaRPr lang="de-DE" altLang="en-US" dirty="0"/>
          </a:p>
          <a:p>
            <a:pPr lvl="0"/>
            <a:r>
              <a:rPr lang="de-DE" altLang="en-US" sz="2000" dirty="0">
                <a:sym typeface="+mn-ea"/>
              </a:rPr>
              <a:t>Vorgehensweise:</a:t>
            </a:r>
            <a:endParaRPr lang="de-DE" altLang="en-US" sz="2000" dirty="0"/>
          </a:p>
          <a:p>
            <a:pPr lvl="1"/>
            <a:r>
              <a:rPr lang="de-DE" altLang="en-US" sz="2000" dirty="0">
                <a:sym typeface="+mn-ea"/>
              </a:rPr>
              <a:t>1. Wähle das Individuum mit den wenigstens </a:t>
            </a:r>
            <a:r>
              <a:rPr lang="de-DE" altLang="en-US" sz="2000" dirty="0" err="1">
                <a:sym typeface="+mn-ea"/>
              </a:rPr>
              <a:t>unbalancierten</a:t>
            </a:r>
            <a:r>
              <a:rPr lang="de-DE" altLang="en-US" sz="2000" dirty="0">
                <a:sym typeface="+mn-ea"/>
              </a:rPr>
              <a:t> Beziehungen. (Tripel)</a:t>
            </a:r>
          </a:p>
          <a:p>
            <a:pPr lvl="1"/>
            <a:r>
              <a:rPr lang="de-DE" altLang="en-US" sz="2000" dirty="0">
                <a:sym typeface="+mn-ea"/>
              </a:rPr>
              <a:t>2. 1 Packe alle Feinde in 'X'</a:t>
            </a:r>
          </a:p>
          <a:p>
            <a:pPr lvl="1"/>
            <a:r>
              <a:rPr lang="de-DE" altLang="en-US" sz="2000" dirty="0">
                <a:sym typeface="+mn-ea"/>
              </a:rPr>
              <a:t>2.2 Packe alle Feinde in 'Y'</a:t>
            </a:r>
            <a:endParaRPr lang="de-DE" altLang="en-US" dirty="0"/>
          </a:p>
        </p:txBody>
      </p:sp>
      <p:sp>
        <p:nvSpPr>
          <p:cNvPr id="3" name="Rectangle 13"/>
          <p:cNvSpPr/>
          <p:nvPr/>
        </p:nvSpPr>
        <p:spPr>
          <a:xfrm>
            <a:off x="5460131" y="482171"/>
            <a:ext cx="6091791" cy="5149101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ctr"/>
          </a:blip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extrusionH="76200" contourW="12700" prstMaterial="matte">
            <a:bevelT w="152400" h="50800" prst="softRound"/>
            <a:extrusionClr>
              <a:schemeClr val="tx2"/>
            </a:extrusionClr>
            <a:contourClr>
              <a:schemeClr val="bg2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 descr="Ein Bild, das drinnen, Tisch enthält.&#10;&#10;Mit hoher Zuverlässigkeit generierte Beschreibung">
            <a:extLst>
              <a:ext uri="{FF2B5EF4-FFF2-40B4-BE49-F238E27FC236}">
                <a16:creationId xmlns:a16="http://schemas.microsoft.com/office/drawing/2014/main" id="{1DB2C249-3640-40D7-A446-49E87DDE7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0580"/>
            <a:ext cx="4840448" cy="295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4260A25B-4667-4F20-849A-049776BDB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937" y="730361"/>
            <a:ext cx="4685714" cy="1523809"/>
          </a:xfrm>
        </p:spPr>
      </p:pic>
      <p:sp>
        <p:nvSpPr>
          <p:cNvPr id="13" name="Content Placeholder 28">
            <a:extLst>
              <a:ext uri="{FF2B5EF4-FFF2-40B4-BE49-F238E27FC236}">
                <a16:creationId xmlns:a16="http://schemas.microsoft.com/office/drawing/2014/main" id="{32AF9DA4-1CB6-452F-AA90-11A9AED06D94}"/>
              </a:ext>
            </a:extLst>
          </p:cNvPr>
          <p:cNvSpPr>
            <a:spLocks noGrp="1"/>
          </p:cNvSpPr>
          <p:nvPr/>
        </p:nvSpPr>
        <p:spPr>
          <a:xfrm>
            <a:off x="288290" y="2254170"/>
            <a:ext cx="11412298" cy="3617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altLang="en-US" dirty="0"/>
              <a:t>Man kann viel damit machen</a:t>
            </a:r>
          </a:p>
          <a:p>
            <a:pPr lvl="0"/>
            <a:r>
              <a:rPr lang="de-DE" altLang="en-US" sz="1800" dirty="0"/>
              <a:t>Man kann viel nicht damit machen</a:t>
            </a:r>
          </a:p>
          <a:p>
            <a:pPr lvl="0"/>
            <a:r>
              <a:rPr lang="de-DE" altLang="en-US" sz="1800" dirty="0"/>
              <a:t>Ein aussagekräftiges Netzwerk bedarf vieler Feinabstimmung, um es interpretieren zu können</a:t>
            </a:r>
          </a:p>
          <a:p>
            <a:pPr lvl="0"/>
            <a:r>
              <a:rPr lang="de-DE" altLang="en-US" sz="1800" dirty="0"/>
              <a:t>Es wird sehr schnell komplex</a:t>
            </a:r>
          </a:p>
          <a:p>
            <a:pPr lvl="0"/>
            <a:r>
              <a:rPr lang="de-DE" altLang="en-US" sz="1800" dirty="0"/>
              <a:t>Es hat weniger Tiefgang als erwartet. Oder doch?</a:t>
            </a:r>
          </a:p>
          <a:p>
            <a:pPr lvl="0"/>
            <a:endParaRPr lang="de-DE" altLang="en-US" sz="2000" dirty="0"/>
          </a:p>
          <a:p>
            <a:pPr lvl="0"/>
            <a:endParaRPr lang="de-DE" altLang="en-US" dirty="0"/>
          </a:p>
          <a:p>
            <a:pPr lvl="0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018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Grp="1" noUngrp="1" noRot="1" noChangeAspect="1" noMove="1" noResize="1"/>
          </p:cNvGrpSpPr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3" name="Rectangle 32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nhaltsplatzhalter 4" descr="H:\Repositories\BAI4\CAS\Vortrag\Bilder\0.PNG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03025" y="1396844"/>
            <a:ext cx="4405893" cy="3320415"/>
          </a:xfrm>
          <a:prstGeom prst="rect">
            <a:avLst/>
          </a:prstGeom>
        </p:spPr>
      </p:pic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288290" y="812800"/>
            <a:ext cx="5172710" cy="4653280"/>
          </a:xfrm>
        </p:spPr>
        <p:txBody>
          <a:bodyPr>
            <a:normAutofit/>
          </a:bodyPr>
          <a:lstStyle/>
          <a:p>
            <a:r>
              <a:rPr lang="de-DE" altLang="en-US" dirty="0"/>
              <a:t>Strukturelle Balancierung:</a:t>
            </a:r>
          </a:p>
          <a:p>
            <a:pPr marL="0" indent="0">
              <a:buNone/>
            </a:pPr>
            <a:endParaRPr lang="de-DE" altLang="en-US" dirty="0"/>
          </a:p>
          <a:p>
            <a:r>
              <a:rPr lang="de-DE" altLang="en-US" dirty="0"/>
              <a:t>Links repräsentieren gegenseitige Beziehungen.</a:t>
            </a:r>
          </a:p>
          <a:p>
            <a:r>
              <a:rPr lang="de-DE" altLang="en-US" dirty="0"/>
              <a:t>Beziehungen können positiv oder negativ sein.</a:t>
            </a:r>
          </a:p>
          <a:p>
            <a:r>
              <a:rPr lang="de-DE" altLang="en-US" dirty="0"/>
              <a:t>Neutrale Beziehungen sind irrelevant.</a:t>
            </a:r>
          </a:p>
          <a:p>
            <a:r>
              <a:rPr lang="de-DE" altLang="en-US" dirty="0"/>
              <a:t>=&gt; Jedes Paar repräsentiert also Freunde oder Feinde.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Grp="1" noUngrp="1" noRot="1" noChangeAspect="1" noMove="1" noResize="1"/>
          </p:cNvGrpSpPr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3" name="Rectangle 32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nhaltsplatzhalter 4" descr="Ein Bild, das Karte, Tex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55" y="1116345"/>
            <a:ext cx="4405893" cy="3866172"/>
          </a:xfrm>
          <a:prstGeom prst="rect">
            <a:avLst/>
          </a:prstGeom>
        </p:spPr>
      </p:pic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5172710" cy="465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en-US" sz="2000" dirty="0">
                <a:sym typeface="+mn-ea"/>
              </a:rPr>
              <a:t>Kompletter Graph:</a:t>
            </a:r>
            <a:endParaRPr lang="de-DE" altLang="en-US" sz="2000" dirty="0"/>
          </a:p>
          <a:p>
            <a:pPr lvl="1"/>
            <a:r>
              <a:rPr lang="de-DE" altLang="en-US" sz="2000" dirty="0">
                <a:sym typeface="+mn-ea"/>
              </a:rPr>
              <a:t>Jeder kennt Jeden</a:t>
            </a:r>
          </a:p>
          <a:p>
            <a:pPr lvl="0"/>
            <a:endParaRPr lang="de-DE" altLang="en-US" dirty="0"/>
          </a:p>
          <a:p>
            <a:pPr lvl="0"/>
            <a:r>
              <a:rPr lang="de-DE" altLang="en-US" dirty="0"/>
              <a:t>Balancierter Graph (harmonisch):</a:t>
            </a:r>
          </a:p>
          <a:p>
            <a:pPr lvl="1"/>
            <a:r>
              <a:rPr lang="de-DE" altLang="en-US" dirty="0"/>
              <a:t>1 +	-&gt;	2 -</a:t>
            </a:r>
          </a:p>
          <a:p>
            <a:pPr lvl="1"/>
            <a:r>
              <a:rPr lang="de-DE" altLang="en-US" dirty="0"/>
              <a:t>3 +	-&gt;	0 -</a:t>
            </a:r>
          </a:p>
          <a:p>
            <a:pPr lvl="0"/>
            <a:r>
              <a:rPr lang="de-DE" altLang="en-US" sz="2000" dirty="0" err="1">
                <a:sym typeface="+mn-ea"/>
              </a:rPr>
              <a:t>Unbalancierter</a:t>
            </a:r>
            <a:r>
              <a:rPr lang="de-DE" altLang="en-US" sz="2000" dirty="0">
                <a:sym typeface="+mn-ea"/>
              </a:rPr>
              <a:t> Graph (sozialer Stress):</a:t>
            </a:r>
            <a:endParaRPr lang="de-DE" altLang="en-US" sz="2000" dirty="0"/>
          </a:p>
          <a:p>
            <a:pPr lvl="1"/>
            <a:r>
              <a:rPr lang="de-DE" altLang="en-US" sz="2000" dirty="0">
                <a:sym typeface="+mn-ea"/>
              </a:rPr>
              <a:t>0 +	-&gt;	3 -</a:t>
            </a:r>
            <a:endParaRPr lang="de-DE" altLang="en-US" sz="2000" dirty="0"/>
          </a:p>
          <a:p>
            <a:pPr lvl="1"/>
            <a:r>
              <a:rPr lang="de-DE" altLang="en-US" sz="2000" dirty="0">
                <a:sym typeface="+mn-ea"/>
              </a:rPr>
              <a:t>2 +	-&gt;	1 -</a:t>
            </a:r>
            <a:endParaRPr lang="de-DE" altLang="en-US" sz="2000" dirty="0"/>
          </a:p>
          <a:p>
            <a:pPr lvl="0"/>
            <a:endParaRPr lang="de-D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 descr="Ein Bild, das Möbel, drinnen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5172710" cy="465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en-US" sz="2000" dirty="0"/>
              <a:t>Eine lokale Beziehung kann </a:t>
            </a:r>
            <a:r>
              <a:rPr lang="de-DE" altLang="en-US" sz="2000" dirty="0" err="1"/>
              <a:t>globable</a:t>
            </a:r>
            <a:r>
              <a:rPr lang="de-DE" altLang="en-US" sz="2000" dirty="0"/>
              <a:t> Auswirkungen haben.</a:t>
            </a:r>
          </a:p>
          <a:p>
            <a:r>
              <a:rPr lang="de-DE" altLang="en-US" sz="2000" dirty="0"/>
              <a:t>Ein Graph ist balanciert, wenn alle Tripel balanciert sind.</a:t>
            </a:r>
          </a:p>
          <a:p>
            <a:endParaRPr lang="de-DE" altLang="en-US" sz="2000" dirty="0"/>
          </a:p>
          <a:p>
            <a:r>
              <a:rPr lang="de-DE" altLang="en-US" sz="2000" dirty="0"/>
              <a:t>Daraus ergeben sich 2 Endzustände:</a:t>
            </a:r>
          </a:p>
          <a:p>
            <a:pPr lvl="1"/>
            <a:r>
              <a:rPr lang="de-DE" altLang="en-US" sz="1800" dirty="0"/>
              <a:t>1. Alle sind Freunde.</a:t>
            </a:r>
          </a:p>
          <a:p>
            <a:pPr lvl="1"/>
            <a:r>
              <a:rPr lang="de-DE" altLang="en-US" sz="1800" dirty="0"/>
              <a:t>2. Es gibt 2 Freundesgruppen, welche eine gegenseitige Feindschaft hegen.</a:t>
            </a:r>
          </a:p>
          <a:p>
            <a:pPr marL="0" indent="0">
              <a:buNone/>
            </a:pPr>
            <a:r>
              <a:rPr lang="de-DE" altLang="en-US" sz="2000" dirty="0"/>
              <a:t>	</a:t>
            </a:r>
          </a:p>
          <a:p>
            <a:pPr lvl="0"/>
            <a:endParaRPr lang="de-DE" altLang="en-US" dirty="0"/>
          </a:p>
        </p:txBody>
      </p:sp>
      <p:grpSp>
        <p:nvGrpSpPr>
          <p:cNvPr id="6" name="Group 31"/>
          <p:cNvGrpSpPr>
            <a:grpSpLocks noGrp="1" noUngrp="1" noRot="1" noChangeAspect="1" noMove="1" noResize="1"/>
          </p:cNvGrpSpPr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" name="Rectangle 32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3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Inhaltsplatzhalter 4" descr="Ein Bild, das Objekt, Halskettchen, Foto enthält.&#10;&#10;Mit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11215" y="1675765"/>
            <a:ext cx="5225415" cy="2761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in Bild, das Möbel, drinnen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5172710" cy="465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altLang="en-US">
                <a:sym typeface="+mn-ea"/>
              </a:rPr>
              <a:t>Set:</a:t>
            </a:r>
            <a:endParaRPr lang="de-DE" altLang="en-US"/>
          </a:p>
          <a:p>
            <a:pPr lvl="1"/>
            <a:r>
              <a:rPr lang="de-DE" altLang="en-US"/>
              <a:t>Fasst Geschlossene Gruppe von Freunden zusammen</a:t>
            </a:r>
          </a:p>
          <a:p>
            <a:pPr lvl="1"/>
            <a:r>
              <a:rPr lang="de-DE" altLang="en-US"/>
              <a:t>Kann Beziehungen zu anderen Sets haben.</a:t>
            </a:r>
          </a:p>
          <a:p>
            <a:pPr lvl="1"/>
            <a:r>
              <a:rPr lang="de-DE" altLang="en-US"/>
              <a:t>Erleichert Veranschaulichung</a:t>
            </a:r>
          </a:p>
          <a:p>
            <a:pPr marL="457200" lvl="1" indent="0">
              <a:buNone/>
            </a:pPr>
            <a:endParaRPr lang="de-DE" altLang="en-US"/>
          </a:p>
          <a:p>
            <a:pPr lvl="0"/>
            <a:r>
              <a:rPr lang="de-DE" altLang="en-US" sz="2000"/>
              <a:t>=&gt; Sets können wie Einzelpersonen 	verwendet werden.</a:t>
            </a:r>
          </a:p>
          <a:p>
            <a:pPr marL="0" indent="0">
              <a:buNone/>
            </a:pPr>
            <a:r>
              <a:rPr lang="de-DE" altLang="en-US">
                <a:sym typeface="+mn-ea"/>
              </a:rPr>
              <a:t>	</a:t>
            </a:r>
            <a:endParaRPr lang="de-DE" altLang="en-US"/>
          </a:p>
          <a:p>
            <a:pPr lvl="0"/>
            <a:endParaRPr lang="de-DE" altLang="en-US"/>
          </a:p>
        </p:txBody>
      </p:sp>
      <p:grpSp>
        <p:nvGrpSpPr>
          <p:cNvPr id="6" name="Group 31"/>
          <p:cNvGrpSpPr>
            <a:grpSpLocks noGrp="1" noUngrp="1" noRot="1" noChangeAspect="1" noMove="1" noResize="1"/>
          </p:cNvGrpSpPr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" name="Rectangle 32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3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21375" y="1853565"/>
            <a:ext cx="5177790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4" name="Rectangle 13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4" descr="Ein Bild, das Halskettchen, Zubehör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699397"/>
            <a:ext cx="4821551" cy="2700068"/>
          </a:xfrm>
          <a:prstGeom prst="rect">
            <a:avLst/>
          </a:prstGeom>
        </p:spPr>
      </p:pic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5172710" cy="505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altLang="en-US" dirty="0"/>
              <a:t>Das Balance-Theorem beweisen:</a:t>
            </a:r>
          </a:p>
          <a:p>
            <a:pPr lvl="1"/>
            <a:r>
              <a:rPr lang="de-DE" altLang="en-US" sz="1800" dirty="0"/>
              <a:t>Voraussetzungen:</a:t>
            </a:r>
          </a:p>
          <a:p>
            <a:pPr lvl="2"/>
            <a:r>
              <a:rPr lang="de-DE" altLang="en-US" sz="1600" dirty="0"/>
              <a:t>1. Es gibt nur Freunde</a:t>
            </a:r>
          </a:p>
          <a:p>
            <a:pPr lvl="2"/>
            <a:r>
              <a:rPr lang="de-DE" altLang="en-US" sz="1600" dirty="0"/>
              <a:t>2. Es gibt max. 1 negative Beziehung</a:t>
            </a:r>
          </a:p>
          <a:p>
            <a:pPr lvl="1"/>
            <a:endParaRPr lang="de-DE" altLang="en-US" sz="1800" dirty="0"/>
          </a:p>
          <a:p>
            <a:pPr lvl="1"/>
            <a:r>
              <a:rPr lang="de-DE" altLang="en-US" sz="1800" dirty="0"/>
              <a:t>Vorgehensweise:</a:t>
            </a:r>
          </a:p>
          <a:p>
            <a:pPr lvl="2"/>
            <a:r>
              <a:rPr lang="de-DE" altLang="en-US" sz="1600" dirty="0"/>
              <a:t>Wähle eine zufällige Person 'A'</a:t>
            </a:r>
          </a:p>
          <a:p>
            <a:pPr lvl="2"/>
            <a:r>
              <a:rPr lang="de-DE" altLang="en-US" sz="1600" dirty="0"/>
              <a:t>Packe alle Freunde von 'A' in Set 'X'</a:t>
            </a:r>
          </a:p>
          <a:p>
            <a:pPr lvl="2"/>
            <a:r>
              <a:rPr lang="de-DE" altLang="en-US" dirty="0">
                <a:sym typeface="+mn-ea"/>
              </a:rPr>
              <a:t>Packe alle Feinde von 'A' in Set 'Y'</a:t>
            </a:r>
          </a:p>
          <a:p>
            <a:pPr lvl="1"/>
            <a:r>
              <a:rPr lang="de-DE" altLang="en-US" sz="1800" dirty="0">
                <a:sym typeface="+mn-ea"/>
              </a:rPr>
              <a:t>Prüfung:</a:t>
            </a:r>
          </a:p>
          <a:p>
            <a:pPr lvl="2"/>
            <a:r>
              <a:rPr lang="de-DE" altLang="en-US" sz="1600" dirty="0">
                <a:sym typeface="+mn-ea"/>
              </a:rPr>
              <a:t>'X' besteht nur aus Freunden</a:t>
            </a:r>
          </a:p>
          <a:p>
            <a:pPr lvl="2"/>
            <a:r>
              <a:rPr lang="de-DE" altLang="en-US" sz="1600" dirty="0">
                <a:sym typeface="+mn-ea"/>
              </a:rPr>
              <a:t>'Y besteht nur aus Freunden.</a:t>
            </a:r>
          </a:p>
          <a:p>
            <a:pPr lvl="2"/>
            <a:r>
              <a:rPr lang="de-DE" altLang="en-US" sz="1600" dirty="0">
                <a:sym typeface="+mn-ea"/>
              </a:rPr>
              <a:t>Jedes aus 'X' ist Feind von Jedem aus 'Y'</a:t>
            </a:r>
          </a:p>
          <a:p>
            <a:pPr lvl="2"/>
            <a:endParaRPr lang="de-DE" altLang="en-US" sz="1600" dirty="0"/>
          </a:p>
          <a:p>
            <a:pPr lvl="2"/>
            <a:endParaRPr lang="de-DE" altLang="en-US" sz="1600" dirty="0"/>
          </a:p>
          <a:p>
            <a:pPr lvl="0"/>
            <a:endParaRPr lang="de-D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11610975" cy="505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altLang="en-US"/>
              <a:t>Probleme der strukturellen Balance:</a:t>
            </a:r>
          </a:p>
          <a:p>
            <a:pPr lvl="1"/>
            <a:r>
              <a:rPr lang="de-DE" altLang="en-US"/>
              <a:t>Beziehungen sind komplexer als dargestellt.</a:t>
            </a:r>
          </a:p>
          <a:p>
            <a:pPr lvl="1"/>
            <a:r>
              <a:rPr lang="de-DE" altLang="en-US"/>
              <a:t>Aus Freunden können Feinde werden. (Z.B. durch sozialen Stress oder Überzeugungsarbeit)</a:t>
            </a:r>
          </a:p>
          <a:p>
            <a:pPr lvl="1"/>
            <a:endParaRPr lang="de-D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in Bild, das Möbel, drinnen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>
            <a:grpSpLocks noGrp="1" noUngrp="1" noRot="1" noChangeAspect="1" noMove="1" noResize="1"/>
          </p:cNvGrpSpPr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/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7249" y="1116345"/>
            <a:ext cx="5925168" cy="3866172"/>
          </a:xfrm>
          <a:prstGeom prst="rect">
            <a:avLst/>
          </a:prstGeom>
        </p:spPr>
      </p:pic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3691890" cy="505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altLang="en-US" dirty="0">
                <a:sym typeface="+mn-ea"/>
              </a:rPr>
              <a:t>Anwendungsbeispiele:</a:t>
            </a:r>
          </a:p>
          <a:p>
            <a:pPr lvl="1"/>
            <a:r>
              <a:rPr lang="de-DE" altLang="en-US" dirty="0"/>
              <a:t>Internationale Beziehungen</a:t>
            </a:r>
          </a:p>
          <a:p>
            <a:pPr lvl="1"/>
            <a:r>
              <a:rPr lang="de-DE" altLang="en-US" dirty="0"/>
              <a:t>Soziale Netzwerke</a:t>
            </a:r>
          </a:p>
          <a:p>
            <a:pPr lvl="1"/>
            <a:r>
              <a:rPr lang="de-DE" altLang="en-US" dirty="0"/>
              <a:t>Tierpopulationen</a:t>
            </a:r>
          </a:p>
          <a:p>
            <a:pPr lvl="1"/>
            <a:endParaRPr lang="de-DE" altLang="en-US" dirty="0"/>
          </a:p>
          <a:p>
            <a:pPr lvl="0"/>
            <a:r>
              <a:rPr lang="de-DE" altLang="en-US" dirty="0"/>
              <a:t>Dynamische Balancierung:</a:t>
            </a:r>
          </a:p>
          <a:p>
            <a:pPr lvl="1"/>
            <a:r>
              <a:rPr lang="de-DE" altLang="en-US" dirty="0"/>
              <a:t>Das umkehren einer Beziehung um sozialen Stress auszugleichen.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Ein Bild, das Möbel, drinnen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8"/>
          <p:cNvSpPr>
            <a:spLocks noGrp="1"/>
          </p:cNvSpPr>
          <p:nvPr/>
        </p:nvSpPr>
        <p:spPr>
          <a:xfrm>
            <a:off x="288290" y="812800"/>
            <a:ext cx="5172075" cy="505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altLang="en-US" dirty="0"/>
              <a:t>Schwache strukturelle Balance:</a:t>
            </a:r>
          </a:p>
          <a:p>
            <a:pPr lvl="1"/>
            <a:r>
              <a:rPr lang="de-DE" altLang="en-US" dirty="0"/>
              <a:t>Mehr als 2 Sets möglich</a:t>
            </a:r>
          </a:p>
          <a:p>
            <a:pPr lvl="1"/>
            <a:r>
              <a:rPr lang="de-DE" altLang="en-US" dirty="0"/>
              <a:t>Alle Sets sind gegenseitige Feinde</a:t>
            </a:r>
          </a:p>
          <a:p>
            <a:pPr lvl="1"/>
            <a:r>
              <a:rPr lang="de-DE" altLang="en-US" dirty="0"/>
              <a:t>Graphen müssen nicht komplett sein.</a:t>
            </a:r>
          </a:p>
          <a:p>
            <a:pPr marL="457200" lvl="1" indent="0">
              <a:buNone/>
            </a:pPr>
            <a:r>
              <a:rPr lang="de-DE" altLang="en-US" dirty="0"/>
              <a:t>    (Beziehungen können fehlen)</a:t>
            </a:r>
          </a:p>
          <a:p>
            <a:pPr lvl="0"/>
            <a:endParaRPr lang="de-DE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78956" y="812507"/>
            <a:ext cx="5461780" cy="4466452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38100" cmpd="sng">
            <a:solidFill>
              <a:schemeClr val="tx2">
                <a:lumMod val="25000"/>
              </a:schemeClr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" name="Rectangle 13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 descr="Ein Bild, das Text enthält.&#10;&#10;Mit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03620" y="920750"/>
            <a:ext cx="4813300" cy="4272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385</Words>
  <Application>Microsoft Office PowerPoint</Application>
  <PresentationFormat>Breitbild</PresentationFormat>
  <Paragraphs>85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Rockwell</vt:lpstr>
      <vt:lpstr>Galerie</vt:lpstr>
      <vt:lpstr>Positive and negative Relationships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Beier</dc:creator>
  <cp:lastModifiedBy>Tim Beier</cp:lastModifiedBy>
  <cp:revision>16</cp:revision>
  <dcterms:created xsi:type="dcterms:W3CDTF">2017-10-30T16:07:00Z</dcterms:created>
  <dcterms:modified xsi:type="dcterms:W3CDTF">2017-11-03T12:33:46Z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1031-10.2.0.5965</vt:lpwstr>
  </property>
</Properties>
</file>