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6"/>
  </p:notesMasterIdLst>
  <p:sldIdLst>
    <p:sldId id="294" r:id="rId5"/>
    <p:sldId id="293" r:id="rId6"/>
    <p:sldId id="308" r:id="rId7"/>
    <p:sldId id="309" r:id="rId8"/>
    <p:sldId id="310" r:id="rId9"/>
    <p:sldId id="337" r:id="rId10"/>
    <p:sldId id="317" r:id="rId11"/>
    <p:sldId id="306" r:id="rId12"/>
    <p:sldId id="318" r:id="rId13"/>
    <p:sldId id="264" r:id="rId14"/>
    <p:sldId id="319" r:id="rId15"/>
    <p:sldId id="265" r:id="rId16"/>
    <p:sldId id="320" r:id="rId17"/>
    <p:sldId id="266" r:id="rId18"/>
    <p:sldId id="321" r:id="rId19"/>
    <p:sldId id="267" r:id="rId20"/>
    <p:sldId id="322" r:id="rId21"/>
    <p:sldId id="268" r:id="rId22"/>
    <p:sldId id="323" r:id="rId23"/>
    <p:sldId id="269" r:id="rId24"/>
    <p:sldId id="324" r:id="rId25"/>
    <p:sldId id="270" r:id="rId26"/>
    <p:sldId id="271" r:id="rId27"/>
    <p:sldId id="330" r:id="rId28"/>
    <p:sldId id="312" r:id="rId29"/>
    <p:sldId id="274" r:id="rId30"/>
    <p:sldId id="33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331" r:id="rId47"/>
    <p:sldId id="313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25" r:id="rId56"/>
    <p:sldId id="314" r:id="rId57"/>
    <p:sldId id="332" r:id="rId58"/>
    <p:sldId id="328" r:id="rId59"/>
    <p:sldId id="329" r:id="rId60"/>
    <p:sldId id="333" r:id="rId61"/>
    <p:sldId id="334" r:id="rId62"/>
    <p:sldId id="335" r:id="rId63"/>
    <p:sldId id="336" r:id="rId64"/>
    <p:sldId id="32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9900"/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9E93B-527D-40B8-8499-5529511AF3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D6D1-AB12-46BD-A269-3FFDD6BE41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112-B28B-4886-BAA6-373A52A064B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3CE-3C06-4CE4-8DE8-CE3C8F7408A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8573-214E-4ACC-9995-06F341746DD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9A9C2-7A95-413E-9672-809D1863B3E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6F613-81D1-407B-BBBB-1D1E301AC3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D6E23-0E8D-4732-9266-C5D5F16531B2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DD0ED-39A2-4750-8CC4-AA58D04E2C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FACE5-CA74-46DE-9800-F2B2F4254FFF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2B23F-4A57-4090-8AA1-F086726388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7C781-6DE5-4410-8C03-1A5AA54DE01D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A8F2-8B10-4048-AF0C-6E7CDE7EA5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1D35E6-CF4F-49C7-AF63-09DF28784117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1D3C3-AC37-468A-9F3A-EA4E295E54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800EB-A632-4BB2-B7FE-C0BD6444F18E}" type="datetime1">
              <a:rPr lang="en-US" altLang="zh-CN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F38AC-6F02-4966-9E98-71B9EEC5BA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E42DD-93CD-446D-AFD7-E02CEB2655A7}" type="datetime1">
              <a:rPr lang="en-US" altLang="zh-CN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9961F-91C7-4089-88A4-FA20C27CB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A71EC7-D439-46C2-99D2-0918FF224D61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0712C-307B-478B-B193-43CF1D7C93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2357-9374-4109-8066-4AE85A83F0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06B4DA-5269-4012-99A0-52585C54DE18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7840-AF16-49F2-917F-92FDD5BBF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1F90E-ADB2-4B86-9D77-5BEB52C7E512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2939D-81BA-4033-A290-221A10E28F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41002-EFD4-446A-BE3B-5A39DF4C1172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67958-8CA6-49C8-A9E3-113B88925F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56896-1D79-4BF4-8E13-006E42220B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CC3CF-D85A-4785-8BD9-D893E73E8C7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4579B-5CCD-4458-9368-A01580434D6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07FDC-4E31-41FB-8164-EE83B594FF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342D-0D5B-4896-9F16-2EF5318CB26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53FD-31DA-46C6-A31A-634BE78BD8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5D622-02BA-4AA7-8FA0-849F544418C7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9F5A-CF62-42D8-A166-9B72C7BB39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3E502-CFB6-4C5A-84F9-6BE95453AC71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5CEE-D0A3-493F-968B-E26965F040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6B8C2-B12E-4146-98DC-4CFC8C1AC964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39C0-EB8F-487A-82EE-1A53FB6BF6C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27FCD-C202-4C71-98A0-5CEB6D19EEA5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9355-06F7-42E9-A8A3-179EEBA38F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B334-93E1-45C7-B11C-E674D13C72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4DFB6-C979-46E8-A5DA-55C9F1E61A61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FE10-720D-4437-93EB-88468CB9586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4A60-F8D4-42A3-A2F5-DCE80D3A8A69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48B-BAE5-422D-99AA-9C1CA25CB7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C036-2D87-425B-8EE4-75AF6BC945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9002-D042-430D-9118-AE706FD3BF3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FA8DE-47C0-4FD9-BB25-589FB882D7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97C7-6F45-49BF-91CB-46F36D6B55D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63E1-D64C-489A-8187-478B0475AC8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90-C468-4D36-9979-F0D773D5680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C17-92A1-46C9-BE76-F5C46AB7BE9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2D8-A7F9-4894-974A-BBBA6716A3A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94-8D60-4F86-A014-E781B773298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E41-5C4D-4116-9479-49B1D0E0B01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E55F-A13E-4058-B9F4-9267FAC6FB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2B80-6504-42E5-A436-0E57EB3F9B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大祥云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2386013" y="-28575"/>
            <a:ext cx="6529388" cy="652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3B0779F8-371C-4264-8E6B-254FC71B0362}" type="datetime1">
              <a:rPr lang="en-US" altLang="zh-CN" smtClean="0"/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altLang="zh-CN" smtClean="0"/>
              <a:t>C V Raman College Of Engineering</a:t>
            </a: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1BF0D083-582C-47A4-8980-3A13B697FE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10C14B-6DC8-4373-B913-3C2D803F4DB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 V Raman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5A9FE4-98C1-4E9F-A306-8A6B6BC1C7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jpeg"/><Relationship Id="rId1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jpeg"/><Relationship Id="rId1" Type="http://schemas.openxmlformats.org/officeDocument/2006/relationships/image" Target="../media/image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jpeg"/><Relationship Id="rId1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1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2438400" y="2057400"/>
            <a:ext cx="4191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LINKED LIST</a:t>
            </a:r>
            <a:endParaRPr lang="en-US" sz="4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1F-91C7-4089-88A4-FA20C27CB4E3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9"/>
          <p:cNvSpPr txBox="1">
            <a:spLocks noChangeArrowheads="1"/>
          </p:cNvSpPr>
          <p:nvPr/>
        </p:nvSpPr>
        <p:spPr bwMode="auto">
          <a:xfrm>
            <a:off x="2857500" y="86380"/>
            <a:ext cx="325217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INSERT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AT END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2895600"/>
            <a:ext cx="710854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void 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insert_end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()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NODE *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, *temp;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=(NODE 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*)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malloc(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sizeof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(NODE));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alibri" panose="020F0502020204030204" pitchFamily="34" charset="0"/>
              </a:rPr>
              <a:t>printf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(" Enter Data : ");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scanf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("%</a:t>
            </a:r>
            <a:r>
              <a:rPr lang="en-US" sz="2000" b="1" dirty="0" err="1">
                <a:solidFill>
                  <a:srgbClr val="0000FF"/>
                </a:solidFill>
                <a:latin typeface="Calibri" panose="020F0502020204030204" pitchFamily="34" charset="0"/>
              </a:rPr>
              <a:t>d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",&amp;ptr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-&gt;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info);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-&gt;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next=NULL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  <a:endParaRPr lang="en-US" sz="2000" b="1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	temp=start;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while(temp-&gt;next!=NULL)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  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{   temp=temp-&gt;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next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;  }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temp-&gt;next=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971800" y="13906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0" y="609600"/>
            <a:ext cx="1038226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START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764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572000" y="13906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2766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172200" y="13906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768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770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229394" y="12374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7994" y="14660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6764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14600" y="12382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766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114800" y="12382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768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715000" y="12382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77000" y="12382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15200" y="12382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6" name="Group 28"/>
          <p:cNvGrpSpPr/>
          <p:nvPr/>
        </p:nvGrpSpPr>
        <p:grpSpPr bwMode="auto">
          <a:xfrm>
            <a:off x="7772400" y="1466850"/>
            <a:ext cx="304800" cy="547688"/>
            <a:chOff x="8813800" y="1854200"/>
            <a:chExt cx="304800" cy="547688"/>
          </a:xfrm>
        </p:grpSpPr>
        <p:cxnSp>
          <p:nvCxnSpPr>
            <p:cNvPr id="117" name="Straight Connector 116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Oval 129"/>
          <p:cNvSpPr/>
          <p:nvPr/>
        </p:nvSpPr>
        <p:spPr>
          <a:xfrm>
            <a:off x="6400800" y="2471738"/>
            <a:ext cx="6858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ptrX9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934200" y="270033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91400" y="2395538"/>
            <a:ext cx="1295400" cy="381000"/>
            <a:chOff x="7772400" y="2514600"/>
            <a:chExt cx="1295400" cy="381000"/>
          </a:xfrm>
        </p:grpSpPr>
        <p:sp>
          <p:nvSpPr>
            <p:cNvPr id="85" name="Rectangle 84"/>
            <p:cNvSpPr/>
            <p:nvPr/>
          </p:nvSpPr>
          <p:spPr>
            <a:xfrm>
              <a:off x="8610600" y="2514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772400" y="2514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7321550" y="1246188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391400" y="2395538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162800" y="1404938"/>
            <a:ext cx="838200" cy="1144588"/>
            <a:chOff x="7162800" y="1751012"/>
            <a:chExt cx="838200" cy="1144588"/>
          </a:xfrm>
        </p:grpSpPr>
        <p:cxnSp>
          <p:nvCxnSpPr>
            <p:cNvPr id="151" name="Straight Arrow Connector 150"/>
            <p:cNvCxnSpPr/>
            <p:nvPr/>
          </p:nvCxnSpPr>
          <p:spPr bwMode="auto">
            <a:xfrm>
              <a:off x="7162800" y="2894012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 bwMode="auto">
            <a:xfrm>
              <a:off x="7162800" y="2055812"/>
              <a:ext cx="8382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 rot="5400000">
              <a:off x="7848600" y="1901824"/>
              <a:ext cx="303212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 bwMode="auto">
            <a:xfrm>
              <a:off x="7772400" y="1751012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 bwMode="auto">
            <a:xfrm rot="5400000">
              <a:off x="6743700" y="2474912"/>
              <a:ext cx="839788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2" name="Oval 161"/>
          <p:cNvSpPr/>
          <p:nvPr/>
        </p:nvSpPr>
        <p:spPr>
          <a:xfrm>
            <a:off x="838200" y="1981200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X1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362200" y="2001436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X2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3962400" y="2001436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X3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562600" y="1981200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X4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244114" y="2381024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0" name="Group 28"/>
          <p:cNvGrpSpPr/>
          <p:nvPr/>
        </p:nvGrpSpPr>
        <p:grpSpPr bwMode="auto">
          <a:xfrm>
            <a:off x="8686800" y="2547938"/>
            <a:ext cx="304800" cy="547688"/>
            <a:chOff x="8813800" y="1854200"/>
            <a:chExt cx="304800" cy="547688"/>
          </a:xfrm>
        </p:grpSpPr>
        <p:cxnSp>
          <p:nvCxnSpPr>
            <p:cNvPr id="171" name="Straight Connector 170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6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7" name="Picture 6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8" name="Straight Arrow Connector 67"/>
          <p:cNvCxnSpPr/>
          <p:nvPr/>
        </p:nvCxnSpPr>
        <p:spPr>
          <a:xfrm rot="5400000" flipH="1" flipV="1">
            <a:off x="1409700" y="1714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2933700" y="1714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4533900" y="1714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6134100" y="1714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8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8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1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4" dur="2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6" dur="2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0" dur="2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6" dur="2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8" dur="10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0" dur="10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0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0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8" dur="20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0" dur="20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0" dur="10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25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250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2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83" grpId="0"/>
      <p:bldP spid="84" grpId="0" animBg="1"/>
      <p:bldP spid="89" grpId="0" animBg="1"/>
      <p:bldP spid="92" grpId="0" animBg="1"/>
      <p:bldP spid="93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2" grpId="0" animBg="1"/>
      <p:bldP spid="114" grpId="0" animBg="1"/>
      <p:bldP spid="130" grpId="0"/>
      <p:bldP spid="148" grpId="0" animBg="1"/>
      <p:bldP spid="149" grpId="0" animBg="1"/>
      <p:bldP spid="162" grpId="0"/>
      <p:bldP spid="162" grpId="1"/>
      <p:bldP spid="164" grpId="0"/>
      <p:bldP spid="164" grpId="1"/>
      <p:bldP spid="166" grpId="0"/>
      <p:bldP spid="166" grpId="1"/>
      <p:bldP spid="168" grpId="0"/>
      <p:bldP spid="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0"/>
            <a:ext cx="58214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INSERT AT ANY POSITION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914400"/>
            <a:ext cx="51210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node=start and </a:t>
            </a:r>
            <a:r>
              <a:rPr lang="en-US" b="1" dirty="0" err="1" smtClean="0"/>
              <a:t>i</a:t>
            </a:r>
            <a:r>
              <a:rPr lang="en-US" b="1" dirty="0" smtClean="0"/>
              <a:t>=2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New node= Allocate memory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Enter Information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Repeat step 5 to 7 until node!=NULL and </a:t>
            </a:r>
            <a:r>
              <a:rPr lang="en-US" b="1" dirty="0" err="1" smtClean="0"/>
              <a:t>i</a:t>
            </a:r>
            <a:r>
              <a:rPr lang="en-US" b="1" dirty="0" smtClean="0"/>
              <a:t>&lt;=pos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 back=node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 node=next[node]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err="1" smtClean="0"/>
              <a:t>i</a:t>
            </a:r>
            <a:r>
              <a:rPr lang="en-US" b="1" dirty="0" smtClean="0"/>
              <a:t>=i+1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Write “POSITION NOT FOUND”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Set next[</a:t>
            </a:r>
            <a:r>
              <a:rPr lang="en-US" b="1" dirty="0" err="1" smtClean="0"/>
              <a:t>nw</a:t>
            </a:r>
            <a:r>
              <a:rPr lang="en-US" b="1" dirty="0" smtClean="0"/>
              <a:t>]=node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Set next[back]=</a:t>
            </a:r>
            <a:r>
              <a:rPr lang="en-US" b="1" dirty="0" err="1" smtClean="0"/>
              <a:t>nw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EXIT</a:t>
            </a:r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28600" y="3136900"/>
            <a:ext cx="44196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insert_sloc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NODE *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*temp; 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, loc;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=(NODE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*)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malloc(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(NODE));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(" Enter Data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and position: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");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scanf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d%d",&amp;ptr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-&gt;info, &amp;loc);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temp=start;    </a:t>
            </a:r>
            <a:endParaRPr lang="en-US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for(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&lt;loc-1;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++)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{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temp=temp-&gt;next;   </a:t>
            </a:r>
            <a:endParaRPr lang="en-US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}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029200" y="3482975"/>
            <a:ext cx="38862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if(temp==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NULL)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{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(" POSITION NOT FOUND ");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  return;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}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-&gt;next=temp-&gt;next;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temp-&gt;next=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TextBox 71"/>
          <p:cNvSpPr txBox="1">
            <a:spLocks noChangeArrowheads="1"/>
          </p:cNvSpPr>
          <p:nvPr/>
        </p:nvSpPr>
        <p:spPr bwMode="auto">
          <a:xfrm>
            <a:off x="2133600" y="0"/>
            <a:ext cx="53489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INSERT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AT ANY POSITION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5943600" y="1695450"/>
            <a:ext cx="1143000" cy="407988"/>
            <a:chOff x="1524000" y="1143000"/>
            <a:chExt cx="1143000" cy="408432"/>
          </a:xfrm>
        </p:grpSpPr>
        <p:pic>
          <p:nvPicPr>
            <p:cNvPr id="5218" name="Picture 17" descr="Rect_LightBlue.jp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24000" y="1143000"/>
              <a:ext cx="894555" cy="40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19" name="Picture 18" descr="Rect_Gre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919" y="1147763"/>
              <a:ext cx="255081" cy="400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1"/>
          <p:cNvGrpSpPr/>
          <p:nvPr/>
        </p:nvGrpSpPr>
        <p:grpSpPr bwMode="auto">
          <a:xfrm>
            <a:off x="149711" y="1066800"/>
            <a:ext cx="853589" cy="600951"/>
            <a:chOff x="152400" y="1295400"/>
            <a:chExt cx="1082912" cy="427038"/>
          </a:xfrm>
        </p:grpSpPr>
        <p:pic>
          <p:nvPicPr>
            <p:cNvPr id="5216" name="Picture 10" descr="Rect_Purple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1295400"/>
              <a:ext cx="1066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17" name="TextBox 11"/>
            <p:cNvSpPr txBox="1">
              <a:spLocks noChangeArrowheads="1"/>
            </p:cNvSpPr>
            <p:nvPr/>
          </p:nvSpPr>
          <p:spPr bwMode="auto">
            <a:xfrm>
              <a:off x="252483" y="1333500"/>
              <a:ext cx="982829" cy="3718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START</a:t>
              </a:r>
              <a:endParaRPr lang="en-US" sz="1400" b="1" dirty="0" smtClean="0">
                <a:solidFill>
                  <a:srgbClr val="FFFF00"/>
                </a:solidFill>
              </a:endParaRPr>
            </a:p>
            <a:p>
              <a:r>
                <a:rPr lang="en-US" sz="1400" b="1" dirty="0" smtClean="0">
                  <a:solidFill>
                    <a:srgbClr val="FFFF00"/>
                  </a:solidFill>
                </a:rPr>
                <a:t>  (X1)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67425" y="1735138"/>
            <a:ext cx="64152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b="1" dirty="0" smtClean="0"/>
              <a:t>80563</a:t>
            </a:r>
            <a:endParaRPr lang="en-US" sz="1400" b="1" dirty="0"/>
          </a:p>
        </p:txBody>
      </p:sp>
      <p:grpSp>
        <p:nvGrpSpPr>
          <p:cNvPr id="4" name="Group 37"/>
          <p:cNvGrpSpPr/>
          <p:nvPr/>
        </p:nvGrpSpPr>
        <p:grpSpPr bwMode="auto">
          <a:xfrm>
            <a:off x="7620000" y="1695450"/>
            <a:ext cx="1143000" cy="407988"/>
            <a:chOff x="7620000" y="1267968"/>
            <a:chExt cx="1143000" cy="408432"/>
          </a:xfrm>
        </p:grpSpPr>
        <p:grpSp>
          <p:nvGrpSpPr>
            <p:cNvPr id="5" name="Group 19"/>
            <p:cNvGrpSpPr/>
            <p:nvPr/>
          </p:nvGrpSpPr>
          <p:grpSpPr bwMode="auto">
            <a:xfrm>
              <a:off x="7620000" y="1267968"/>
              <a:ext cx="1143000" cy="408432"/>
              <a:chOff x="1524000" y="1143000"/>
              <a:chExt cx="1143000" cy="408432"/>
            </a:xfrm>
          </p:grpSpPr>
          <p:pic>
            <p:nvPicPr>
              <p:cNvPr id="5214" name="Picture 20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15" name="Picture 21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13" name="TextBox 28"/>
            <p:cNvSpPr txBox="1">
              <a:spLocks noChangeArrowheads="1"/>
            </p:cNvSpPr>
            <p:nvPr/>
          </p:nvSpPr>
          <p:spPr bwMode="auto">
            <a:xfrm>
              <a:off x="7743932" y="1308100"/>
              <a:ext cx="641522" cy="3081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67900</a:t>
              </a:r>
              <a:endParaRPr lang="en-US" sz="1400" b="1" dirty="0"/>
            </a:p>
          </p:txBody>
        </p:sp>
      </p:grpSp>
      <p:grpSp>
        <p:nvGrpSpPr>
          <p:cNvPr id="6" name="Group 61"/>
          <p:cNvGrpSpPr/>
          <p:nvPr/>
        </p:nvGrpSpPr>
        <p:grpSpPr bwMode="auto">
          <a:xfrm>
            <a:off x="8648700" y="1887538"/>
            <a:ext cx="381000" cy="398462"/>
            <a:chOff x="8382000" y="2209800"/>
            <a:chExt cx="381000" cy="398463"/>
          </a:xfrm>
        </p:grpSpPr>
        <p:grpSp>
          <p:nvGrpSpPr>
            <p:cNvPr id="7" name="Group 108"/>
            <p:cNvGrpSpPr/>
            <p:nvPr/>
          </p:nvGrpSpPr>
          <p:grpSpPr bwMode="auto">
            <a:xfrm>
              <a:off x="8382000" y="2514601"/>
              <a:ext cx="381000" cy="93662"/>
              <a:chOff x="8686800" y="1600201"/>
              <a:chExt cx="381000" cy="9366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86800" y="1600201"/>
                <a:ext cx="381000" cy="1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767763" y="1692276"/>
                <a:ext cx="228600" cy="1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724900" y="1651001"/>
                <a:ext cx="304800" cy="1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7"/>
            <p:cNvGrpSpPr/>
            <p:nvPr/>
          </p:nvGrpSpPr>
          <p:grpSpPr bwMode="auto">
            <a:xfrm>
              <a:off x="8496300" y="2209799"/>
              <a:ext cx="76201" cy="304801"/>
              <a:chOff x="8839200" y="1828799"/>
              <a:chExt cx="76201" cy="30480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839200" y="1828800"/>
                <a:ext cx="74613" cy="1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8762207" y="1980407"/>
                <a:ext cx="304801" cy="1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38"/>
          <p:cNvGrpSpPr/>
          <p:nvPr/>
        </p:nvGrpSpPr>
        <p:grpSpPr bwMode="auto">
          <a:xfrm>
            <a:off x="6705600" y="2362200"/>
            <a:ext cx="1143000" cy="407988"/>
            <a:chOff x="1524000" y="1143000"/>
            <a:chExt cx="1143000" cy="408432"/>
          </a:xfrm>
        </p:grpSpPr>
        <p:pic>
          <p:nvPicPr>
            <p:cNvPr id="5203" name="Picture 39" descr="Rect_LightBlue.jp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24000" y="1143000"/>
              <a:ext cx="894555" cy="40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04" name="Picture 40" descr="Rect_Gre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919" y="1147763"/>
              <a:ext cx="255081" cy="400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858000" y="2387600"/>
            <a:ext cx="64152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45105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" name="Group 77"/>
          <p:cNvGrpSpPr/>
          <p:nvPr/>
        </p:nvGrpSpPr>
        <p:grpSpPr bwMode="auto">
          <a:xfrm>
            <a:off x="6324600" y="1905000"/>
            <a:ext cx="915988" cy="611188"/>
            <a:chOff x="6324600" y="1675606"/>
            <a:chExt cx="915988" cy="61127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086600" y="1675606"/>
              <a:ext cx="1524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7088166" y="1828028"/>
              <a:ext cx="303256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6326188" y="1980450"/>
              <a:ext cx="912812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172972" y="2132078"/>
              <a:ext cx="304844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324600" y="2285294"/>
              <a:ext cx="381000" cy="1588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76"/>
          <p:cNvGrpSpPr/>
          <p:nvPr/>
        </p:nvGrpSpPr>
        <p:grpSpPr bwMode="auto">
          <a:xfrm>
            <a:off x="7466013" y="1908175"/>
            <a:ext cx="915987" cy="611188"/>
            <a:chOff x="7466012" y="1676400"/>
            <a:chExt cx="915988" cy="61118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467599" y="1676400"/>
              <a:ext cx="152400" cy="1588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314406" y="1828006"/>
              <a:ext cx="304800" cy="158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7467599" y="1981200"/>
              <a:ext cx="914401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8228807" y="2132806"/>
              <a:ext cx="304800" cy="158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48599" y="2286000"/>
              <a:ext cx="533401" cy="15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89"/>
          <p:cNvGrpSpPr/>
          <p:nvPr/>
        </p:nvGrpSpPr>
        <p:grpSpPr bwMode="auto">
          <a:xfrm>
            <a:off x="1346200" y="1676400"/>
            <a:ext cx="1215837" cy="427038"/>
            <a:chOff x="1447800" y="1371600"/>
            <a:chExt cx="1215660" cy="427038"/>
          </a:xfrm>
        </p:grpSpPr>
        <p:grpSp>
          <p:nvGrpSpPr>
            <p:cNvPr id="14" name="Group 9"/>
            <p:cNvGrpSpPr/>
            <p:nvPr/>
          </p:nvGrpSpPr>
          <p:grpSpPr bwMode="auto">
            <a:xfrm>
              <a:off x="1447800" y="1390206"/>
              <a:ext cx="1143000" cy="408432"/>
              <a:chOff x="1524000" y="1143000"/>
              <a:chExt cx="1143000" cy="408432"/>
            </a:xfrm>
          </p:grpSpPr>
          <p:pic>
            <p:nvPicPr>
              <p:cNvPr id="5191" name="Picture 6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92" name="Picture 8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89" name="TextBox 24"/>
            <p:cNvSpPr txBox="1">
              <a:spLocks noChangeArrowheads="1"/>
            </p:cNvSpPr>
            <p:nvPr/>
          </p:nvSpPr>
          <p:spPr bwMode="auto">
            <a:xfrm>
              <a:off x="1533632" y="1417638"/>
              <a:ext cx="641429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12347</a:t>
              </a:r>
              <a:endParaRPr lang="en-US" sz="1400" b="1" dirty="0"/>
            </a:p>
          </p:txBody>
        </p:sp>
        <p:sp>
          <p:nvSpPr>
            <p:cNvPr id="5190" name="TextBox 70"/>
            <p:cNvSpPr txBox="1">
              <a:spLocks noChangeArrowheads="1"/>
            </p:cNvSpPr>
            <p:nvPr/>
          </p:nvSpPr>
          <p:spPr bwMode="auto">
            <a:xfrm>
              <a:off x="2235200" y="1371600"/>
              <a:ext cx="428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88"/>
          <p:cNvGrpSpPr/>
          <p:nvPr/>
        </p:nvGrpSpPr>
        <p:grpSpPr bwMode="auto">
          <a:xfrm>
            <a:off x="2870200" y="1676400"/>
            <a:ext cx="1231776" cy="427038"/>
            <a:chOff x="2971800" y="1371600"/>
            <a:chExt cx="1231776" cy="427038"/>
          </a:xfrm>
        </p:grpSpPr>
        <p:grpSp>
          <p:nvGrpSpPr>
            <p:cNvPr id="16" name="Group 10"/>
            <p:cNvGrpSpPr/>
            <p:nvPr/>
          </p:nvGrpSpPr>
          <p:grpSpPr bwMode="auto">
            <a:xfrm>
              <a:off x="2971800" y="1390206"/>
              <a:ext cx="1143000" cy="408432"/>
              <a:chOff x="1524000" y="1143000"/>
              <a:chExt cx="1143000" cy="408432"/>
            </a:xfrm>
          </p:grpSpPr>
          <p:pic>
            <p:nvPicPr>
              <p:cNvPr id="5186" name="Picture 11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87" name="Picture 12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84" name="TextBox 25"/>
            <p:cNvSpPr txBox="1">
              <a:spLocks noChangeArrowheads="1"/>
            </p:cNvSpPr>
            <p:nvPr/>
          </p:nvSpPr>
          <p:spPr bwMode="auto">
            <a:xfrm>
              <a:off x="3095732" y="1417638"/>
              <a:ext cx="6415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78437</a:t>
              </a:r>
              <a:endParaRPr lang="en-US" sz="1400" b="1" dirty="0"/>
            </a:p>
          </p:txBody>
        </p:sp>
        <p:sp>
          <p:nvSpPr>
            <p:cNvPr id="5185" name="TextBox 71"/>
            <p:cNvSpPr txBox="1">
              <a:spLocks noChangeArrowheads="1"/>
            </p:cNvSpPr>
            <p:nvPr/>
          </p:nvSpPr>
          <p:spPr bwMode="auto">
            <a:xfrm>
              <a:off x="3775254" y="137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87"/>
          <p:cNvGrpSpPr/>
          <p:nvPr/>
        </p:nvGrpSpPr>
        <p:grpSpPr bwMode="auto">
          <a:xfrm>
            <a:off x="4419600" y="1676400"/>
            <a:ext cx="1219076" cy="427038"/>
            <a:chOff x="4457700" y="1371600"/>
            <a:chExt cx="1219076" cy="427038"/>
          </a:xfrm>
        </p:grpSpPr>
        <p:grpSp>
          <p:nvGrpSpPr>
            <p:cNvPr id="18" name="Group 13"/>
            <p:cNvGrpSpPr/>
            <p:nvPr/>
          </p:nvGrpSpPr>
          <p:grpSpPr bwMode="auto">
            <a:xfrm>
              <a:off x="4457700" y="1390206"/>
              <a:ext cx="1143000" cy="408432"/>
              <a:chOff x="1524000" y="1143000"/>
              <a:chExt cx="1143000" cy="408432"/>
            </a:xfrm>
          </p:grpSpPr>
          <p:pic>
            <p:nvPicPr>
              <p:cNvPr id="5181" name="Picture 14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82" name="Picture 15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79" name="TextBox 26"/>
            <p:cNvSpPr txBox="1">
              <a:spLocks noChangeArrowheads="1"/>
            </p:cNvSpPr>
            <p:nvPr/>
          </p:nvSpPr>
          <p:spPr bwMode="auto">
            <a:xfrm>
              <a:off x="4594332" y="1417638"/>
              <a:ext cx="6415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76548</a:t>
              </a:r>
              <a:endParaRPr lang="en-US" sz="1400" b="1" dirty="0"/>
            </a:p>
          </p:txBody>
        </p:sp>
        <p:sp>
          <p:nvSpPr>
            <p:cNvPr id="5180" name="TextBox 72"/>
            <p:cNvSpPr txBox="1">
              <a:spLocks noChangeArrowheads="1"/>
            </p:cNvSpPr>
            <p:nvPr/>
          </p:nvSpPr>
          <p:spPr bwMode="auto">
            <a:xfrm>
              <a:off x="5248454" y="137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746875" y="1687513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4204" y="1676400"/>
            <a:ext cx="4347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89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13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537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86600" y="1903413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93726" y="1812925"/>
            <a:ext cx="184150" cy="3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85800" y="1898650"/>
            <a:ext cx="660400" cy="63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497763" y="2370138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743700" y="1688068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562600" y="2590800"/>
            <a:ext cx="914400" cy="381000"/>
          </a:xfrm>
          <a:prstGeom prst="roundRect">
            <a:avLst/>
          </a:prstGeom>
          <a:solidFill>
            <a:srgbClr val="FF33CC"/>
          </a:soli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r>
              <a:rPr lang="en-US" b="1" dirty="0" smtClean="0">
                <a:solidFill>
                  <a:schemeClr val="tx1"/>
                </a:solidFill>
              </a:rPr>
              <a:t>(X6)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371600" y="838200"/>
            <a:ext cx="10668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 X1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895600" y="838200"/>
            <a:ext cx="10668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 X2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19600" y="838200"/>
            <a:ext cx="10668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 X5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943600" y="838200"/>
            <a:ext cx="10668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 X3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10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01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105" name="Straight Arrow Connector 104"/>
          <p:cNvCxnSpPr/>
          <p:nvPr/>
        </p:nvCxnSpPr>
        <p:spPr>
          <a:xfrm rot="16200000" flipH="1">
            <a:off x="6362700" y="1409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H="1">
            <a:off x="1790700" y="1409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314700" y="1409701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6200000" flipH="1">
            <a:off x="4838700" y="1409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4" dur="250" autoRev="1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250" autoRev="1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250" autoRev="1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0" dur="250" autoRev="1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250" autoRev="1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299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36" dur="250" autoRev="1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250" autoRev="1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250" autoRev="1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0" dur="250" autoRev="1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250" autoRev="1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49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53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57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autoRev="1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9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77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1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29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0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500" autoRev="1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3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500" autoRev="1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7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500" autoRev="1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1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500" autoRev="1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7" dur="250" autoRev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8" dur="250" autoRev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250" autoRev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1" dur="250" autoRev="1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2" dur="250" autoRev="1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250" autoRev="1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5" dur="250" autoRev="1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250" autoRev="1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7" dur="250" autoRev="1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9" dur="250" autoRev="1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250" autoRev="1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250" autoRev="1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3" dur="25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25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5" dur="25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9" dur="250" autoRev="1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250" autoRev="1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250" autoRev="1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7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83" dur="250" autoRev="1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250" autoRev="1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250" autoRev="1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399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399"/>
                            </p:stCondLst>
                            <p:childTnLst>
                              <p:par>
                                <p:cTn id="2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allAtOnce"/>
      <p:bldP spid="5123" grpId="0" build="allAtOnce"/>
      <p:bldP spid="13" grpId="0"/>
      <p:bldP spid="30" grpId="0"/>
      <p:bldP spid="61" grpId="0"/>
      <p:bldP spid="61" grpId="1"/>
      <p:bldP spid="62" grpId="0"/>
      <p:bldP spid="69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0"/>
            <a:ext cx="61795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INSERT AFTER GIVEN DATA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143000"/>
            <a:ext cx="61314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node=start 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New node= Allocate memory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Enter Information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Repeat step 5 to 7 until node!=NULL and info[node]!=item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 node=next[node]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Write “ITEM NOT FOUND”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Set next[</a:t>
            </a:r>
            <a:r>
              <a:rPr lang="en-US" b="1" dirty="0" err="1" smtClean="0"/>
              <a:t>nw</a:t>
            </a:r>
            <a:r>
              <a:rPr lang="en-US" b="1" dirty="0" smtClean="0"/>
              <a:t>]=next[node]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Set next[node]=</a:t>
            </a:r>
            <a:r>
              <a:rPr lang="en-US" b="1" dirty="0" err="1" smtClean="0"/>
              <a:t>nw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b="1" dirty="0" smtClean="0"/>
              <a:t>EXIT</a:t>
            </a:r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76200" y="3863975"/>
            <a:ext cx="44958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ins_item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list *start,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item)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list *node=start, 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nw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nw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=(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list *)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sizeof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list));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(" Enter Data : ");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("%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d",&amp;nw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-&gt;info);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while(node!=NULL &amp;&amp; node-&gt;info!=item)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  node=node-&gt;next;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410200" y="3863975"/>
            <a:ext cx="32766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if(node==NULL)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{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(" ITEM NOT FOUND ");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  return;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}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nw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-&gt;next=node-&gt;next;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    node-&gt;next=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nw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33600" y="162580"/>
            <a:ext cx="564571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NSERT</a:t>
            </a:r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AFTER GIVEN DATA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5943600" y="1695450"/>
            <a:ext cx="1143000" cy="407988"/>
            <a:chOff x="1524000" y="1143000"/>
            <a:chExt cx="1143000" cy="408432"/>
          </a:xfrm>
        </p:grpSpPr>
        <p:pic>
          <p:nvPicPr>
            <p:cNvPr id="6223" name="Picture 17" descr="Rect_LightBlue.jp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24000" y="1143000"/>
              <a:ext cx="894555" cy="40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24" name="Picture 18" descr="Rect_Gre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919" y="1147763"/>
              <a:ext cx="255081" cy="400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" name="Picture 22" descr="Rect_Purpl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6020" y="1143000"/>
            <a:ext cx="63838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START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  (X1)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25221" y="1676400"/>
            <a:ext cx="8066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b="1" dirty="0"/>
              <a:t>5943</a:t>
            </a:r>
            <a:endParaRPr lang="en-US" sz="2400" b="1" dirty="0"/>
          </a:p>
        </p:txBody>
      </p:sp>
      <p:grpSp>
        <p:nvGrpSpPr>
          <p:cNvPr id="3" name="Group 37"/>
          <p:cNvGrpSpPr/>
          <p:nvPr/>
        </p:nvGrpSpPr>
        <p:grpSpPr bwMode="auto">
          <a:xfrm>
            <a:off x="7620000" y="1676400"/>
            <a:ext cx="1143000" cy="461665"/>
            <a:chOff x="7620000" y="1248896"/>
            <a:chExt cx="1143000" cy="462167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7620000" y="1267968"/>
              <a:ext cx="1143000" cy="408432"/>
              <a:chOff x="1524000" y="1143000"/>
              <a:chExt cx="1143000" cy="408432"/>
            </a:xfrm>
          </p:grpSpPr>
          <p:pic>
            <p:nvPicPr>
              <p:cNvPr id="6221" name="Picture 20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22" name="Picture 21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220" name="TextBox 28"/>
            <p:cNvSpPr txBox="1">
              <a:spLocks noChangeArrowheads="1"/>
            </p:cNvSpPr>
            <p:nvPr/>
          </p:nvSpPr>
          <p:spPr bwMode="auto">
            <a:xfrm>
              <a:off x="7687660" y="1248896"/>
              <a:ext cx="806631" cy="462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5436</a:t>
              </a:r>
              <a:endParaRPr lang="en-US" sz="2400" b="1" dirty="0"/>
            </a:p>
          </p:txBody>
        </p:sp>
      </p:grpSp>
      <p:grpSp>
        <p:nvGrpSpPr>
          <p:cNvPr id="6" name="Group 61"/>
          <p:cNvGrpSpPr/>
          <p:nvPr/>
        </p:nvGrpSpPr>
        <p:grpSpPr bwMode="auto">
          <a:xfrm>
            <a:off x="8648700" y="1887538"/>
            <a:ext cx="381000" cy="398462"/>
            <a:chOff x="8382000" y="2209800"/>
            <a:chExt cx="381000" cy="398463"/>
          </a:xfrm>
        </p:grpSpPr>
        <p:grpSp>
          <p:nvGrpSpPr>
            <p:cNvPr id="7" name="Group 108"/>
            <p:cNvGrpSpPr/>
            <p:nvPr/>
          </p:nvGrpSpPr>
          <p:grpSpPr bwMode="auto">
            <a:xfrm>
              <a:off x="8382000" y="2514601"/>
              <a:ext cx="381000" cy="93662"/>
              <a:chOff x="8686800" y="1600201"/>
              <a:chExt cx="381000" cy="9366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686800" y="1600201"/>
                <a:ext cx="381000" cy="158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767763" y="1692276"/>
                <a:ext cx="228600" cy="158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724900" y="1651001"/>
                <a:ext cx="304800" cy="158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7"/>
            <p:cNvGrpSpPr/>
            <p:nvPr/>
          </p:nvGrpSpPr>
          <p:grpSpPr bwMode="auto">
            <a:xfrm>
              <a:off x="8496300" y="2209800"/>
              <a:ext cx="76200" cy="304801"/>
              <a:chOff x="8839200" y="1828800"/>
              <a:chExt cx="76200" cy="30480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839200" y="1828800"/>
                <a:ext cx="74613" cy="158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8762207" y="1980406"/>
                <a:ext cx="304801" cy="158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38"/>
          <p:cNvGrpSpPr/>
          <p:nvPr/>
        </p:nvGrpSpPr>
        <p:grpSpPr bwMode="auto">
          <a:xfrm>
            <a:off x="6705600" y="2362200"/>
            <a:ext cx="1143000" cy="407988"/>
            <a:chOff x="1524000" y="1143000"/>
            <a:chExt cx="1143000" cy="408432"/>
          </a:xfrm>
        </p:grpSpPr>
        <p:pic>
          <p:nvPicPr>
            <p:cNvPr id="6210" name="Picture 39" descr="Rect_LightBlue.jp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24000" y="1143000"/>
              <a:ext cx="894555" cy="40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11" name="Picture 40" descr="Rect_Gre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919" y="1147763"/>
              <a:ext cx="255081" cy="400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947792" y="2342272"/>
            <a:ext cx="495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77"/>
          <p:cNvGrpSpPr/>
          <p:nvPr/>
        </p:nvGrpSpPr>
        <p:grpSpPr bwMode="auto">
          <a:xfrm>
            <a:off x="6324600" y="1905000"/>
            <a:ext cx="915988" cy="611188"/>
            <a:chOff x="6324600" y="1675606"/>
            <a:chExt cx="915988" cy="6112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086600" y="1675606"/>
              <a:ext cx="152400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088166" y="1828028"/>
              <a:ext cx="303256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6326188" y="1980450"/>
              <a:ext cx="912812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172972" y="2132078"/>
              <a:ext cx="3048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324600" y="2285294"/>
              <a:ext cx="381000" cy="1588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76"/>
          <p:cNvGrpSpPr/>
          <p:nvPr/>
        </p:nvGrpSpPr>
        <p:grpSpPr bwMode="auto">
          <a:xfrm>
            <a:off x="7466013" y="1908175"/>
            <a:ext cx="915987" cy="611188"/>
            <a:chOff x="7466012" y="1676400"/>
            <a:chExt cx="915988" cy="611188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67599" y="1676400"/>
              <a:ext cx="152400" cy="1588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7314406" y="1828006"/>
              <a:ext cx="304800" cy="158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>
              <a:off x="7467599" y="1981200"/>
              <a:ext cx="914401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228807" y="2132806"/>
              <a:ext cx="304800" cy="158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48599" y="2286000"/>
              <a:ext cx="533401" cy="15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Group 89"/>
          <p:cNvGrpSpPr/>
          <p:nvPr/>
        </p:nvGrpSpPr>
        <p:grpSpPr bwMode="auto">
          <a:xfrm>
            <a:off x="1346201" y="1676400"/>
            <a:ext cx="1215836" cy="461665"/>
            <a:chOff x="1447800" y="1371600"/>
            <a:chExt cx="1215658" cy="461665"/>
          </a:xfrm>
        </p:grpSpPr>
        <p:grpSp>
          <p:nvGrpSpPr>
            <p:cNvPr id="13" name="Group 9"/>
            <p:cNvGrpSpPr/>
            <p:nvPr/>
          </p:nvGrpSpPr>
          <p:grpSpPr bwMode="auto">
            <a:xfrm>
              <a:off x="1447800" y="1390206"/>
              <a:ext cx="1143000" cy="408432"/>
              <a:chOff x="1524000" y="1143000"/>
              <a:chExt cx="1143000" cy="408432"/>
            </a:xfrm>
          </p:grpSpPr>
          <p:pic>
            <p:nvPicPr>
              <p:cNvPr id="6198" name="Picture 6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9" name="Picture 8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96" name="TextBox 24"/>
            <p:cNvSpPr txBox="1">
              <a:spLocks noChangeArrowheads="1"/>
            </p:cNvSpPr>
            <p:nvPr/>
          </p:nvSpPr>
          <p:spPr bwMode="auto">
            <a:xfrm>
              <a:off x="1533631" y="1371600"/>
              <a:ext cx="745608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-203</a:t>
              </a:r>
              <a:endParaRPr lang="en-US" sz="2400" b="1" dirty="0"/>
            </a:p>
          </p:txBody>
        </p:sp>
        <p:sp>
          <p:nvSpPr>
            <p:cNvPr id="6197" name="TextBox 70"/>
            <p:cNvSpPr txBox="1">
              <a:spLocks noChangeArrowheads="1"/>
            </p:cNvSpPr>
            <p:nvPr/>
          </p:nvSpPr>
          <p:spPr bwMode="auto">
            <a:xfrm>
              <a:off x="2235199" y="1371600"/>
              <a:ext cx="42825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88"/>
          <p:cNvGrpSpPr/>
          <p:nvPr/>
        </p:nvGrpSpPr>
        <p:grpSpPr bwMode="auto">
          <a:xfrm>
            <a:off x="2870200" y="1676400"/>
            <a:ext cx="1231776" cy="461665"/>
            <a:chOff x="2971800" y="1371600"/>
            <a:chExt cx="1231776" cy="461665"/>
          </a:xfrm>
        </p:grpSpPr>
        <p:grpSp>
          <p:nvGrpSpPr>
            <p:cNvPr id="15" name="Group 10"/>
            <p:cNvGrpSpPr/>
            <p:nvPr/>
          </p:nvGrpSpPr>
          <p:grpSpPr bwMode="auto">
            <a:xfrm>
              <a:off x="2971800" y="1390206"/>
              <a:ext cx="1143000" cy="408432"/>
              <a:chOff x="1524000" y="1143000"/>
              <a:chExt cx="1143000" cy="408432"/>
            </a:xfrm>
          </p:grpSpPr>
          <p:pic>
            <p:nvPicPr>
              <p:cNvPr id="6193" name="Picture 11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12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91" name="TextBox 25"/>
            <p:cNvSpPr txBox="1">
              <a:spLocks noChangeArrowheads="1"/>
            </p:cNvSpPr>
            <p:nvPr/>
          </p:nvSpPr>
          <p:spPr bwMode="auto">
            <a:xfrm>
              <a:off x="3025392" y="1371600"/>
              <a:ext cx="80663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1057</a:t>
              </a:r>
              <a:endParaRPr lang="en-US" sz="2400" b="1" dirty="0"/>
            </a:p>
          </p:txBody>
        </p:sp>
        <p:sp>
          <p:nvSpPr>
            <p:cNvPr id="6192" name="TextBox 71"/>
            <p:cNvSpPr txBox="1">
              <a:spLocks noChangeArrowheads="1"/>
            </p:cNvSpPr>
            <p:nvPr/>
          </p:nvSpPr>
          <p:spPr bwMode="auto">
            <a:xfrm>
              <a:off x="3775254" y="137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87"/>
          <p:cNvGrpSpPr/>
          <p:nvPr/>
        </p:nvGrpSpPr>
        <p:grpSpPr bwMode="auto">
          <a:xfrm>
            <a:off x="4419600" y="1676400"/>
            <a:ext cx="1219076" cy="461665"/>
            <a:chOff x="4457700" y="1371600"/>
            <a:chExt cx="1219076" cy="461665"/>
          </a:xfrm>
        </p:grpSpPr>
        <p:grpSp>
          <p:nvGrpSpPr>
            <p:cNvPr id="17" name="Group 13"/>
            <p:cNvGrpSpPr/>
            <p:nvPr/>
          </p:nvGrpSpPr>
          <p:grpSpPr bwMode="auto">
            <a:xfrm>
              <a:off x="4457700" y="1390206"/>
              <a:ext cx="1143000" cy="408432"/>
              <a:chOff x="1524000" y="1143000"/>
              <a:chExt cx="1143000" cy="408432"/>
            </a:xfrm>
          </p:grpSpPr>
          <p:pic>
            <p:nvPicPr>
              <p:cNvPr id="6188" name="Picture 14" descr="Rect_LightBlue.jp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524000" y="1143000"/>
                <a:ext cx="894555" cy="408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89" name="Picture 15" descr="Rect_Green.jp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919" y="1147763"/>
                <a:ext cx="255081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86" name="TextBox 26"/>
            <p:cNvSpPr txBox="1">
              <a:spLocks noChangeArrowheads="1"/>
            </p:cNvSpPr>
            <p:nvPr/>
          </p:nvSpPr>
          <p:spPr bwMode="auto">
            <a:xfrm>
              <a:off x="4594332" y="1371600"/>
              <a:ext cx="65114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587</a:t>
              </a:r>
              <a:endParaRPr lang="en-US" sz="2400" b="1" dirty="0"/>
            </a:p>
          </p:txBody>
        </p:sp>
        <p:sp>
          <p:nvSpPr>
            <p:cNvPr id="6187" name="TextBox 72"/>
            <p:cNvSpPr txBox="1">
              <a:spLocks noChangeArrowheads="1"/>
            </p:cNvSpPr>
            <p:nvPr/>
          </p:nvSpPr>
          <p:spPr bwMode="auto">
            <a:xfrm>
              <a:off x="5248454" y="137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X3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746875" y="1687513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420759" y="1676400"/>
            <a:ext cx="4347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489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013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37200" y="19050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600" y="1903413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3" idx="2"/>
          </p:cNvCxnSpPr>
          <p:nvPr/>
        </p:nvCxnSpPr>
        <p:spPr>
          <a:xfrm rot="16200000" flipH="1">
            <a:off x="554832" y="1777206"/>
            <a:ext cx="184150" cy="74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85800" y="1898650"/>
            <a:ext cx="660400" cy="63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493000" y="2349500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746875" y="1688068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613400" y="2438400"/>
            <a:ext cx="914400" cy="381000"/>
          </a:xfrm>
          <a:prstGeom prst="roundRect">
            <a:avLst/>
          </a:prstGeom>
          <a:solidFill>
            <a:srgbClr val="FF33CC"/>
          </a:soli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nw</a:t>
            </a:r>
            <a:r>
              <a:rPr lang="en-US" b="1" dirty="0" smtClean="0">
                <a:solidFill>
                  <a:schemeClr val="tx1"/>
                </a:solidFill>
              </a:rPr>
              <a:t>(X6)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4770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029200" y="2286000"/>
            <a:ext cx="7620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(X3)</a:t>
            </a:r>
            <a:endParaRPr lang="en-US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NODE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581400" y="2362200"/>
            <a:ext cx="7620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(X5)</a:t>
            </a:r>
            <a:endParaRPr lang="en-US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NODE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905000" y="2286000"/>
            <a:ext cx="7620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(X2)</a:t>
            </a:r>
            <a:endParaRPr lang="en-US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NODE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57200" y="2362200"/>
            <a:ext cx="7620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(X1)</a:t>
            </a:r>
            <a:endParaRPr lang="en-US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NODE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9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91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85" name="Straight Arrow Connector 84"/>
          <p:cNvCxnSpPr/>
          <p:nvPr/>
        </p:nvCxnSpPr>
        <p:spPr>
          <a:xfrm flipV="1">
            <a:off x="9144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038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562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9"/>
                            </p:stCondLst>
                            <p:childTnLst>
                              <p:par>
                                <p:cTn id="6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40"/>
                            </p:stCondLst>
                            <p:childTnLst>
                              <p:par>
                                <p:cTn id="6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99"/>
                            </p:stCondLst>
                            <p:childTnLst>
                              <p:par>
                                <p:cTn id="10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79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79"/>
                            </p:stCondLst>
                            <p:childTnLst>
                              <p:par>
                                <p:cTn id="12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649"/>
                            </p:stCondLst>
                            <p:childTnLst>
                              <p:par>
                                <p:cTn id="1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849"/>
                            </p:stCondLst>
                            <p:childTnLst>
                              <p:par>
                                <p:cTn id="1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449"/>
                            </p:stCondLst>
                            <p:childTnLst>
                              <p:par>
                                <p:cTn id="19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7049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6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7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1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2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59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59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0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1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42" grpId="0"/>
      <p:bldP spid="74" grpId="0"/>
      <p:bldP spid="74" grpId="1"/>
      <p:bldP spid="75" grpId="0"/>
      <p:bldP spid="95" grpId="0"/>
      <p:bldP spid="96" grpId="0"/>
      <p:bldP spid="108" grpId="0"/>
      <p:bldP spid="112" grpId="0"/>
      <p:bldP spid="112" grpId="1"/>
      <p:bldP spid="114" grpId="0"/>
      <p:bldP spid="114" grpId="1"/>
      <p:bldP spid="116" grpId="0"/>
      <p:bldP spid="1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381000"/>
            <a:ext cx="61112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DELETE FROM BEGINNING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1219200"/>
            <a:ext cx="407515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Set node=start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Check if node=NULL, then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sz="2000" b="1" dirty="0" smtClean="0"/>
              <a:t>             Write “No Node Exist” and return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/>
              <a:t>Set start=next[node]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/>
              <a:t>Free memory associated with node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/>
              <a:t>Return start</a:t>
            </a:r>
            <a:endParaRPr lang="en-US" sz="2000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2209800" y="228600"/>
            <a:ext cx="544758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DELETE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FROM BEGINNING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2667000"/>
            <a:ext cx="5943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void 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delete_begin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()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{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NODE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*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if(start==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NULL)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{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  </a:t>
            </a:r>
            <a:r>
              <a:rPr lang="en-US" sz="2000" b="1" dirty="0" err="1">
                <a:solidFill>
                  <a:srgbClr val="0000FF"/>
                </a:solidFill>
                <a:latin typeface="+mn-lt"/>
              </a:rPr>
              <a:t>printf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(“ List is Empty");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 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return;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}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=start;</a:t>
            </a:r>
            <a:endParaRPr lang="en-US" sz="2000" b="1" dirty="0" smtClean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	start=start-&gt;next;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printf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(“Deleted element is %d”, 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-&gt;info);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	</a:t>
            </a:r>
            <a:endParaRPr lang="en-US" sz="2000" b="1" dirty="0" smtClean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	free(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);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}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685800" y="1676400"/>
            <a:ext cx="1447800" cy="381000"/>
            <a:chOff x="685800" y="1524000"/>
            <a:chExt cx="1447800" cy="381000"/>
          </a:xfrm>
        </p:grpSpPr>
        <p:sp>
          <p:nvSpPr>
            <p:cNvPr id="6" name="Rectangle 5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450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X9</a:t>
              </a:r>
              <a:endParaRPr lang="en-US" b="1" dirty="0"/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2362200" y="1676400"/>
            <a:ext cx="1447800" cy="381000"/>
            <a:chOff x="685800" y="1524000"/>
            <a:chExt cx="1447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765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X3</a:t>
              </a:r>
              <a:endParaRPr lang="en-US" b="1" dirty="0"/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038600" y="1676400"/>
            <a:ext cx="1447800" cy="381000"/>
            <a:chOff x="685800" y="1524000"/>
            <a:chExt cx="1447800" cy="381000"/>
          </a:xfrm>
        </p:grpSpPr>
        <p:sp>
          <p:nvSpPr>
            <p:cNvPr id="14" name="Rectangle 13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2310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X2</a:t>
              </a:r>
              <a:endParaRPr lang="en-US" b="1" dirty="0"/>
            </a:p>
          </p:txBody>
        </p:sp>
      </p:grpSp>
      <p:grpSp>
        <p:nvGrpSpPr>
          <p:cNvPr id="9" name="Group 15"/>
          <p:cNvGrpSpPr/>
          <p:nvPr/>
        </p:nvGrpSpPr>
        <p:grpSpPr bwMode="auto">
          <a:xfrm>
            <a:off x="5715000" y="1676400"/>
            <a:ext cx="1447800" cy="381000"/>
            <a:chOff x="685800" y="1524000"/>
            <a:chExt cx="1447800" cy="381000"/>
          </a:xfrm>
        </p:grpSpPr>
        <p:sp>
          <p:nvSpPr>
            <p:cNvPr id="17" name="Rectangle 16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907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X7</a:t>
              </a:r>
              <a:endParaRPr lang="en-US" b="1" dirty="0"/>
            </a:p>
          </p:txBody>
        </p:sp>
      </p:grpSp>
      <p:grpSp>
        <p:nvGrpSpPr>
          <p:cNvPr id="10" name="Group 18"/>
          <p:cNvGrpSpPr/>
          <p:nvPr/>
        </p:nvGrpSpPr>
        <p:grpSpPr bwMode="auto">
          <a:xfrm>
            <a:off x="7391400" y="1676400"/>
            <a:ext cx="1447800" cy="381000"/>
            <a:chOff x="685800" y="1524000"/>
            <a:chExt cx="1447800" cy="381000"/>
          </a:xfrm>
        </p:grpSpPr>
        <p:sp>
          <p:nvSpPr>
            <p:cNvPr id="20" name="Rectangle 19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777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NL</a:t>
              </a:r>
              <a:endParaRPr lang="en-US" b="1" dirty="0"/>
            </a:p>
          </p:txBody>
        </p:sp>
      </p:grpSp>
      <p:sp>
        <p:nvSpPr>
          <p:cNvPr id="22" name="Decagon 21"/>
          <p:cNvSpPr/>
          <p:nvPr/>
        </p:nvSpPr>
        <p:spPr>
          <a:xfrm>
            <a:off x="76200" y="914400"/>
            <a:ext cx="990600" cy="609600"/>
          </a:xfrm>
          <a:prstGeom prst="decagon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START(X5)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32"/>
          <p:cNvGrpSpPr/>
          <p:nvPr/>
        </p:nvGrpSpPr>
        <p:grpSpPr bwMode="auto">
          <a:xfrm>
            <a:off x="530225" y="1524000"/>
            <a:ext cx="203200" cy="304800"/>
            <a:chOff x="530225" y="1524000"/>
            <a:chExt cx="203200" cy="38100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343694" y="17137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0225" y="1885156"/>
              <a:ext cx="203200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47"/>
          <p:cNvGrpSpPr/>
          <p:nvPr/>
        </p:nvGrpSpPr>
        <p:grpSpPr bwMode="auto">
          <a:xfrm>
            <a:off x="8813800" y="1854200"/>
            <a:ext cx="304800" cy="547688"/>
            <a:chOff x="8813800" y="1854200"/>
            <a:chExt cx="304800" cy="547688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8774907" y="2043906"/>
              <a:ext cx="381000" cy="15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>
            <a:off x="3810000" y="186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33600" y="18653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8653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62800" y="186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Decagon 57"/>
          <p:cNvSpPr/>
          <p:nvPr/>
        </p:nvSpPr>
        <p:spPr>
          <a:xfrm>
            <a:off x="1701800" y="895350"/>
            <a:ext cx="990600" cy="609600"/>
          </a:xfrm>
          <a:prstGeom prst="decagon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START(X9)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58"/>
          <p:cNvGrpSpPr/>
          <p:nvPr/>
        </p:nvGrpSpPr>
        <p:grpSpPr bwMode="auto">
          <a:xfrm>
            <a:off x="2155825" y="1504950"/>
            <a:ext cx="203200" cy="381000"/>
            <a:chOff x="530225" y="1524000"/>
            <a:chExt cx="203200" cy="381000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343694" y="1713706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0225" y="1884363"/>
              <a:ext cx="203200" cy="1587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Decagon 61"/>
          <p:cNvSpPr/>
          <p:nvPr/>
        </p:nvSpPr>
        <p:spPr>
          <a:xfrm>
            <a:off x="45720" y="2232660"/>
            <a:ext cx="990600" cy="609600"/>
          </a:xfrm>
          <a:prstGeom prst="decagon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(X5)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65"/>
          <p:cNvGrpSpPr/>
          <p:nvPr/>
        </p:nvGrpSpPr>
        <p:grpSpPr bwMode="auto">
          <a:xfrm>
            <a:off x="528638" y="1943100"/>
            <a:ext cx="203200" cy="266700"/>
            <a:chOff x="377825" y="1828800"/>
            <a:chExt cx="203200" cy="381000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191294" y="2018506"/>
              <a:ext cx="381000" cy="15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77825" y="1828800"/>
              <a:ext cx="203200" cy="2269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5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600" y="0"/>
            <a:ext cx="46047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DELETE FROM END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1066800"/>
            <a:ext cx="4561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node=start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      Write “No Node Exist”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Repeat step 4 &amp; 5 until next[node]!=NULL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</a:t>
            </a:r>
            <a:r>
              <a:rPr lang="en-US" b="1" dirty="0" err="1" smtClean="0"/>
              <a:t>prev</a:t>
            </a:r>
            <a:r>
              <a:rPr lang="en-US" b="1" dirty="0" smtClean="0"/>
              <a:t>=node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node=next[node]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Set next[</a:t>
            </a:r>
            <a:r>
              <a:rPr lang="en-US" b="1" dirty="0" err="1" smtClean="0"/>
              <a:t>prev</a:t>
            </a:r>
            <a:r>
              <a:rPr lang="en-US" b="1" dirty="0" smtClean="0"/>
              <a:t>]=NULL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Free memory associated with 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EXIT</a:t>
            </a:r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429000"/>
            <a:ext cx="3886200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void 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delete_end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()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{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</a:rPr>
              <a:t>NODE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*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,*temp;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if(start==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NULL)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{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+mn-lt"/>
              </a:rPr>
              <a:t>printf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(“ List is Empty ");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  return;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}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3352800"/>
            <a:ext cx="495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=start;</a:t>
            </a:r>
            <a:endParaRPr lang="en-US" sz="2000" b="1" dirty="0" smtClean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while(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-&gt;next!=NULL)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{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temp=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sz="2000" b="1" dirty="0" err="1" smtClean="0">
                <a:solidFill>
                  <a:srgbClr val="0000FF"/>
                </a:solidFill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next;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}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</a:rPr>
              <a:t>temp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next=NULL;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printf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(“Deleted element is %d”, 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-&gt;info);    </a:t>
            </a:r>
            <a:endParaRPr lang="en-US" sz="2000" b="1" dirty="0" smtClean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    free(</a:t>
            </a:r>
            <a:r>
              <a:rPr lang="en-US" sz="2000" b="1" dirty="0" err="1" smtClean="0">
                <a:solidFill>
                  <a:srgbClr val="0000FF"/>
                </a:solidFill>
                <a:latin typeface="+mn-lt"/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);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}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2473325" y="0"/>
            <a:ext cx="396961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DELETE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FROM END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85800" y="1676400"/>
            <a:ext cx="1447800" cy="381000"/>
            <a:chOff x="685800" y="1524000"/>
            <a:chExt cx="1447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89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X9</a:t>
              </a:r>
              <a:endParaRPr lang="en-US" b="1" dirty="0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2362200" y="1676400"/>
            <a:ext cx="1447800" cy="381000"/>
            <a:chOff x="685800" y="1524000"/>
            <a:chExt cx="1447800" cy="381000"/>
          </a:xfrm>
        </p:grpSpPr>
        <p:sp>
          <p:nvSpPr>
            <p:cNvPr id="14" name="Rectangle 13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-78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X3</a:t>
              </a:r>
              <a:endParaRPr lang="en-US" b="1" dirty="0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4038600" y="1676400"/>
            <a:ext cx="1447800" cy="381000"/>
            <a:chOff x="685800" y="1524000"/>
            <a:chExt cx="1447800" cy="381000"/>
          </a:xfrm>
        </p:grpSpPr>
        <p:sp>
          <p:nvSpPr>
            <p:cNvPr id="17" name="Rectangle 16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67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X2</a:t>
              </a:r>
              <a:endParaRPr lang="en-US" b="1" dirty="0"/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5715000" y="1676400"/>
            <a:ext cx="1447800" cy="381000"/>
            <a:chOff x="685800" y="1524000"/>
            <a:chExt cx="1447800" cy="381000"/>
          </a:xfrm>
        </p:grpSpPr>
        <p:sp>
          <p:nvSpPr>
            <p:cNvPr id="20" name="Rectangle 19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-54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X7</a:t>
              </a:r>
              <a:endParaRPr lang="en-US" b="1" dirty="0"/>
            </a:p>
          </p:txBody>
        </p:sp>
      </p:grpSp>
      <p:grpSp>
        <p:nvGrpSpPr>
          <p:cNvPr id="9" name="Group 21"/>
          <p:cNvGrpSpPr/>
          <p:nvPr/>
        </p:nvGrpSpPr>
        <p:grpSpPr bwMode="auto">
          <a:xfrm>
            <a:off x="7391400" y="1676400"/>
            <a:ext cx="1447800" cy="381000"/>
            <a:chOff x="685800" y="1524000"/>
            <a:chExt cx="1447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85800" y="15240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-90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00200" y="1524000"/>
              <a:ext cx="533400" cy="381000"/>
            </a:xfrm>
            <a:prstGeom prst="rect">
              <a:avLst/>
            </a:prstGeom>
            <a:solidFill>
              <a:srgbClr val="00206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/>
                <a:t>NL</a:t>
              </a:r>
              <a:endParaRPr lang="en-US" b="1" dirty="0"/>
            </a:p>
          </p:txBody>
        </p:sp>
      </p:grpSp>
      <p:sp>
        <p:nvSpPr>
          <p:cNvPr id="25" name="Decagon 24"/>
          <p:cNvSpPr/>
          <p:nvPr/>
        </p:nvSpPr>
        <p:spPr>
          <a:xfrm>
            <a:off x="76200" y="838200"/>
            <a:ext cx="990600" cy="609600"/>
          </a:xfrm>
          <a:prstGeom prst="decagon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START(X5)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25"/>
          <p:cNvGrpSpPr/>
          <p:nvPr/>
        </p:nvGrpSpPr>
        <p:grpSpPr bwMode="auto">
          <a:xfrm>
            <a:off x="530225" y="1524000"/>
            <a:ext cx="203200" cy="304800"/>
            <a:chOff x="530225" y="1524000"/>
            <a:chExt cx="203200" cy="381000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343694" y="1713706"/>
              <a:ext cx="381000" cy="1588"/>
            </a:xfrm>
            <a:prstGeom prst="line">
              <a:avLst/>
            </a:prstGeom>
            <a:ln>
              <a:solidFill>
                <a:srgbClr val="66FF33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30225" y="1884362"/>
              <a:ext cx="203200" cy="1588"/>
            </a:xfrm>
            <a:prstGeom prst="line">
              <a:avLst/>
            </a:prstGeom>
            <a:ln>
              <a:solidFill>
                <a:srgbClr val="66FF33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28"/>
          <p:cNvGrpSpPr/>
          <p:nvPr/>
        </p:nvGrpSpPr>
        <p:grpSpPr bwMode="auto">
          <a:xfrm>
            <a:off x="8813800" y="1854200"/>
            <a:ext cx="304800" cy="547688"/>
            <a:chOff x="8813800" y="1854200"/>
            <a:chExt cx="304800" cy="547688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  <a:ln>
              <a:solidFill>
                <a:srgbClr val="66FF33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  <a:ln w="38100">
                <a:solidFill>
                  <a:srgbClr val="66FF33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  <a:ln w="38100">
                <a:solidFill>
                  <a:srgbClr val="66FF33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  <a:ln w="38100">
                <a:solidFill>
                  <a:srgbClr val="66FF33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  <a:ln w="38100">
              <a:solidFill>
                <a:srgbClr val="66FF33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810000" y="1866900"/>
            <a:ext cx="228600" cy="1588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33600" y="1865312"/>
            <a:ext cx="228600" cy="1588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6400" y="1865312"/>
            <a:ext cx="228600" cy="1588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62800" y="1866900"/>
            <a:ext cx="228600" cy="1588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14400" y="625694"/>
            <a:ext cx="9906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tempX5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6200" y="2514600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X5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3" name="Picture 52" descr="arrow-blink-down-1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47775" y="1158875"/>
            <a:ext cx="2000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Oval 54"/>
          <p:cNvSpPr/>
          <p:nvPr/>
        </p:nvSpPr>
        <p:spPr>
          <a:xfrm>
            <a:off x="1752600" y="2514600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X9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429000" y="2570564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X3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81600" y="2570564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X2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705600" y="2570564"/>
            <a:ext cx="1066800" cy="6096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X7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ptr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29400" y="1676400"/>
            <a:ext cx="533400" cy="381000"/>
          </a:xfrm>
          <a:prstGeom prst="rect">
            <a:avLst/>
          </a:prstGeom>
          <a:solidFill>
            <a:srgbClr val="00206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NL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2590800" y="609600"/>
            <a:ext cx="9906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tempX9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6" name="Picture 65" descr="arrow-blink-down-1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24175" y="1143000"/>
            <a:ext cx="2000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Oval 66"/>
          <p:cNvSpPr/>
          <p:nvPr/>
        </p:nvSpPr>
        <p:spPr>
          <a:xfrm>
            <a:off x="4267200" y="609600"/>
            <a:ext cx="9906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tempX3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8" name="Picture 67" descr="arrow-blink-down-1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00575" y="1143000"/>
            <a:ext cx="2000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Oval 68"/>
          <p:cNvSpPr/>
          <p:nvPr/>
        </p:nvSpPr>
        <p:spPr>
          <a:xfrm>
            <a:off x="5943600" y="609600"/>
            <a:ext cx="990600" cy="533400"/>
          </a:xfrm>
          <a:prstGeom prst="ellipse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tempX2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0" name="Picture 69" descr="arrow-blink-down-1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76975" y="1143000"/>
            <a:ext cx="2000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70"/>
          <p:cNvGrpSpPr/>
          <p:nvPr/>
        </p:nvGrpSpPr>
        <p:grpSpPr bwMode="auto">
          <a:xfrm>
            <a:off x="7086600" y="1827212"/>
            <a:ext cx="304800" cy="536576"/>
            <a:chOff x="8813800" y="1852612"/>
            <a:chExt cx="304800" cy="536576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42"/>
            <p:cNvGrpSpPr/>
            <p:nvPr/>
          </p:nvGrpSpPr>
          <p:grpSpPr bwMode="auto">
            <a:xfrm>
              <a:off x="8813800" y="2247900"/>
              <a:ext cx="304800" cy="141288"/>
              <a:chOff x="8610600" y="2667000"/>
              <a:chExt cx="304800" cy="14128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99500" y="28067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48700" y="27305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8826500" y="1852612"/>
              <a:ext cx="152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8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83" name="Picture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71" name="Straight Arrow Connector 70"/>
          <p:cNvCxnSpPr/>
          <p:nvPr/>
        </p:nvCxnSpPr>
        <p:spPr>
          <a:xfrm rot="5400000" flipH="1" flipV="1">
            <a:off x="647700" y="2095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2324100" y="2095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4000500" y="21717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753100" y="21717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7277100" y="21717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99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99"/>
                            </p:stCondLst>
                            <p:childTnLst>
                              <p:par>
                                <p:cTn id="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649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850"/>
                            </p:stCondLst>
                            <p:childTnLst>
                              <p:par>
                                <p:cTn id="1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4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0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2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4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8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2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6" dur="250" autoRev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250" autoRev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8" dur="250" autoRev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4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149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00200" y="0"/>
            <a:ext cx="70291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DELETE FROM ANY POSITION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990600"/>
            <a:ext cx="51210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node=start and </a:t>
            </a:r>
            <a:r>
              <a:rPr lang="en-US" b="1" dirty="0" err="1" smtClean="0"/>
              <a:t>i</a:t>
            </a:r>
            <a:r>
              <a:rPr lang="en-US" b="1" dirty="0" smtClean="0"/>
              <a:t>=2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      Write “No Node Exist”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Repeat step 4 to 6 until node!=NULL and </a:t>
            </a:r>
            <a:r>
              <a:rPr lang="en-US" b="1" dirty="0" err="1" smtClean="0"/>
              <a:t>i</a:t>
            </a:r>
            <a:r>
              <a:rPr lang="en-US" b="1" dirty="0" smtClean="0"/>
              <a:t>&lt;=pos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</a:t>
            </a:r>
            <a:r>
              <a:rPr lang="en-US" b="1" dirty="0" err="1" smtClean="0"/>
              <a:t>prev</a:t>
            </a:r>
            <a:r>
              <a:rPr lang="en-US" b="1" dirty="0" smtClean="0"/>
              <a:t>=node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node=next[node]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</a:t>
            </a:r>
            <a:r>
              <a:rPr lang="en-US" b="1" dirty="0" err="1" smtClean="0"/>
              <a:t>i</a:t>
            </a:r>
            <a:r>
              <a:rPr lang="en-US" b="1" dirty="0" smtClean="0"/>
              <a:t>=i+1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     Write “POSITION NOT FOUND”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Set next[</a:t>
            </a:r>
            <a:r>
              <a:rPr lang="en-US" b="1" dirty="0" err="1" smtClean="0"/>
              <a:t>prev</a:t>
            </a:r>
            <a:r>
              <a:rPr lang="en-US" b="1" dirty="0" smtClean="0"/>
              <a:t>]=next[node]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Free memory associated with 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EXIT</a:t>
            </a:r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extBox 29"/>
          <p:cNvSpPr txBox="1">
            <a:spLocks noChangeArrowheads="1"/>
          </p:cNvSpPr>
          <p:nvPr/>
        </p:nvSpPr>
        <p:spPr bwMode="auto">
          <a:xfrm>
            <a:off x="3352367" y="152400"/>
            <a:ext cx="19816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OUTLINE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200" y="671691"/>
            <a:ext cx="240488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Introduction to linked list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Array Vs Linked List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Single linked list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Definition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Operations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Creation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Insertion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Deletion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Reversal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Double linked list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Definition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Operations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Creation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Insertion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Deletion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Circular linked list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Definition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      Operations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Creation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Insertion</a:t>
            </a:r>
            <a:endParaRPr lang="en-US" sz="16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 Deletion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Header Linked List</a:t>
            </a:r>
            <a:endParaRPr lang="en-US" sz="1600" b="1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7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2819400"/>
            <a:ext cx="4114800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void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delete_sloc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{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NODE *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, *temp;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I, loc;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if(start==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NULL)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{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  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("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List is Empty");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  return;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}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(“Enter the position”);</a:t>
            </a:r>
            <a:endParaRPr lang="en-US" b="1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scanf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(“%d”, &amp;loc);    </a:t>
            </a:r>
            <a:endParaRPr lang="en-US" b="1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 for(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=0,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=start;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&lt;loc;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++)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{      temp=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; 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267200" y="2973388"/>
            <a:ext cx="44958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  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=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-&gt;next;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}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if(temp==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NULL)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{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  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(" POSITION NOT EXIST");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  return;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}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temp-&gt;next=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-&gt;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next;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printf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(“Deleted element is %d”, 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-&gt;info);    </a:t>
            </a:r>
            <a:endParaRPr lang="en-US" b="1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    free(</a:t>
            </a:r>
            <a:r>
              <a:rPr lang="en-US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ptr</a:t>
            </a: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);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</a:rPr>
              <a:t>}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133600" y="1600200"/>
            <a:ext cx="1447800" cy="381000"/>
            <a:chOff x="4038600" y="1676400"/>
            <a:chExt cx="1447800" cy="381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36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886200" y="1600200"/>
            <a:ext cx="1447800" cy="381000"/>
            <a:chOff x="4038600" y="1676400"/>
            <a:chExt cx="1447800" cy="381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638800" y="1600200"/>
            <a:ext cx="1447800" cy="381000"/>
            <a:chOff x="4038600" y="1676400"/>
            <a:chExt cx="1447800" cy="381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27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1600200"/>
            <a:ext cx="1447800" cy="381000"/>
            <a:chOff x="4038600" y="1676400"/>
            <a:chExt cx="14478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-67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NL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0"/>
          <p:cNvGrpSpPr/>
          <p:nvPr/>
        </p:nvGrpSpPr>
        <p:grpSpPr bwMode="auto">
          <a:xfrm>
            <a:off x="381000" y="1600200"/>
            <a:ext cx="1447800" cy="381000"/>
            <a:chOff x="4038600" y="1676400"/>
            <a:chExt cx="1447800" cy="381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78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828800" y="1790700"/>
            <a:ext cx="304800" cy="1588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1400" y="1790700"/>
            <a:ext cx="304800" cy="1588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1752600"/>
            <a:ext cx="304800" cy="1588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86600" y="1790700"/>
            <a:ext cx="304800" cy="1588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" name="Group 28"/>
          <p:cNvGrpSpPr/>
          <p:nvPr/>
        </p:nvGrpSpPr>
        <p:grpSpPr bwMode="auto">
          <a:xfrm>
            <a:off x="8839200" y="1854200"/>
            <a:ext cx="304800" cy="547688"/>
            <a:chOff x="8813800" y="1854200"/>
            <a:chExt cx="304800" cy="547688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0" h="0"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</a:ln>
              <a:scene3d>
                <a:camera prst="orthographicFront"/>
                <a:lightRig rig="threePt" dir="t"/>
              </a:scene3d>
              <a:sp3d>
                <a:bevelT w="127000" h="1270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</a:ln>
              <a:scene3d>
                <a:camera prst="orthographicFront"/>
                <a:lightRig rig="threePt" dir="t"/>
              </a:scene3d>
              <a:sp3d>
                <a:bevelT w="127000" h="1270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</a:ln>
              <a:scene3d>
                <a:camera prst="orthographicFront"/>
                <a:lightRig rig="threePt" dir="t"/>
              </a:scene3d>
              <a:sp3d>
                <a:bevelT w="127000" h="1270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  <a:ln w="3810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ounded Rectangle 35"/>
          <p:cNvSpPr/>
          <p:nvPr/>
        </p:nvSpPr>
        <p:spPr>
          <a:xfrm>
            <a:off x="-101600" y="1013460"/>
            <a:ext cx="635000" cy="381000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chilly" dir="t"/>
          </a:scene3d>
          <a:sp3d>
            <a:bevelT w="1270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7794" y="1775618"/>
            <a:ext cx="304800" cy="1588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-55086" y="1594326"/>
            <a:ext cx="381000" cy="1588"/>
          </a:xfrm>
          <a:prstGeom prst="line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35" name="TextBox 4"/>
          <p:cNvSpPr txBox="1">
            <a:spLocks noChangeArrowheads="1"/>
          </p:cNvSpPr>
          <p:nvPr/>
        </p:nvSpPr>
        <p:spPr bwMode="auto">
          <a:xfrm>
            <a:off x="1828800" y="10180"/>
            <a:ext cx="606634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DELETE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FROM ANY POSITION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" y="2374322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9600" y="5334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 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62200" y="609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14800" y="609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1981200" y="236283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57600" y="23419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X7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86400" y="232473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600" y="63290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74"/>
          <p:cNvGrpSpPr/>
          <p:nvPr/>
        </p:nvGrpSpPr>
        <p:grpSpPr bwMode="auto">
          <a:xfrm>
            <a:off x="5318125" y="1462085"/>
            <a:ext cx="2073275" cy="306386"/>
            <a:chOff x="5334000" y="1219200"/>
            <a:chExt cx="2073275" cy="30638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486400" y="1219200"/>
              <a:ext cx="1676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334000" y="1370806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5334000" y="15240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009606" y="1370806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178675" y="150971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 bwMode="auto">
          <a:xfrm>
            <a:off x="4800600" y="1600200"/>
            <a:ext cx="533400" cy="381000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69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72" name="Picture 7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1" name="Straight Arrow Connector 60"/>
          <p:cNvCxnSpPr/>
          <p:nvPr/>
        </p:nvCxnSpPr>
        <p:spPr>
          <a:xfrm rot="5400000">
            <a:off x="762794" y="12946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513806" y="12946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4266406" y="12946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6477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24003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40767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59055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3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5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23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8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0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5" dur="2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2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2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20" dur="2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2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2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25" dur="2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2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2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2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2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2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5" dur="2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2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2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2" dur="2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3" dur="2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2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9" dur="20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20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20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6" dur="20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7" dur="20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8" dur="20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1" dur="20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2" dur="20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3" dur="20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6" dur="20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7" dur="20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8" dur="20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71" dur="20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20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20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9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64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5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69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74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5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6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79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0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1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6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7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8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04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6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11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2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allAtOnce"/>
      <p:bldP spid="922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0"/>
            <a:ext cx="6077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DELETE AT A GIVEN DATA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990600"/>
            <a:ext cx="6092052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node=start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      Write “No Node Exist”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Repeat step 4 &amp; 5 until node!=NULL and info[node]!=item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</a:t>
            </a:r>
            <a:r>
              <a:rPr lang="en-US" b="1" dirty="0" err="1" smtClean="0"/>
              <a:t>prev</a:t>
            </a:r>
            <a:r>
              <a:rPr lang="en-US" b="1" dirty="0" smtClean="0"/>
              <a:t>=node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    node=next[node]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smtClean="0"/>
              <a:t>Check if node=NULL, then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            Write “ITEM NOT FOUND” and return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Set next[</a:t>
            </a:r>
            <a:r>
              <a:rPr lang="en-US" b="1" dirty="0" err="1" smtClean="0"/>
              <a:t>prev</a:t>
            </a:r>
            <a:r>
              <a:rPr lang="en-US" b="1" dirty="0" smtClean="0"/>
              <a:t>]=next[node]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Free memory associated with node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b="1" dirty="0" smtClean="0"/>
              <a:t>EXIT</a:t>
            </a:r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4"/>
          <p:cNvSpPr txBox="1">
            <a:spLocks noChangeArrowheads="1"/>
          </p:cNvSpPr>
          <p:nvPr/>
        </p:nvSpPr>
        <p:spPr bwMode="auto">
          <a:xfrm>
            <a:off x="2108200" y="86380"/>
            <a:ext cx="532434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DELETE</a:t>
            </a:r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AT A GIVEN DATA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895600"/>
            <a:ext cx="487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del_item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list *start, </a:t>
            </a:r>
            <a:r>
              <a:rPr lang="en-US" b="1" dirty="0" err="1" smtClean="0"/>
              <a:t>int</a:t>
            </a:r>
            <a:r>
              <a:rPr lang="en-US" b="1" dirty="0" smtClean="0"/>
              <a:t> item)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list *node=start, *</a:t>
            </a:r>
            <a:r>
              <a:rPr lang="en-US" b="1" dirty="0" err="1" smtClean="0"/>
              <a:t>prev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    if(node==NULL)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(" No Node Exist");</a:t>
            </a:r>
            <a:endParaRPr lang="en-US" b="1" dirty="0" smtClean="0"/>
          </a:p>
          <a:p>
            <a:r>
              <a:rPr lang="en-US" b="1" dirty="0" smtClean="0"/>
              <a:t>      return;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  <a:p>
            <a:r>
              <a:rPr lang="en-US" b="1" dirty="0" smtClean="0"/>
              <a:t>    while(node!=NULL &amp;&amp; node-&gt;info!=item)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prev</a:t>
            </a:r>
            <a:r>
              <a:rPr lang="en-US" b="1" dirty="0" smtClean="0"/>
              <a:t>=node;</a:t>
            </a:r>
            <a:endParaRPr lang="en-US" b="1" dirty="0" smtClean="0"/>
          </a:p>
          <a:p>
            <a:r>
              <a:rPr lang="en-US" b="1" dirty="0" smtClean="0"/>
              <a:t>      node=node-&gt;next;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86400" y="3061395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if(node==NULL)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(" ITEM NOT EXIST");</a:t>
            </a:r>
            <a:endParaRPr lang="en-US" b="1" dirty="0" smtClean="0"/>
          </a:p>
          <a:p>
            <a:r>
              <a:rPr lang="en-US" b="1" dirty="0" smtClean="0"/>
              <a:t>      return;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prev</a:t>
            </a:r>
            <a:r>
              <a:rPr lang="en-US" b="1" dirty="0" smtClean="0"/>
              <a:t>-&gt;next=node-&gt;next;</a:t>
            </a:r>
            <a:endParaRPr lang="en-US" b="1" dirty="0" smtClean="0"/>
          </a:p>
          <a:p>
            <a:r>
              <a:rPr lang="en-US" b="1" dirty="0" smtClean="0"/>
              <a:t>    free(node);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133600" y="1600200"/>
            <a:ext cx="1447800" cy="381000"/>
            <a:chOff x="4038600" y="1676400"/>
            <a:chExt cx="1447800" cy="3810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76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1"/>
          <p:cNvGrpSpPr/>
          <p:nvPr/>
        </p:nvGrpSpPr>
        <p:grpSpPr bwMode="auto">
          <a:xfrm>
            <a:off x="3886200" y="1600200"/>
            <a:ext cx="1447800" cy="381000"/>
            <a:chOff x="4038600" y="1676400"/>
            <a:chExt cx="1447800" cy="3810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-96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4"/>
          <p:cNvGrpSpPr/>
          <p:nvPr/>
        </p:nvGrpSpPr>
        <p:grpSpPr bwMode="auto">
          <a:xfrm>
            <a:off x="5638800" y="1600200"/>
            <a:ext cx="1447800" cy="381000"/>
            <a:chOff x="4038600" y="1676400"/>
            <a:chExt cx="14478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45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17"/>
          <p:cNvGrpSpPr/>
          <p:nvPr/>
        </p:nvGrpSpPr>
        <p:grpSpPr bwMode="auto">
          <a:xfrm>
            <a:off x="7391400" y="1600200"/>
            <a:ext cx="1447800" cy="381000"/>
            <a:chOff x="4038600" y="1676400"/>
            <a:chExt cx="1447800" cy="3810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154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NL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0"/>
          <p:cNvGrpSpPr/>
          <p:nvPr/>
        </p:nvGrpSpPr>
        <p:grpSpPr bwMode="auto">
          <a:xfrm>
            <a:off x="381000" y="1600200"/>
            <a:ext cx="1447800" cy="381000"/>
            <a:chOff x="4038600" y="1676400"/>
            <a:chExt cx="14478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4038600" y="1676400"/>
              <a:ext cx="914400" cy="381000"/>
            </a:xfrm>
            <a:prstGeom prst="rect">
              <a:avLst/>
            </a:prstGeom>
            <a:solidFill>
              <a:srgbClr val="FF33CC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953000" y="1676400"/>
              <a:ext cx="533400" cy="3810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X2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1828800" y="1790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790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34000" y="1790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86600" y="1790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28"/>
          <p:cNvGrpSpPr/>
          <p:nvPr/>
        </p:nvGrpSpPr>
        <p:grpSpPr bwMode="auto">
          <a:xfrm>
            <a:off x="8839200" y="1854200"/>
            <a:ext cx="304800" cy="547688"/>
            <a:chOff x="8813800" y="1854200"/>
            <a:chExt cx="304800" cy="547688"/>
          </a:xfrm>
        </p:grpSpPr>
        <p:cxnSp>
          <p:nvCxnSpPr>
            <p:cNvPr id="73" name="Straight Connector 72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9" name="Rounded Rectangle 78"/>
          <p:cNvSpPr/>
          <p:nvPr/>
        </p:nvSpPr>
        <p:spPr>
          <a:xfrm>
            <a:off x="35560" y="1013460"/>
            <a:ext cx="635000" cy="38100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 w="1270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99"/>
          <p:cNvGrpSpPr/>
          <p:nvPr/>
        </p:nvGrpSpPr>
        <p:grpSpPr>
          <a:xfrm>
            <a:off x="127794" y="1404620"/>
            <a:ext cx="304800" cy="381000"/>
            <a:chOff x="127794" y="1404620"/>
            <a:chExt cx="304800" cy="38100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127794" y="1775618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-55086" y="1594326"/>
              <a:ext cx="3810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Oval 87"/>
          <p:cNvSpPr/>
          <p:nvPr/>
        </p:nvSpPr>
        <p:spPr>
          <a:xfrm>
            <a:off x="1981200" y="236283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3657600" y="23419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X7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74"/>
          <p:cNvGrpSpPr/>
          <p:nvPr/>
        </p:nvGrpSpPr>
        <p:grpSpPr bwMode="auto">
          <a:xfrm>
            <a:off x="3581400" y="1484313"/>
            <a:ext cx="2057400" cy="306387"/>
            <a:chOff x="5334000" y="1219200"/>
            <a:chExt cx="2057400" cy="306388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486400" y="1219200"/>
              <a:ext cx="16764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334000" y="1370806"/>
              <a:ext cx="3048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5334000" y="1524000"/>
              <a:ext cx="1524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7009606" y="1370806"/>
              <a:ext cx="3048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162800" y="15240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838200" y="685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Picture 104" descr="arrowl_e0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7194440">
            <a:off x="626633" y="1220571"/>
            <a:ext cx="562199" cy="323610"/>
          </a:xfrm>
          <a:prstGeom prst="rect">
            <a:avLst/>
          </a:prstGeom>
        </p:spPr>
      </p:pic>
      <p:sp>
        <p:nvSpPr>
          <p:cNvPr id="106" name="Oval 105"/>
          <p:cNvSpPr/>
          <p:nvPr/>
        </p:nvSpPr>
        <p:spPr>
          <a:xfrm>
            <a:off x="228600" y="2362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382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 X6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514600" y="678762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 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" name="Picture 108" descr="arrowl_e0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7194440">
            <a:off x="2421590" y="1199019"/>
            <a:ext cx="562199" cy="323610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 bwMode="auto">
          <a:xfrm>
            <a:off x="3048000" y="1600200"/>
            <a:ext cx="533400" cy="381000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X9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84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6" name="Straight Arrow Connector 55"/>
          <p:cNvCxnSpPr/>
          <p:nvPr/>
        </p:nvCxnSpPr>
        <p:spPr>
          <a:xfrm rot="5400000" flipH="1" flipV="1">
            <a:off x="6477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24003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41529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7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4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5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400"/>
                            </p:stCondLst>
                            <p:childTnLst>
                              <p:par>
                                <p:cTn id="3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79" grpId="0" animBg="1"/>
      <p:bldP spid="88" grpId="0"/>
      <p:bldP spid="88" grpId="1"/>
      <p:bldP spid="90" grpId="0"/>
      <p:bldP spid="90" grpId="1"/>
      <p:bldP spid="102" grpId="0"/>
      <p:bldP spid="102" grpId="1"/>
      <p:bldP spid="106" grpId="0"/>
      <p:bldP spid="106" grpId="1"/>
      <p:bldP spid="107" grpId="0"/>
      <p:bldP spid="107" grpId="1"/>
      <p:bldP spid="108" grpId="0"/>
      <p:bldP spid="108" grpId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2209800" y="162580"/>
            <a:ext cx="51139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REVERSE A LINKED LIST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3490079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void rev( 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NODE *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=start, *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, *</a:t>
            </a:r>
            <a:r>
              <a:rPr lang="en-US" b="1" dirty="0" err="1" smtClean="0">
                <a:solidFill>
                  <a:srgbClr val="C00000"/>
                </a:solidFill>
              </a:rPr>
              <a:t>ptr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if(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-&gt;next==NULL)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  return;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-&gt;next=NULL;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while(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-&gt;next!=NULL)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  </a:t>
            </a:r>
            <a:r>
              <a:rPr lang="en-US" b="1" dirty="0" err="1" smtClean="0">
                <a:solidFill>
                  <a:srgbClr val="C00000"/>
                </a:solidFill>
              </a:rPr>
              <a:t>ptr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  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-&gt;next=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3884474"/>
            <a:ext cx="358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	  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  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ptr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}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-&gt;next=</a:t>
            </a:r>
            <a:r>
              <a:rPr lang="en-US" b="1" dirty="0" err="1" smtClean="0">
                <a:solidFill>
                  <a:srgbClr val="C00000"/>
                </a:solidFill>
              </a:rPr>
              <a:t>curr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start=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915558" y="1666875"/>
            <a:ext cx="1371600" cy="381000"/>
            <a:chOff x="2590800" y="1143000"/>
            <a:chExt cx="1371600" cy="381000"/>
          </a:xfrm>
        </p:grpSpPr>
        <p:sp>
          <p:nvSpPr>
            <p:cNvPr id="6" name="Rectangle 5"/>
            <p:cNvSpPr/>
            <p:nvPr/>
          </p:nvSpPr>
          <p:spPr>
            <a:xfrm>
              <a:off x="2590800" y="1143000"/>
              <a:ext cx="9144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5200" y="11430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X9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44358" y="1666875"/>
            <a:ext cx="1371600" cy="381000"/>
            <a:chOff x="2590800" y="1143000"/>
            <a:chExt cx="1371600" cy="381000"/>
          </a:xfrm>
        </p:grpSpPr>
        <p:sp>
          <p:nvSpPr>
            <p:cNvPr id="10" name="Rectangle 9"/>
            <p:cNvSpPr/>
            <p:nvPr/>
          </p:nvSpPr>
          <p:spPr>
            <a:xfrm>
              <a:off x="2590800" y="1143000"/>
              <a:ext cx="9144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-12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11430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6573158" y="1666875"/>
            <a:ext cx="1371600" cy="381000"/>
            <a:chOff x="2590800" y="1143000"/>
            <a:chExt cx="1371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143000"/>
              <a:ext cx="9144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-33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1430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1086758" y="1666875"/>
            <a:ext cx="1371600" cy="381000"/>
            <a:chOff x="2590800" y="1143000"/>
            <a:chExt cx="1371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2590800" y="1143000"/>
              <a:ext cx="9144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1430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115958" y="1847850"/>
            <a:ext cx="457200" cy="1588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7158" y="1847850"/>
            <a:ext cx="457200" cy="1588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58358" y="1847850"/>
            <a:ext cx="457200" cy="1588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9558" y="1847850"/>
            <a:ext cx="457200" cy="1588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6520" y="1657350"/>
            <a:ext cx="382588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37458" y="1066800"/>
            <a:ext cx="635000" cy="38100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 w="1270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28"/>
          <p:cNvGrpSpPr/>
          <p:nvPr/>
        </p:nvGrpSpPr>
        <p:grpSpPr bwMode="auto">
          <a:xfrm>
            <a:off x="7924800" y="1847170"/>
            <a:ext cx="304800" cy="547688"/>
            <a:chOff x="8813800" y="1854200"/>
            <a:chExt cx="304800" cy="547688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39"/>
          <p:cNvGrpSpPr/>
          <p:nvPr/>
        </p:nvGrpSpPr>
        <p:grpSpPr>
          <a:xfrm>
            <a:off x="7924800" y="1066800"/>
            <a:ext cx="762000" cy="788988"/>
            <a:chOff x="7924800" y="1066800"/>
            <a:chExt cx="762000" cy="788988"/>
          </a:xfrm>
        </p:grpSpPr>
        <p:sp>
          <p:nvSpPr>
            <p:cNvPr id="36" name="Rounded Rectangle 35"/>
            <p:cNvSpPr/>
            <p:nvPr/>
          </p:nvSpPr>
          <p:spPr>
            <a:xfrm>
              <a:off x="8051800" y="1066800"/>
              <a:ext cx="635000" cy="3810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rgbClr val="66FF33"/>
              </a:solidFill>
            </a:ln>
            <a:scene3d>
              <a:camera prst="orthographicFront"/>
              <a:lightRig rig="chilly" dir="t"/>
            </a:scene3d>
            <a:sp3d>
              <a:bevelT w="127000" h="127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  <a:endPara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" name="Group 36"/>
            <p:cNvGrpSpPr/>
            <p:nvPr/>
          </p:nvGrpSpPr>
          <p:grpSpPr>
            <a:xfrm>
              <a:off x="7924800" y="1473200"/>
              <a:ext cx="457200" cy="382588"/>
              <a:chOff x="5638800" y="3587432"/>
              <a:chExt cx="457200" cy="382588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638800" y="3962400"/>
                <a:ext cx="457200" cy="1588"/>
              </a:xfrm>
              <a:prstGeom prst="line">
                <a:avLst/>
              </a:prstGeom>
              <a:ln>
                <a:headEnd type="stealth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903912" y="3777932"/>
                <a:ext cx="382588" cy="1588"/>
              </a:xfrm>
              <a:prstGeom prst="line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Oval 41"/>
          <p:cNvSpPr/>
          <p:nvPr/>
        </p:nvSpPr>
        <p:spPr>
          <a:xfrm>
            <a:off x="1295400" y="24943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24200" y="24943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53000" y="24943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2438400" y="24943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4267200" y="2480949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96000" y="2480949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4999942" y="838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 X9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6654172" y="838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 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1000" y="2362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 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95400" y="838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 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67"/>
          <p:cNvGrpSpPr/>
          <p:nvPr/>
        </p:nvGrpSpPr>
        <p:grpSpPr>
          <a:xfrm>
            <a:off x="2000250" y="1662112"/>
            <a:ext cx="742042" cy="700088"/>
            <a:chOff x="7639958" y="3810000"/>
            <a:chExt cx="742042" cy="700088"/>
          </a:xfrm>
        </p:grpSpPr>
        <p:grpSp>
          <p:nvGrpSpPr>
            <p:cNvPr id="34" name="Group 28"/>
            <p:cNvGrpSpPr/>
            <p:nvPr/>
          </p:nvGrpSpPr>
          <p:grpSpPr bwMode="auto">
            <a:xfrm>
              <a:off x="8077200" y="3962400"/>
              <a:ext cx="304800" cy="547688"/>
              <a:chOff x="8813800" y="1854200"/>
              <a:chExt cx="304800" cy="54768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8774906" y="2043906"/>
                <a:ext cx="3810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42"/>
              <p:cNvGrpSpPr/>
              <p:nvPr/>
            </p:nvGrpSpPr>
            <p:grpSpPr bwMode="auto">
              <a:xfrm>
                <a:off x="8813800" y="2247900"/>
                <a:ext cx="304800" cy="153988"/>
                <a:chOff x="8610600" y="2667000"/>
                <a:chExt cx="304800" cy="153988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10600" y="2667000"/>
                  <a:ext cx="304800" cy="158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8699500" y="2819400"/>
                  <a:ext cx="152400" cy="158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648700" y="2743200"/>
                  <a:ext cx="228600" cy="158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8826500" y="18669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7639958" y="38100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2438400" y="1751012"/>
            <a:ext cx="457200" cy="1588"/>
          </a:xfrm>
          <a:prstGeom prst="line">
            <a:avLst/>
          </a:prstGeom>
          <a:ln>
            <a:headEnd type="stealt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67200" y="1751012"/>
            <a:ext cx="457200" cy="1588"/>
          </a:xfrm>
          <a:prstGeom prst="line">
            <a:avLst/>
          </a:prstGeom>
          <a:ln>
            <a:headEnd type="stealt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96000" y="1751012"/>
            <a:ext cx="457200" cy="1588"/>
          </a:xfrm>
          <a:prstGeom prst="line">
            <a:avLst/>
          </a:prstGeom>
          <a:ln>
            <a:headEnd type="stealt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Picture 79" descr="arrowcrvlft_e0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974064">
            <a:off x="4822511" y="1266136"/>
            <a:ext cx="361950" cy="333375"/>
          </a:xfrm>
          <a:prstGeom prst="rect">
            <a:avLst/>
          </a:prstGeom>
        </p:spPr>
      </p:pic>
      <p:pic>
        <p:nvPicPr>
          <p:cNvPr id="81" name="Picture 80" descr="arrowcrvlft_e0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974064">
            <a:off x="6575111" y="1266136"/>
            <a:ext cx="361950" cy="333375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3829050" y="16764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64200" y="16764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86650" y="16764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9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91" name="Picture 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72" name="Straight Arrow Connector 71"/>
          <p:cNvCxnSpPr/>
          <p:nvPr/>
        </p:nvCxnSpPr>
        <p:spPr>
          <a:xfrm rot="5400000" flipH="1" flipV="1">
            <a:off x="2857500" y="2171700"/>
            <a:ext cx="381000" cy="304800"/>
          </a:xfrm>
          <a:prstGeom prst="straightConnector1">
            <a:avLst/>
          </a:prstGeom>
          <a:ln>
            <a:solidFill>
              <a:srgbClr val="FF00FF"/>
            </a:solidFill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686300" y="2095500"/>
            <a:ext cx="381000" cy="304800"/>
          </a:xfrm>
          <a:prstGeom prst="straightConnector1">
            <a:avLst/>
          </a:prstGeom>
          <a:ln>
            <a:solidFill>
              <a:srgbClr val="FF00FF"/>
            </a:solidFill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6515100" y="2095500"/>
            <a:ext cx="381000" cy="304800"/>
          </a:xfrm>
          <a:prstGeom prst="straightConnector1">
            <a:avLst/>
          </a:prstGeom>
          <a:ln>
            <a:solidFill>
              <a:srgbClr val="FF00FF"/>
            </a:solidFill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 flipH="1" flipV="1">
            <a:off x="1448594" y="22090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3275806" y="22090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5104606" y="2209006"/>
            <a:ext cx="4572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2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83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8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8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91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95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6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99" dur="50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0" dur="50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3" dur="50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4" dur="50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5" dur="50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7" dur="50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8" dur="50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50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1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199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25" grpId="0" animBg="1"/>
      <p:bldP spid="25" grpId="1" animBg="1"/>
      <p:bldP spid="42" grpId="0"/>
      <p:bldP spid="42" grpId="1"/>
      <p:bldP spid="43" grpId="0"/>
      <p:bldP spid="48" grpId="0"/>
      <p:bldP spid="48" grpId="1"/>
      <p:bldP spid="52" grpId="0"/>
      <p:bldP spid="52" grpId="1"/>
      <p:bldP spid="54" grpId="0"/>
      <p:bldP spid="62" grpId="0"/>
      <p:bldP spid="62" grpId="1"/>
      <p:bldP spid="64" grpId="0"/>
      <p:bldP spid="66" grpId="0"/>
      <p:bldP spid="66" grpId="1"/>
      <p:bldP spid="67" grpId="0"/>
      <p:bldP spid="67" grpId="1"/>
      <p:bldP spid="82" grpId="0" animBg="1"/>
      <p:bldP spid="83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304800"/>
            <a:ext cx="6077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7772400" cy="472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WAF in C to find the sum of all the elements in a single linked list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WAF in C to find all the even and odd numbers in a single linked list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WAF that removes all the duplicate elements from a single linked list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WAF to find the </a:t>
            </a:r>
            <a:r>
              <a:rPr lang="en-US" b="1" dirty="0" err="1" smtClean="0"/>
              <a:t>ith</a:t>
            </a:r>
            <a:r>
              <a:rPr lang="en-US" b="1" dirty="0" smtClean="0"/>
              <a:t> node in a single linked list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WAP to merge two sorted single linked list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WAP to create two single linked lists and then swap all the elements of the first list with the other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2452448" y="10180"/>
            <a:ext cx="449514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DOUBLE LINKED LIST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609600" y="838200"/>
            <a:ext cx="8153400" cy="266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points to not only successor but the predecessor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two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NULL: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first and last nodes in the list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Advantage: given a node, it is easy to visit its predecessor. Convenient to traverse lists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2312988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 flipV="1">
            <a:off x="2617788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88" name="Group 10"/>
          <p:cNvGrpSpPr/>
          <p:nvPr/>
        </p:nvGrpSpPr>
        <p:grpSpPr bwMode="auto">
          <a:xfrm>
            <a:off x="1703388" y="4422775"/>
            <a:ext cx="609600" cy="609600"/>
            <a:chOff x="1728" y="2880"/>
            <a:chExt cx="384" cy="384"/>
          </a:xfrm>
        </p:grpSpPr>
        <p:sp>
          <p:nvSpPr>
            <p:cNvPr id="89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1651000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V="1">
            <a:off x="1955800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1651000" y="6350000"/>
            <a:ext cx="67197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folHlink"/>
                </a:solidFill>
                <a:latin typeface="Tahoma" panose="020B0604030504040204" pitchFamily="34" charset="0"/>
              </a:rPr>
              <a:t>Start</a:t>
            </a:r>
            <a:endParaRPr lang="en-US" b="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1079500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24"/>
          <p:cNvSpPr>
            <a:spLocks noChangeArrowheads="1"/>
          </p:cNvSpPr>
          <p:nvPr/>
        </p:nvSpPr>
        <p:spPr bwMode="auto">
          <a:xfrm>
            <a:off x="47752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25"/>
          <p:cNvGrpSpPr/>
          <p:nvPr/>
        </p:nvGrpSpPr>
        <p:grpSpPr bwMode="auto">
          <a:xfrm>
            <a:off x="4165600" y="4422775"/>
            <a:ext cx="609600" cy="609600"/>
            <a:chOff x="1728" y="2880"/>
            <a:chExt cx="384" cy="384"/>
          </a:xfrm>
        </p:grpSpPr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 smtClean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35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99" name="Rectangle 28"/>
          <p:cNvSpPr>
            <a:spLocks noChangeArrowheads="1"/>
          </p:cNvSpPr>
          <p:nvPr/>
        </p:nvSpPr>
        <p:spPr bwMode="auto">
          <a:xfrm>
            <a:off x="3541713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9"/>
          <p:cNvSpPr>
            <a:spLocks noChangeShapeType="1"/>
          </p:cNvSpPr>
          <p:nvPr/>
        </p:nvSpPr>
        <p:spPr bwMode="auto">
          <a:xfrm flipH="1">
            <a:off x="2933700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" name="Text Box 35"/>
          <p:cNvSpPr txBox="1">
            <a:spLocks noChangeArrowheads="1"/>
          </p:cNvSpPr>
          <p:nvPr/>
        </p:nvSpPr>
        <p:spPr bwMode="auto">
          <a:xfrm>
            <a:off x="1193800" y="4514850"/>
            <a:ext cx="45397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Tahoma" panose="020B0604030504040204" pitchFamily="34" charset="0"/>
                <a:sym typeface="Symbol" panose="05050102010706020507" pitchFamily="18" charset="2"/>
              </a:rPr>
              <a:t>NL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Rectangle 36"/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37"/>
          <p:cNvGrpSpPr/>
          <p:nvPr/>
        </p:nvGrpSpPr>
        <p:grpSpPr bwMode="auto">
          <a:xfrm>
            <a:off x="6629400" y="4419600"/>
            <a:ext cx="609600" cy="609600"/>
            <a:chOff x="1728" y="2880"/>
            <a:chExt cx="384" cy="384"/>
          </a:xfrm>
        </p:grpSpPr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 smtClean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34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6" name="Rectangle 40"/>
          <p:cNvSpPr>
            <a:spLocks noChangeArrowheads="1"/>
          </p:cNvSpPr>
          <p:nvPr/>
        </p:nvSpPr>
        <p:spPr bwMode="auto">
          <a:xfrm>
            <a:off x="6005513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7353300" y="4537075"/>
            <a:ext cx="45397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Tahoma" panose="020B0604030504040204" pitchFamily="34" charset="0"/>
                <a:sym typeface="Symbol" panose="05050102010706020507" pitchFamily="18" charset="2"/>
              </a:rPr>
              <a:t>NL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8" name="Line 42"/>
          <p:cNvSpPr>
            <a:spLocks noChangeShapeType="1"/>
          </p:cNvSpPr>
          <p:nvPr/>
        </p:nvSpPr>
        <p:spPr bwMode="auto">
          <a:xfrm flipH="1">
            <a:off x="5397500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 flipV="1">
            <a:off x="5067300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3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0" y="2964894"/>
            <a:ext cx="518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* create()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{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*node, *start;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char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node=(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*)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malloc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sizeof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node-&gt;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prev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=NULL;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start=node;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 Enter Data :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scanf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("%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d",&amp;node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-&gt;info);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("\n Do U want more (y/n)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getche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while(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!='n' &amp;&amp;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!='N')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{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 node-&gt;next=(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*)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malloc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sizeof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10200" y="2964894"/>
            <a:ext cx="3657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node-&gt;next-&gt;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prev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=node;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node=node-&gt;next;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("\n Enter Data :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scanf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("%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d",&amp;node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-&gt;info);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("\n Do U want more (y/n)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getche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fflush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stdin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}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node-&gt;next=NULL;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return start;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}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4800" y="35052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FF33"/>
                </a:solidFill>
                <a:latin typeface="A Charming Font Superexpanded" pitchFamily="2" charset="0"/>
              </a:rPr>
              <a:t>Y</a:t>
            </a:r>
            <a:endParaRPr lang="en-US" sz="3200" b="1" dirty="0">
              <a:solidFill>
                <a:srgbClr val="66FF33"/>
              </a:solidFill>
              <a:latin typeface="A Charming Font Superexpanded" pitchFamily="2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990600" y="1524000"/>
            <a:ext cx="762000" cy="38100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572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526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84" name="Group 62"/>
          <p:cNvGrpSpPr/>
          <p:nvPr/>
        </p:nvGrpSpPr>
        <p:grpSpPr>
          <a:xfrm>
            <a:off x="2590800" y="1524000"/>
            <a:ext cx="1828800" cy="381000"/>
            <a:chOff x="2590800" y="1524000"/>
            <a:chExt cx="1828800" cy="3810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3124200" y="1524000"/>
              <a:ext cx="762000" cy="381000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5908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862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88" name="Group 63"/>
          <p:cNvGrpSpPr/>
          <p:nvPr/>
        </p:nvGrpSpPr>
        <p:grpSpPr>
          <a:xfrm>
            <a:off x="4724400" y="1524000"/>
            <a:ext cx="1828800" cy="381000"/>
            <a:chOff x="4724400" y="1524000"/>
            <a:chExt cx="1828800" cy="381000"/>
          </a:xfrm>
        </p:grpSpPr>
        <p:sp>
          <p:nvSpPr>
            <p:cNvPr id="89" name="Rectangle 88"/>
            <p:cNvSpPr/>
            <p:nvPr/>
          </p:nvSpPr>
          <p:spPr bwMode="auto">
            <a:xfrm>
              <a:off x="5257800" y="1524000"/>
              <a:ext cx="762000" cy="381000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7244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60198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Group 64"/>
          <p:cNvGrpSpPr/>
          <p:nvPr/>
        </p:nvGrpSpPr>
        <p:grpSpPr>
          <a:xfrm>
            <a:off x="6858000" y="1524000"/>
            <a:ext cx="1828800" cy="381000"/>
            <a:chOff x="6858000" y="1524000"/>
            <a:chExt cx="1828800" cy="38100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391400" y="1524000"/>
              <a:ext cx="762000" cy="381000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68580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8153400" y="1524000"/>
              <a:ext cx="533400" cy="381000"/>
            </a:xfrm>
            <a:prstGeom prst="rect">
              <a:avLst/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22467" y="360622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FF33"/>
                </a:solidFill>
                <a:latin typeface="A Charming Font Superexpanded" pitchFamily="2" charset="0"/>
              </a:rPr>
              <a:t>N</a:t>
            </a:r>
            <a:endParaRPr lang="en-US" sz="3200" b="1" dirty="0">
              <a:solidFill>
                <a:srgbClr val="66FF33"/>
              </a:solidFill>
              <a:latin typeface="A Charming Font Superexpanded" pitchFamily="2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553200" y="16764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8" name="Straight Arrow Connector 97"/>
          <p:cNvCxnSpPr/>
          <p:nvPr/>
        </p:nvCxnSpPr>
        <p:spPr>
          <a:xfrm rot="10800000">
            <a:off x="6553201" y="1754188"/>
            <a:ext cx="304799" cy="158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9" name="Straight Arrow Connector 98"/>
          <p:cNvCxnSpPr/>
          <p:nvPr/>
        </p:nvCxnSpPr>
        <p:spPr>
          <a:xfrm>
            <a:off x="4419600" y="16764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0" name="Straight Arrow Connector 99"/>
          <p:cNvCxnSpPr/>
          <p:nvPr/>
        </p:nvCxnSpPr>
        <p:spPr>
          <a:xfrm rot="10800000">
            <a:off x="4419601" y="1754188"/>
            <a:ext cx="304799" cy="158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1" name="Straight Arrow Connector 100"/>
          <p:cNvCxnSpPr/>
          <p:nvPr/>
        </p:nvCxnSpPr>
        <p:spPr>
          <a:xfrm>
            <a:off x="2286000" y="16764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2" name="Straight Arrow Connector 101"/>
          <p:cNvCxnSpPr/>
          <p:nvPr/>
        </p:nvCxnSpPr>
        <p:spPr>
          <a:xfrm rot="10800000">
            <a:off x="2286001" y="1754188"/>
            <a:ext cx="304799" cy="158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03" name="Group 102"/>
          <p:cNvGrpSpPr/>
          <p:nvPr/>
        </p:nvGrpSpPr>
        <p:grpSpPr>
          <a:xfrm>
            <a:off x="8674100" y="1762919"/>
            <a:ext cx="409575" cy="523081"/>
            <a:chOff x="5791200" y="3363119"/>
            <a:chExt cx="409575" cy="523081"/>
          </a:xfrm>
        </p:grpSpPr>
        <p:cxnSp>
          <p:nvCxnSpPr>
            <p:cNvPr id="104" name="Straight Connector 103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5" name="Straight Connector 104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6" name="Straight Connector 105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7" name="Straight Connector 106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8" name="Straight Connector 107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09" name="Oval 108"/>
          <p:cNvSpPr/>
          <p:nvPr/>
        </p:nvSpPr>
        <p:spPr>
          <a:xfrm>
            <a:off x="152400" y="2418164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0" name="Wave 109"/>
          <p:cNvSpPr/>
          <p:nvPr/>
        </p:nvSpPr>
        <p:spPr bwMode="auto">
          <a:xfrm>
            <a:off x="-152400" y="685800"/>
            <a:ext cx="914400" cy="533400"/>
          </a:xfrm>
          <a:prstGeom prst="wave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set" dir="t"/>
          </a:scene3d>
          <a:sp3d prstMaterial="metal">
            <a:bevelT/>
            <a:bevelB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449580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anose="02010600030101010101" pitchFamily="2" charset="-122"/>
              </a:rPr>
              <a:t>START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anose="02010600030101010101" pitchFamily="2" charset="-122"/>
            </a:endParaRPr>
          </a:p>
          <a:p>
            <a:pPr marL="0" marR="0" lvl="0" indent="0" algn="ctr" defTabSz="449580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anose="02010600030101010101" pitchFamily="2" charset="-122"/>
              </a:rPr>
              <a:t>(X1)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anose="02010600030101010101" pitchFamily="2" charset="-122"/>
            </a:endParaRPr>
          </a:p>
        </p:txBody>
      </p:sp>
      <p:grpSp>
        <p:nvGrpSpPr>
          <p:cNvPr id="111" name="Group 17"/>
          <p:cNvGrpSpPr/>
          <p:nvPr/>
        </p:nvGrpSpPr>
        <p:grpSpPr>
          <a:xfrm>
            <a:off x="66675" y="1752600"/>
            <a:ext cx="390525" cy="523081"/>
            <a:chOff x="676275" y="2582069"/>
            <a:chExt cx="390525" cy="523081"/>
          </a:xfrm>
        </p:grpSpPr>
        <p:cxnSp>
          <p:nvCxnSpPr>
            <p:cNvPr id="112" name="Straight Connector 111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3" name="Straight Connector 112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4" name="Straight Connector 113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cxnSp>
        <p:nvCxnSpPr>
          <p:cNvPr id="117" name="Straight Connector 116"/>
          <p:cNvCxnSpPr/>
          <p:nvPr/>
        </p:nvCxnSpPr>
        <p:spPr bwMode="auto">
          <a:xfrm rot="5400000" flipH="1" flipV="1">
            <a:off x="14579" y="1447667"/>
            <a:ext cx="457994" cy="1061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28600" y="1674812"/>
            <a:ext cx="228600" cy="1588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stealth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19" name="TextBox 118"/>
          <p:cNvSpPr txBox="1"/>
          <p:nvPr/>
        </p:nvSpPr>
        <p:spPr>
          <a:xfrm>
            <a:off x="3657600" y="48768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FF33"/>
                </a:solidFill>
                <a:latin typeface="A Charming Font Superexpanded" pitchFamily="2" charset="0"/>
              </a:rPr>
              <a:t>Y</a:t>
            </a:r>
            <a:endParaRPr lang="en-US" sz="3200" b="1" dirty="0">
              <a:solidFill>
                <a:srgbClr val="66FF33"/>
              </a:solidFill>
              <a:latin typeface="A Charming Font Superexpanded" pitchFamily="2" charset="0"/>
            </a:endParaRPr>
          </a:p>
        </p:txBody>
      </p:sp>
      <p:pic>
        <p:nvPicPr>
          <p:cNvPr id="120" name="Picture 3" descr="D:\PENDRIVE\GIF\arrow\animated-arrow-image-0010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7760601">
            <a:off x="342881" y="1985672"/>
            <a:ext cx="685800" cy="412863"/>
          </a:xfrm>
          <a:prstGeom prst="rect">
            <a:avLst/>
          </a:prstGeom>
          <a:noFill/>
        </p:spPr>
      </p:pic>
      <p:sp>
        <p:nvSpPr>
          <p:cNvPr id="121" name="Oval 120"/>
          <p:cNvSpPr/>
          <p:nvPr/>
        </p:nvSpPr>
        <p:spPr>
          <a:xfrm>
            <a:off x="2286000" y="2438400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22" name="Picture 3" descr="D:\PENDRIVE\GIF\arrow\animated-arrow-image-0010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7760601">
            <a:off x="2476481" y="2005908"/>
            <a:ext cx="685800" cy="412863"/>
          </a:xfrm>
          <a:prstGeom prst="rect">
            <a:avLst/>
          </a:prstGeom>
          <a:noFill/>
        </p:spPr>
      </p:pic>
      <p:sp>
        <p:nvSpPr>
          <p:cNvPr id="123" name="Oval 122"/>
          <p:cNvSpPr/>
          <p:nvPr/>
        </p:nvSpPr>
        <p:spPr>
          <a:xfrm>
            <a:off x="4419600" y="2438400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X5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24" name="Picture 3" descr="D:\PENDRIVE\GIF\arrow\animated-arrow-image-0010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7760601">
            <a:off x="4610081" y="2005908"/>
            <a:ext cx="685800" cy="412863"/>
          </a:xfrm>
          <a:prstGeom prst="rect">
            <a:avLst/>
          </a:prstGeom>
          <a:noFill/>
        </p:spPr>
      </p:pic>
      <p:sp>
        <p:nvSpPr>
          <p:cNvPr id="125" name="Oval 124"/>
          <p:cNvSpPr/>
          <p:nvPr/>
        </p:nvSpPr>
        <p:spPr>
          <a:xfrm>
            <a:off x="6553200" y="2438400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X3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26" name="Picture 3" descr="D:\PENDRIVE\GIF\arrow\animated-arrow-image-0010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7760601">
            <a:off x="6743681" y="2005908"/>
            <a:ext cx="685800" cy="412863"/>
          </a:xfrm>
          <a:prstGeom prst="rect">
            <a:avLst/>
          </a:prstGeom>
          <a:noFill/>
        </p:spPr>
      </p:pic>
      <p:sp>
        <p:nvSpPr>
          <p:cNvPr id="127" name="Rectangle 126"/>
          <p:cNvSpPr/>
          <p:nvPr/>
        </p:nvSpPr>
        <p:spPr bwMode="auto">
          <a:xfrm>
            <a:off x="4572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NL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990600" y="1524000"/>
            <a:ext cx="762000" cy="38100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17526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908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124200" y="1524000"/>
            <a:ext cx="762000" cy="38100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8862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257800" y="1524000"/>
            <a:ext cx="762000" cy="38100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7244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0198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391400" y="1524000"/>
            <a:ext cx="762000" cy="38100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8580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8153400" y="1524000"/>
            <a:ext cx="533400" cy="381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NL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09800" y="0"/>
            <a:ext cx="5251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Creation of Double Linked List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40" name="Picture 1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0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000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000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2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2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2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2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2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2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20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89" dur="20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8" dur="20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8" dur="20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7" dur="2000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6" dur="2000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5" dur="2000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7" dur="200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2" dur="2000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00"/>
                            </p:stCondLst>
                            <p:childTnLst>
                              <p:par>
                                <p:cTn id="204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1" dur="2000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9" dur="2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5" dur="2000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7" dur="2000" fill="hold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7" dur="2000" fill="hold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0" dur="2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9" dur="20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9" dur="2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1" dur="20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99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5" dur="20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3" dur="20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7" dur="20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9" dur="20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500"/>
                            </p:stCondLst>
                            <p:childTnLst>
                              <p:par>
                                <p:cTn id="39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099"/>
                            </p:stCondLst>
                            <p:childTnLst>
                              <p:par>
                                <p:cTn id="4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000"/>
                            </p:stCondLst>
                            <p:childTnLst>
                              <p:par>
                                <p:cTn id="5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5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4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5" dur="500" autoRev="1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6" dur="500" autoRev="1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7" dur="500" autoRev="1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07" dur="200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23" dur="2000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allAtOnce"/>
      <p:bldP spid="79" grpId="0" build="allAtOnce"/>
      <p:bldP spid="80" grpId="0"/>
      <p:bldP spid="80" grpId="1"/>
      <p:bldP spid="80" grpId="2"/>
      <p:bldP spid="80" grpId="3"/>
      <p:bldP spid="81" grpId="0" animBg="1"/>
      <p:bldP spid="82" grpId="0" animBg="1"/>
      <p:bldP spid="83" grpId="0" animBg="1"/>
      <p:bldP spid="96" grpId="0"/>
      <p:bldP spid="96" grpId="1"/>
      <p:bldP spid="96" grpId="2"/>
      <p:bldP spid="109" grpId="0"/>
      <p:bldP spid="109" grpId="1"/>
      <p:bldP spid="110" grpId="0"/>
      <p:bldP spid="119" grpId="0"/>
      <p:bldP spid="119" grpId="1"/>
      <p:bldP spid="119" grpId="2"/>
      <p:bldP spid="121" grpId="0"/>
      <p:bldP spid="121" grpId="1"/>
      <p:bldP spid="123" grpId="0"/>
      <p:bldP spid="123" grpId="1"/>
      <p:bldP spid="125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057400" y="0"/>
            <a:ext cx="4297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Algo:Insert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Beginning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33600" y="1143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err="1" smtClean="0"/>
              <a:t>nw</a:t>
            </a:r>
            <a:r>
              <a:rPr lang="en-US" sz="2400" b="1" dirty="0" smtClean="0"/>
              <a:t>=Create a new node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]=NULL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Input info[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]=Data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next[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]=start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[start]=</a:t>
            </a:r>
            <a:r>
              <a:rPr lang="en-US" sz="2400" b="1" dirty="0" err="1" smtClean="0"/>
              <a:t>nw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start=</a:t>
            </a:r>
            <a:r>
              <a:rPr lang="en-US" sz="2400" b="1" dirty="0" err="1" smtClean="0"/>
              <a:t>nw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Return start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3425" y="1676400"/>
            <a:ext cx="1752600" cy="381000"/>
            <a:chOff x="685800" y="1676400"/>
            <a:chExt cx="1752600" cy="381000"/>
          </a:xfrm>
        </p:grpSpPr>
        <p:sp>
          <p:nvSpPr>
            <p:cNvPr id="3" name="Rectangle 2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0825" y="1676400"/>
            <a:ext cx="1752600" cy="381000"/>
            <a:chOff x="685800" y="1676400"/>
            <a:chExt cx="1752600" cy="3810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48225" y="1676400"/>
            <a:ext cx="1752600" cy="381000"/>
            <a:chOff x="685800" y="1676400"/>
            <a:chExt cx="1752600" cy="381000"/>
          </a:xfrm>
        </p:grpSpPr>
        <p:sp>
          <p:nvSpPr>
            <p:cNvPr id="11" name="Rectangle 10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05625" y="1676400"/>
            <a:ext cx="1752600" cy="381000"/>
            <a:chOff x="685800" y="1676400"/>
            <a:chExt cx="1752600" cy="381000"/>
          </a:xfrm>
        </p:grpSpPr>
        <p:sp>
          <p:nvSpPr>
            <p:cNvPr id="15" name="Rectangle 14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2425" y="1816259"/>
            <a:ext cx="390525" cy="523081"/>
            <a:chOff x="676275" y="2582069"/>
            <a:chExt cx="390525" cy="523081"/>
          </a:xfrm>
        </p:grpSpPr>
        <p:cxnSp>
          <p:nvCxnSpPr>
            <p:cNvPr id="19" name="Straight Connector 18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658225" y="1933575"/>
            <a:ext cx="409575" cy="523081"/>
            <a:chOff x="5791200" y="3363119"/>
            <a:chExt cx="409575" cy="523081"/>
          </a:xfrm>
        </p:grpSpPr>
        <p:cxnSp>
          <p:nvCxnSpPr>
            <p:cNvPr id="25" name="Straight Connector 24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23825" y="11430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7225" y="2514600"/>
            <a:ext cx="1752600" cy="381000"/>
            <a:chOff x="685800" y="16764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52425" y="2352037"/>
            <a:ext cx="2286000" cy="101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09825" y="2768600"/>
            <a:ext cx="38100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2425" y="1809750"/>
            <a:ext cx="381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4825" y="1905000"/>
            <a:ext cx="228600" cy="1588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6519" y="2076450"/>
            <a:ext cx="533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09825" y="2667000"/>
            <a:ext cx="228600" cy="1588"/>
          </a:xfrm>
          <a:prstGeom prst="line">
            <a:avLst/>
          </a:prstGeom>
          <a:ln>
            <a:head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4825" y="2209800"/>
            <a:ext cx="2286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470942" y="2513806"/>
            <a:ext cx="304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7508" y="2056606"/>
            <a:ext cx="304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510630" y="2475706"/>
            <a:ext cx="533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86026" y="182721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2486027" y="190500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43425" y="18288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4543426" y="1906588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00825" y="18288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6600826" y="1906588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33125" y="3136880"/>
            <a:ext cx="5982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oid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dl_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insert_begin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( )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{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NODE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*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=(NODE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*)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malloc(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sizeof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(NODE));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printf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(“ Enter Data : “);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scanf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(“%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”,&amp;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-&gt;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info);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-&gt;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=NULL;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start-&gt;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=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-&gt;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next=start;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start=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;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}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0" y="30480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(X9) </a:t>
            </a:r>
            <a:r>
              <a:rPr lang="en-US" sz="1200" b="1" dirty="0" err="1" smtClean="0">
                <a:solidFill>
                  <a:schemeClr val="tx1"/>
                </a:solidFill>
              </a:rPr>
              <a:t>ptr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>
          <a:xfrm rot="18805934">
            <a:off x="503347" y="1522020"/>
            <a:ext cx="133615" cy="32316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4425" y="2514600"/>
            <a:ext cx="8382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52625" y="25146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7225" y="2514600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04825" y="2667000"/>
            <a:ext cx="161925" cy="304800"/>
            <a:chOff x="676275" y="2582069"/>
            <a:chExt cx="390525" cy="523081"/>
          </a:xfrm>
        </p:grpSpPr>
        <p:cxnSp>
          <p:nvCxnSpPr>
            <p:cNvPr id="58" name="Straight Connector 57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Curved Down Arrow 62"/>
          <p:cNvSpPr/>
          <p:nvPr/>
        </p:nvSpPr>
        <p:spPr>
          <a:xfrm rot="19003273">
            <a:off x="151433" y="2741084"/>
            <a:ext cx="511915" cy="185225"/>
          </a:xfrm>
          <a:prstGeom prst="curvedDownArrow">
            <a:avLst/>
          </a:prstGeom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425" y="1676400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10668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START(X9)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>
            <a:off x="47625" y="1371600"/>
            <a:ext cx="533400" cy="1524000"/>
          </a:xfrm>
          <a:prstGeom prst="curv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19400" y="0"/>
            <a:ext cx="3422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Beginning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7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99"/>
                            </p:stCondLst>
                            <p:childTnLst>
                              <p:par>
                                <p:cTn id="1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299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799"/>
                            </p:stCondLst>
                            <p:childTnLst>
                              <p:par>
                                <p:cTn id="1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899"/>
                            </p:stCondLst>
                            <p:childTnLst>
                              <p:par>
                                <p:cTn id="13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699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99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399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5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45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95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45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95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5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95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45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45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95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450"/>
                            </p:stCondLst>
                            <p:childTnLst>
                              <p:par>
                                <p:cTn id="2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95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5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149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51" grpId="0" build="allAtOnce"/>
      <p:bldP spid="52" grpId="0"/>
      <p:bldP spid="53" grpId="0" animBg="1"/>
      <p:bldP spid="53" grpId="1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33600" y="0"/>
            <a:ext cx="445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Algo:Insert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End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52600" y="1066800"/>
            <a:ext cx="594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err="1" smtClean="0"/>
              <a:t>nw</a:t>
            </a:r>
            <a:r>
              <a:rPr lang="en-US" sz="2400" b="1" dirty="0" smtClean="0"/>
              <a:t>=Create a new node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Input info[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]=Data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next[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]=NULL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Repeat step 5 until next[node]!=NULL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    node=next[node]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next[node]=</a:t>
            </a:r>
            <a:r>
              <a:rPr lang="en-US" sz="2400" b="1" dirty="0" err="1" smtClean="0"/>
              <a:t>nw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Set 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nw</a:t>
            </a:r>
            <a:r>
              <a:rPr lang="en-US" sz="2400" b="1" dirty="0" smtClean="0"/>
              <a:t>]=node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Exit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extBox 29"/>
          <p:cNvSpPr txBox="1">
            <a:spLocks noChangeArrowheads="1"/>
          </p:cNvSpPr>
          <p:nvPr/>
        </p:nvSpPr>
        <p:spPr bwMode="auto">
          <a:xfrm>
            <a:off x="3124200" y="152400"/>
            <a:ext cx="27193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LINKED LIST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28600" y="2133600"/>
            <a:ext cx="78486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series of connected </a:t>
            </a:r>
            <a:r>
              <a:rPr lang="en-US" sz="3200" i="1" dirty="0" smtClean="0">
                <a:solidFill>
                  <a:srgbClr val="0000FF"/>
                </a:solidFill>
              </a:rPr>
              <a:t>nodes</a:t>
            </a:r>
            <a:endParaRPr lang="en-US" sz="3200" i="1" dirty="0" smtClean="0">
              <a:solidFill>
                <a:srgbClr val="0000FF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contains at least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piece of data (any type)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 to the next node in the list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i="1" dirty="0" smtClean="0">
                <a:solidFill>
                  <a:srgbClr val="0000FF"/>
                </a:solidFill>
              </a:rPr>
              <a:t>Start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pointer 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 the first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last node points to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3495675" y="1149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V="1">
            <a:off x="3800475" y="1454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5324475" y="1149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5629275" y="1454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7153275" y="1149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36"/>
          <p:cNvGrpSpPr/>
          <p:nvPr/>
        </p:nvGrpSpPr>
        <p:grpSpPr bwMode="auto">
          <a:xfrm>
            <a:off x="2886075" y="1149350"/>
            <a:ext cx="609600" cy="609600"/>
            <a:chOff x="1728" y="2880"/>
            <a:chExt cx="384" cy="384"/>
          </a:xfrm>
        </p:grpSpPr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7278688" y="1257300"/>
            <a:ext cx="45397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Tahoma" panose="020B0604030504040204" pitchFamily="34" charset="0"/>
                <a:sym typeface="Symbol" panose="05050102010706020507" pitchFamily="18" charset="2"/>
              </a:rPr>
              <a:t>NL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666875" y="1143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 flipV="1">
            <a:off x="1971675" y="1454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1600200" y="1835150"/>
            <a:ext cx="67197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smtClean="0">
                <a:solidFill>
                  <a:schemeClr val="folHlink"/>
                </a:solidFill>
                <a:latin typeface="Tahoma" panose="020B0604030504040204" pitchFamily="34" charset="0"/>
              </a:rPr>
              <a:t>Start</a:t>
            </a:r>
            <a:endParaRPr lang="en-US" b="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8" name="Group 37"/>
          <p:cNvGrpSpPr/>
          <p:nvPr/>
        </p:nvGrpSpPr>
        <p:grpSpPr bwMode="auto">
          <a:xfrm>
            <a:off x="4714875" y="1149350"/>
            <a:ext cx="609600" cy="609600"/>
            <a:chOff x="1728" y="2880"/>
            <a:chExt cx="384" cy="384"/>
          </a:xfrm>
        </p:grpSpPr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45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1" name="Group 40"/>
          <p:cNvGrpSpPr/>
          <p:nvPr/>
        </p:nvGrpSpPr>
        <p:grpSpPr bwMode="auto">
          <a:xfrm>
            <a:off x="6543675" y="1149350"/>
            <a:ext cx="609600" cy="609600"/>
            <a:chOff x="1728" y="2880"/>
            <a:chExt cx="384" cy="384"/>
          </a:xfrm>
        </p:grpSpPr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17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7721600" y="51943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44"/>
          <p:cNvGrpSpPr/>
          <p:nvPr/>
        </p:nvGrpSpPr>
        <p:grpSpPr bwMode="auto">
          <a:xfrm>
            <a:off x="6654800" y="5194300"/>
            <a:ext cx="1066800" cy="609600"/>
            <a:chOff x="1728" y="2880"/>
            <a:chExt cx="384" cy="384"/>
          </a:xfrm>
        </p:grpSpPr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6858000" y="5881688"/>
            <a:ext cx="6858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data</a:t>
            </a:r>
            <a:endParaRPr lang="en-US" sz="1800"/>
          </a:p>
        </p:txBody>
      </p:sp>
      <p:sp>
        <p:nvSpPr>
          <p:cNvPr id="69" name="Text Box 53"/>
          <p:cNvSpPr txBox="1">
            <a:spLocks noChangeArrowheads="1"/>
          </p:cNvSpPr>
          <p:nvPr/>
        </p:nvSpPr>
        <p:spPr bwMode="auto">
          <a:xfrm>
            <a:off x="7696200" y="5881688"/>
            <a:ext cx="9906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pointer</a:t>
            </a:r>
            <a:endParaRPr lang="en-US" sz="1800"/>
          </a:p>
        </p:txBody>
      </p:sp>
      <p:sp>
        <p:nvSpPr>
          <p:cNvPr id="70" name="Rectangle 54"/>
          <p:cNvSpPr>
            <a:spLocks noChangeArrowheads="1"/>
          </p:cNvSpPr>
          <p:nvPr/>
        </p:nvSpPr>
        <p:spPr bwMode="auto">
          <a:xfrm>
            <a:off x="5638800" y="48006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55"/>
          <p:cNvSpPr txBox="1">
            <a:spLocks noChangeArrowheads="1"/>
          </p:cNvSpPr>
          <p:nvPr/>
        </p:nvSpPr>
        <p:spPr bwMode="auto">
          <a:xfrm>
            <a:off x="5715000" y="4891088"/>
            <a:ext cx="8382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node</a:t>
            </a:r>
            <a:endParaRPr lang="en-US" sz="1800"/>
          </a:p>
        </p:txBody>
      </p:sp>
      <p:sp>
        <p:nvSpPr>
          <p:cNvPr id="72" name="Line 56"/>
          <p:cNvSpPr>
            <a:spLocks noChangeShapeType="1"/>
          </p:cNvSpPr>
          <p:nvPr/>
        </p:nvSpPr>
        <p:spPr bwMode="auto">
          <a:xfrm flipV="1">
            <a:off x="8229600" y="5486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55" grpId="0" animBg="1"/>
      <p:bldP spid="56" grpId="0" animBg="1"/>
      <p:bldP spid="57" grpId="0"/>
      <p:bldP spid="64" grpId="0" animBg="1"/>
      <p:bldP spid="68" grpId="0"/>
      <p:bldP spid="69" grpId="0"/>
      <p:bldP spid="70" grpId="0" animBg="1"/>
      <p:bldP spid="71" grpId="0"/>
      <p:bldP spid="72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1686719"/>
            <a:ext cx="1752600" cy="381000"/>
            <a:chOff x="685800" y="1676400"/>
            <a:chExt cx="1752600" cy="381000"/>
          </a:xfrm>
        </p:grpSpPr>
        <p:sp>
          <p:nvSpPr>
            <p:cNvPr id="3" name="Rectangle 2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43200" y="1686719"/>
            <a:ext cx="1752600" cy="381000"/>
            <a:chOff x="685800" y="1676400"/>
            <a:chExt cx="1752600" cy="3810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86719"/>
            <a:ext cx="1752600" cy="381000"/>
            <a:chOff x="685800" y="1676400"/>
            <a:chExt cx="1752600" cy="381000"/>
          </a:xfrm>
        </p:grpSpPr>
        <p:sp>
          <p:nvSpPr>
            <p:cNvPr id="11" name="Rectangle 10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45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7"/>
          <p:cNvGrpSpPr/>
          <p:nvPr/>
        </p:nvGrpSpPr>
        <p:grpSpPr>
          <a:xfrm>
            <a:off x="304800" y="1915319"/>
            <a:ext cx="390525" cy="523081"/>
            <a:chOff x="676275" y="2582069"/>
            <a:chExt cx="390525" cy="523081"/>
          </a:xfrm>
        </p:grpSpPr>
        <p:cxnSp>
          <p:nvCxnSpPr>
            <p:cNvPr id="19" name="Straight Connector 18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23"/>
          <p:cNvGrpSpPr/>
          <p:nvPr/>
        </p:nvGrpSpPr>
        <p:grpSpPr>
          <a:xfrm>
            <a:off x="6553200" y="1915319"/>
            <a:ext cx="409575" cy="523081"/>
            <a:chOff x="5791200" y="3363119"/>
            <a:chExt cx="409575" cy="523081"/>
          </a:xfrm>
        </p:grpSpPr>
        <p:cxnSp>
          <p:nvCxnSpPr>
            <p:cNvPr id="25" name="Straight Connector 24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76200" y="12954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38401" y="1837531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2438402" y="1915319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5800" y="1839119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4495801" y="1916907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53200" y="18288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6553201" y="191611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629400" y="9906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ptr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(X9)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Curved Right Arrow 51"/>
          <p:cNvSpPr/>
          <p:nvPr/>
        </p:nvSpPr>
        <p:spPr>
          <a:xfrm rot="18805934">
            <a:off x="455722" y="1660013"/>
            <a:ext cx="133615" cy="32316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15200" y="1676400"/>
            <a:ext cx="8382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53400" y="16764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58000" y="1676400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64"/>
          <p:cNvGrpSpPr/>
          <p:nvPr/>
        </p:nvGrpSpPr>
        <p:grpSpPr>
          <a:xfrm>
            <a:off x="8582025" y="1873115"/>
            <a:ext cx="409575" cy="523081"/>
            <a:chOff x="5791200" y="3363119"/>
            <a:chExt cx="409575" cy="523081"/>
          </a:xfrm>
        </p:grpSpPr>
        <p:cxnSp>
          <p:nvCxnSpPr>
            <p:cNvPr id="66" name="Straight Connector 65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Curved Right Arrow 70"/>
          <p:cNvSpPr/>
          <p:nvPr/>
        </p:nvSpPr>
        <p:spPr>
          <a:xfrm rot="553740">
            <a:off x="6566312" y="1152047"/>
            <a:ext cx="286539" cy="58133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53400" y="16764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70700" y="1689100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0" y="16764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658" y="3124200"/>
            <a:ext cx="5656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void </a:t>
            </a:r>
            <a:r>
              <a:rPr lang="en-US" sz="2000" b="1" dirty="0" err="1" smtClean="0">
                <a:solidFill>
                  <a:schemeClr val="tx2"/>
                </a:solidFill>
              </a:rPr>
              <a:t>insert_end</a:t>
            </a:r>
            <a:r>
              <a:rPr lang="en-US" sz="2000" b="1" dirty="0" smtClean="0">
                <a:solidFill>
                  <a:schemeClr val="tx2"/>
                </a:solidFill>
              </a:rPr>
              <a:t>( )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{   NODE *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, *temp;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=(NODE </a:t>
            </a:r>
            <a:r>
              <a:rPr lang="en-US" sz="2000" b="1" dirty="0" smtClean="0">
                <a:solidFill>
                  <a:schemeClr val="tx2"/>
                </a:solidFill>
              </a:rPr>
              <a:t>*)</a:t>
            </a:r>
            <a:r>
              <a:rPr lang="en-US" sz="2000" b="1" dirty="0" smtClean="0">
                <a:solidFill>
                  <a:schemeClr val="tx2"/>
                </a:solidFill>
              </a:rPr>
              <a:t>malloc(</a:t>
            </a:r>
            <a:r>
              <a:rPr lang="en-US" sz="2000" b="1" dirty="0" err="1" smtClean="0">
                <a:solidFill>
                  <a:schemeClr val="tx2"/>
                </a:solidFill>
              </a:rPr>
              <a:t>sizeof</a:t>
            </a:r>
            <a:r>
              <a:rPr lang="en-US" sz="2000" b="1" dirty="0" smtClean="0">
                <a:solidFill>
                  <a:schemeClr val="tx2"/>
                </a:solidFill>
              </a:rPr>
              <a:t>(NODE));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</a:rPr>
              <a:t>printf</a:t>
            </a:r>
            <a:r>
              <a:rPr lang="en-US" sz="2000" b="1" dirty="0" smtClean="0">
                <a:solidFill>
                  <a:schemeClr val="tx2"/>
                </a:solidFill>
              </a:rPr>
              <a:t>(" Enter Data : ");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</a:rPr>
              <a:t>scanf</a:t>
            </a:r>
            <a:r>
              <a:rPr lang="en-US" sz="2000" b="1" dirty="0" smtClean="0">
                <a:solidFill>
                  <a:schemeClr val="tx2"/>
                </a:solidFill>
              </a:rPr>
              <a:t>("%</a:t>
            </a:r>
            <a:r>
              <a:rPr lang="en-US" sz="2000" b="1" dirty="0" err="1" smtClean="0">
                <a:solidFill>
                  <a:schemeClr val="tx2"/>
                </a:solidFill>
              </a:rPr>
              <a:t>d</a:t>
            </a:r>
            <a:r>
              <a:rPr lang="en-US" sz="2000" b="1" dirty="0" err="1" smtClean="0">
                <a:solidFill>
                  <a:schemeClr val="tx2"/>
                </a:solidFill>
              </a:rPr>
              <a:t>",&amp;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-&gt;</a:t>
            </a:r>
            <a:r>
              <a:rPr lang="en-US" sz="2000" b="1" dirty="0" smtClean="0">
                <a:solidFill>
                  <a:schemeClr val="tx2"/>
                </a:solidFill>
              </a:rPr>
              <a:t>info);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-&gt;</a:t>
            </a:r>
            <a:r>
              <a:rPr lang="en-US" sz="2000" b="1" dirty="0" smtClean="0">
                <a:solidFill>
                  <a:schemeClr val="tx2"/>
                </a:solidFill>
              </a:rPr>
              <a:t>next=NULL</a:t>
            </a:r>
            <a:r>
              <a:rPr lang="en-US" sz="2000" b="1" dirty="0" smtClean="0">
                <a:solidFill>
                  <a:schemeClr val="tx2"/>
                </a:solidFill>
              </a:rPr>
              <a:t>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   temp=start;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smtClean="0">
                <a:solidFill>
                  <a:schemeClr val="tx2"/>
                </a:solidFill>
              </a:rPr>
              <a:t>while(temp-&gt;next!=NULL)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</a:rPr>
              <a:t>      temp=temp-&gt;</a:t>
            </a:r>
            <a:r>
              <a:rPr lang="en-US" sz="2000" b="1" dirty="0" smtClean="0">
                <a:solidFill>
                  <a:schemeClr val="tx2"/>
                </a:solidFill>
              </a:rPr>
              <a:t>next;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smtClean="0">
                <a:solidFill>
                  <a:schemeClr val="tx2"/>
                </a:solidFill>
              </a:rPr>
              <a:t>temp</a:t>
            </a:r>
            <a:r>
              <a:rPr lang="en-US" sz="2000" b="1" dirty="0" smtClean="0">
                <a:solidFill>
                  <a:schemeClr val="tx2"/>
                </a:solidFill>
              </a:rPr>
              <a:t>-&gt;next=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</a:rPr>
              <a:t>-&gt;</a:t>
            </a:r>
            <a:r>
              <a:rPr lang="en-US" sz="2000" b="1" dirty="0" err="1" smtClean="0">
                <a:solidFill>
                  <a:schemeClr val="tx2"/>
                </a:solidFill>
              </a:rPr>
              <a:t>prev</a:t>
            </a:r>
            <a:r>
              <a:rPr lang="en-US" sz="2000" b="1" dirty="0" smtClean="0">
                <a:solidFill>
                  <a:schemeClr val="tx2"/>
                </a:solidFill>
              </a:rPr>
              <a:t>=temp;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8837" y="0"/>
            <a:ext cx="237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End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66800" y="261047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71800" y="2590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05400" y="27229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81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82" name="Picture 8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4" name="Straight Arrow Connector 63"/>
          <p:cNvCxnSpPr/>
          <p:nvPr/>
        </p:nvCxnSpPr>
        <p:spPr>
          <a:xfrm rot="5400000" flipH="1" flipV="1">
            <a:off x="1218406" y="2362200"/>
            <a:ext cx="457994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3200400" y="2362200"/>
            <a:ext cx="457994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5257800" y="2362200"/>
            <a:ext cx="457994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6" dur="20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8" dur="20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0" dur="20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99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6" dur="20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5" dur="2000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99"/>
                            </p:stCondLst>
                            <p:childTnLst>
                              <p:par>
                                <p:cTn id="15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5" dur="20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7" dur="2000" fill="hold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2" dur="20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4" dur="2000" fill="hold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4" dur="2000" fill="hold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4" dur="2000" fill="hold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799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1" grpId="0"/>
      <p:bldP spid="52" grpId="0" animBg="1"/>
      <p:bldP spid="53" grpId="0" animBg="1"/>
      <p:bldP spid="54" grpId="0" animBg="1"/>
      <p:bldP spid="55" grpId="0" animBg="1"/>
      <p:bldP spid="71" grpId="0" animBg="1"/>
      <p:bldP spid="72" grpId="0" animBg="1"/>
      <p:bldP spid="73" grpId="0" animBg="1"/>
      <p:bldP spid="74" grpId="0" animBg="1"/>
      <p:bldP spid="76" grpId="0" build="allAtOnce"/>
      <p:bldP spid="57" grpId="0"/>
      <p:bldP spid="57" grpId="1"/>
      <p:bldP spid="57" grpId="2"/>
      <p:bldP spid="59" grpId="0"/>
      <p:bldP spid="59" grpId="1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819400" y="-98547"/>
            <a:ext cx="4833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Algo:Insert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Any Position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4400" y="533400"/>
            <a:ext cx="6096000" cy="618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Set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=2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err="1" smtClean="0"/>
              <a:t>nw</a:t>
            </a:r>
            <a:r>
              <a:rPr lang="en-US" sz="1900" b="1" dirty="0" smtClean="0"/>
              <a:t>=Create a new node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Input info[</a:t>
            </a:r>
            <a:r>
              <a:rPr lang="en-US" sz="1900" b="1" dirty="0" err="1" smtClean="0"/>
              <a:t>nw</a:t>
            </a:r>
            <a:r>
              <a:rPr lang="en-US" sz="1900" b="1" dirty="0" smtClean="0"/>
              <a:t>]=Data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Repeat step 5 to 7 until node!=NULL &amp;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&lt;=pos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   back=node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   node=next[node]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  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=i+1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Check if node=NULL, then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   Write " Position Not Found " and return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Set next[</a:t>
            </a:r>
            <a:r>
              <a:rPr lang="en-US" sz="1900" b="1" dirty="0" err="1" smtClean="0"/>
              <a:t>nw</a:t>
            </a:r>
            <a:r>
              <a:rPr lang="en-US" sz="1900" b="1" dirty="0" smtClean="0"/>
              <a:t>]=node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Set </a:t>
            </a:r>
            <a:r>
              <a:rPr lang="en-US" sz="1900" b="1" dirty="0" err="1" smtClean="0"/>
              <a:t>prev</a:t>
            </a:r>
            <a:r>
              <a:rPr lang="en-US" sz="1900" b="1" dirty="0" smtClean="0"/>
              <a:t>[</a:t>
            </a:r>
            <a:r>
              <a:rPr lang="en-US" sz="1900" b="1" dirty="0" err="1" smtClean="0"/>
              <a:t>nw</a:t>
            </a:r>
            <a:r>
              <a:rPr lang="en-US" sz="1900" b="1" dirty="0" smtClean="0"/>
              <a:t>]=back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Set next[back]=</a:t>
            </a:r>
            <a:r>
              <a:rPr lang="en-US" sz="1900" b="1" dirty="0" err="1" smtClean="0"/>
              <a:t>nw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Set </a:t>
            </a:r>
            <a:r>
              <a:rPr lang="en-US" sz="1900" b="1" dirty="0" err="1" smtClean="0"/>
              <a:t>prev</a:t>
            </a:r>
            <a:r>
              <a:rPr lang="en-US" sz="1900" b="1" dirty="0" smtClean="0"/>
              <a:t>[node]=</a:t>
            </a:r>
            <a:r>
              <a:rPr lang="en-US" sz="1900" b="1" dirty="0" err="1" smtClean="0"/>
              <a:t>nw</a:t>
            </a:r>
            <a:endParaRPr lang="en-US" sz="19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900" b="1" dirty="0" smtClean="0"/>
              <a:t>Exit</a:t>
            </a:r>
            <a:endParaRPr lang="en-US" sz="19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1666483"/>
            <a:ext cx="1752600" cy="381000"/>
            <a:chOff x="685800" y="1676400"/>
            <a:chExt cx="1752600" cy="381000"/>
          </a:xfrm>
        </p:grpSpPr>
        <p:sp>
          <p:nvSpPr>
            <p:cNvPr id="3" name="Rectangle 2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98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43200" y="1666483"/>
            <a:ext cx="1752600" cy="381000"/>
            <a:chOff x="685800" y="1676400"/>
            <a:chExt cx="1752600" cy="3810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66483"/>
            <a:ext cx="1752600" cy="381000"/>
            <a:chOff x="685800" y="1676400"/>
            <a:chExt cx="1752600" cy="381000"/>
          </a:xfrm>
        </p:grpSpPr>
        <p:sp>
          <p:nvSpPr>
            <p:cNvPr id="11" name="Rectangle 10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" y="1895083"/>
            <a:ext cx="390525" cy="523081"/>
            <a:chOff x="676275" y="2582069"/>
            <a:chExt cx="390525" cy="523081"/>
          </a:xfrm>
        </p:grpSpPr>
        <p:cxnSp>
          <p:nvCxnSpPr>
            <p:cNvPr id="15" name="Straight Connector 14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734425" y="1899278"/>
            <a:ext cx="409575" cy="523081"/>
            <a:chOff x="5791200" y="3363119"/>
            <a:chExt cx="409575" cy="523081"/>
          </a:xfrm>
        </p:grpSpPr>
        <p:cxnSp>
          <p:nvCxnSpPr>
            <p:cNvPr id="21" name="Straight Connector 20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152400" y="12954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38401" y="1817295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2438402" y="1895083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95800" y="181888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4495801" y="1896671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rved Right Arrow 30"/>
          <p:cNvSpPr/>
          <p:nvPr/>
        </p:nvSpPr>
        <p:spPr>
          <a:xfrm rot="18805934">
            <a:off x="455722" y="1639777"/>
            <a:ext cx="133615" cy="32316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-98547"/>
            <a:ext cx="3865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Any Position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86600" y="1656164"/>
            <a:ext cx="1752600" cy="381000"/>
            <a:chOff x="685800" y="16764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553200" y="1732364"/>
            <a:ext cx="5334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553202" y="1808563"/>
            <a:ext cx="533398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7200" y="3124200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void </a:t>
            </a:r>
            <a:r>
              <a:rPr lang="en-US" b="1" dirty="0" err="1" smtClean="0">
                <a:solidFill>
                  <a:srgbClr val="008000"/>
                </a:solidFill>
              </a:rPr>
              <a:t>insert_sloc</a:t>
            </a:r>
            <a:r>
              <a:rPr lang="en-US" b="1" dirty="0" smtClean="0">
                <a:solidFill>
                  <a:srgbClr val="008000"/>
                </a:solidFill>
              </a:rPr>
              <a:t>( )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{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NODE</a:t>
            </a:r>
            <a:r>
              <a:rPr lang="en-US" b="1" dirty="0" smtClean="0">
                <a:solidFill>
                  <a:srgbClr val="008000"/>
                </a:solidFill>
              </a:rPr>
              <a:t> *temp, *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, *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int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en-US" b="1" dirty="0" smtClean="0">
                <a:solidFill>
                  <a:srgbClr val="008000"/>
                </a:solidFill>
              </a:rPr>
              <a:t>, loc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=(NODE </a:t>
            </a:r>
            <a:r>
              <a:rPr lang="en-US" b="1" dirty="0" smtClean="0">
                <a:solidFill>
                  <a:srgbClr val="008000"/>
                </a:solidFill>
              </a:rPr>
              <a:t>*)</a:t>
            </a:r>
            <a:r>
              <a:rPr lang="en-US" b="1" dirty="0" smtClean="0">
                <a:solidFill>
                  <a:srgbClr val="008000"/>
                </a:solidFill>
              </a:rPr>
              <a:t>malloc(</a:t>
            </a:r>
            <a:r>
              <a:rPr lang="en-US" b="1" dirty="0" err="1" smtClean="0">
                <a:solidFill>
                  <a:srgbClr val="008000"/>
                </a:solidFill>
              </a:rPr>
              <a:t>sizeof</a:t>
            </a:r>
            <a:r>
              <a:rPr lang="en-US" b="1" dirty="0" smtClean="0">
                <a:solidFill>
                  <a:srgbClr val="008000"/>
                </a:solidFill>
              </a:rPr>
              <a:t>(NODE));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printf(" Enter Data </a:t>
            </a:r>
            <a:r>
              <a:rPr lang="en-US" b="1" dirty="0" smtClean="0">
                <a:solidFill>
                  <a:srgbClr val="008000"/>
                </a:solidFill>
              </a:rPr>
              <a:t> and position: </a:t>
            </a:r>
            <a:r>
              <a:rPr lang="en-US" b="1" dirty="0" smtClean="0">
                <a:solidFill>
                  <a:srgbClr val="008000"/>
                </a:solidFill>
              </a:rPr>
              <a:t>");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scanf("%</a:t>
            </a:r>
            <a:r>
              <a:rPr lang="en-US" b="1" dirty="0" err="1" smtClean="0">
                <a:solidFill>
                  <a:srgbClr val="008000"/>
                </a:solidFill>
              </a:rPr>
              <a:t>d%d",&amp;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-&gt;info, loc);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=start;    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for(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en-US" b="1" dirty="0" smtClean="0">
                <a:solidFill>
                  <a:srgbClr val="008000"/>
                </a:solidFill>
              </a:rPr>
              <a:t>=0;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en-US" b="1" dirty="0" smtClean="0">
                <a:solidFill>
                  <a:srgbClr val="008000"/>
                </a:solidFill>
              </a:rPr>
              <a:t>&lt;loc;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en-US" b="1" dirty="0" smtClean="0">
                <a:solidFill>
                  <a:srgbClr val="008000"/>
                </a:solidFill>
              </a:rPr>
              <a:t>++)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{   temp=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    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-&gt;next;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}</a:t>
            </a:r>
            <a:endParaRPr lang="en-US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3000" y="3276600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if(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==</a:t>
            </a:r>
            <a:r>
              <a:rPr lang="en-US" b="1" dirty="0" smtClean="0">
                <a:solidFill>
                  <a:srgbClr val="008000"/>
                </a:solidFill>
              </a:rPr>
              <a:t>NULL)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{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  printf(" POSITION NOT FOUND ");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  return;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}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-&gt;next=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-&gt;</a:t>
            </a:r>
            <a:r>
              <a:rPr lang="en-US" b="1" dirty="0" err="1" smtClean="0">
                <a:solidFill>
                  <a:srgbClr val="008000"/>
                </a:solidFill>
              </a:rPr>
              <a:t>prev</a:t>
            </a:r>
            <a:r>
              <a:rPr lang="en-US" b="1" dirty="0" smtClean="0">
                <a:solidFill>
                  <a:srgbClr val="008000"/>
                </a:solidFill>
              </a:rPr>
              <a:t>=temp;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temp</a:t>
            </a:r>
            <a:r>
              <a:rPr lang="en-US" b="1" dirty="0" smtClean="0">
                <a:solidFill>
                  <a:srgbClr val="008000"/>
                </a:solidFill>
              </a:rPr>
              <a:t>-&gt;next=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008000"/>
                </a:solidFill>
              </a:rPr>
              <a:t>curr</a:t>
            </a:r>
            <a:r>
              <a:rPr lang="en-US" b="1" dirty="0" smtClean="0">
                <a:solidFill>
                  <a:srgbClr val="008000"/>
                </a:solidFill>
              </a:rPr>
              <a:t>-&gt;</a:t>
            </a:r>
            <a:r>
              <a:rPr lang="en-US" b="1" dirty="0" err="1" smtClean="0">
                <a:solidFill>
                  <a:srgbClr val="008000"/>
                </a:solidFill>
              </a:rPr>
              <a:t>prev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b="1" dirty="0" err="1" smtClean="0">
                <a:solidFill>
                  <a:srgbClr val="008000"/>
                </a:solidFill>
              </a:rPr>
              <a:t>ptr</a:t>
            </a:r>
            <a:r>
              <a:rPr lang="en-US" b="1" dirty="0" smtClean="0">
                <a:solidFill>
                  <a:srgbClr val="008000"/>
                </a:solidFill>
              </a:rPr>
              <a:t>;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}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2000" y="2514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430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400800" y="2487470"/>
            <a:ext cx="1828800" cy="387894"/>
            <a:chOff x="6400800" y="2126706"/>
            <a:chExt cx="1828800" cy="387894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858000" y="2126706"/>
              <a:ext cx="914400" cy="387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65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72400" y="2133600"/>
              <a:ext cx="4572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00800" y="21336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772400" y="2485572"/>
            <a:ext cx="457200" cy="381000"/>
          </a:xfrm>
          <a:prstGeom prst="rect">
            <a:avLst/>
          </a:prstGeom>
          <a:solidFill>
            <a:srgbClr val="0000FF"/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0800" y="2494364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76601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340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200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2819400" y="2514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24400" y="2514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838200" y="26467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486400" y="2494364"/>
            <a:ext cx="482600" cy="38100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 w="1270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943600" y="2721376"/>
            <a:ext cx="457200" cy="1588"/>
          </a:xfrm>
          <a:prstGeom prst="line">
            <a:avLst/>
          </a:prstGeom>
          <a:ln>
            <a:solidFill>
              <a:srgbClr val="0000FF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094412" y="1883176"/>
            <a:ext cx="611188" cy="687388"/>
            <a:chOff x="6094412" y="1524000"/>
            <a:chExt cx="611188" cy="687388"/>
          </a:xfrm>
        </p:grpSpPr>
        <p:cxnSp>
          <p:nvCxnSpPr>
            <p:cNvPr id="66" name="Straight Connector 65"/>
            <p:cNvCxnSpPr/>
            <p:nvPr/>
          </p:nvCxnSpPr>
          <p:spPr>
            <a:xfrm rot="10800000">
              <a:off x="6096000" y="2209800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5942806" y="2056606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6096000" y="1904999"/>
              <a:ext cx="609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6514306" y="17137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6553200" y="1524000"/>
              <a:ext cx="1524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019800" y="1959376"/>
            <a:ext cx="609600" cy="687388"/>
            <a:chOff x="6019800" y="1600200"/>
            <a:chExt cx="609600" cy="687388"/>
          </a:xfrm>
        </p:grpSpPr>
        <p:cxnSp>
          <p:nvCxnSpPr>
            <p:cNvPr id="72" name="Straight Connector 71"/>
            <p:cNvCxnSpPr/>
            <p:nvPr/>
          </p:nvCxnSpPr>
          <p:spPr>
            <a:xfrm rot="10800000">
              <a:off x="6019800" y="2286000"/>
              <a:ext cx="381000" cy="1588"/>
            </a:xfrm>
            <a:prstGeom prst="line">
              <a:avLst/>
            </a:prstGeom>
            <a:ln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791994" y="20566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V="1">
              <a:off x="6019800" y="1828799"/>
              <a:ext cx="609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514306" y="1713706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6553200" y="1600200"/>
              <a:ext cx="76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932612" y="1883970"/>
            <a:ext cx="1601788" cy="762794"/>
            <a:chOff x="6932612" y="1524000"/>
            <a:chExt cx="1601788" cy="762794"/>
          </a:xfrm>
        </p:grpSpPr>
        <p:cxnSp>
          <p:nvCxnSpPr>
            <p:cNvPr id="78" name="Straight Connector 77"/>
            <p:cNvCxnSpPr/>
            <p:nvPr/>
          </p:nvCxnSpPr>
          <p:spPr>
            <a:xfrm rot="10800000">
              <a:off x="8229600" y="2284412"/>
              <a:ext cx="304800" cy="1588"/>
            </a:xfrm>
            <a:prstGeom prst="line">
              <a:avLst/>
            </a:prstGeom>
            <a:ln>
              <a:headEnd type="none"/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8343106" y="2095500"/>
              <a:ext cx="381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>
              <a:off x="6934200" y="1524000"/>
              <a:ext cx="1524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6742906" y="17137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 flipV="1">
              <a:off x="6934200" y="1904999"/>
              <a:ext cx="1600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008812" y="1960170"/>
            <a:ext cx="1601788" cy="762794"/>
            <a:chOff x="7008812" y="1600200"/>
            <a:chExt cx="1601788" cy="762794"/>
          </a:xfrm>
        </p:grpSpPr>
        <p:cxnSp>
          <p:nvCxnSpPr>
            <p:cNvPr id="84" name="Straight Connector 83"/>
            <p:cNvCxnSpPr/>
            <p:nvPr/>
          </p:nvCxnSpPr>
          <p:spPr>
            <a:xfrm rot="10800000">
              <a:off x="8229600" y="2360612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8343106" y="2095500"/>
              <a:ext cx="5341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7029452" y="1600200"/>
              <a:ext cx="76200" cy="1588"/>
            </a:xfrm>
            <a:prstGeom prst="line">
              <a:avLst/>
            </a:prstGeom>
            <a:ln>
              <a:head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6895306" y="1713706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 flipV="1">
              <a:off x="7010400" y="1828799"/>
              <a:ext cx="1600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6096000" y="16764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86600" y="1629228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98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99" name="Picture 9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93" name="Straight Arrow Connector 92"/>
          <p:cNvCxnSpPr/>
          <p:nvPr/>
        </p:nvCxnSpPr>
        <p:spPr>
          <a:xfrm rot="5400000" flipH="1" flipV="1">
            <a:off x="1257300" y="2095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314700" y="2095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219700" y="2095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1334294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66306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5523706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7811294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3" dur="2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6" dur="2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6" dur="20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0" dur="20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2" dur="20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49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2" dur="2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6" dur="2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8" dur="2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0" dur="20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2" dur="20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7" dur="2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1" dur="2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3" dur="2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5" dur="20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7" dur="20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1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3" dur="2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5" dur="2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7" dur="2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9" dur="2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9" dur="2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00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7" dur="2000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00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05" dur="2000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000"/>
                            </p:stCondLst>
                            <p:childTnLst>
                              <p:par>
                                <p:cTn id="4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6" dur="2000" fill="hold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0"/>
                            </p:stCondLst>
                            <p:childTnLst>
                              <p:par>
                                <p:cTn id="4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00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40" grpId="0" build="allAtOnce"/>
      <p:bldP spid="41" grpId="0" build="allAtOnce"/>
      <p:bldP spid="42" grpId="0"/>
      <p:bldP spid="42" grpId="1"/>
      <p:bldP spid="43" grpId="0"/>
      <p:bldP spid="43" grpId="1"/>
      <p:bldP spid="50" grpId="0" animBg="1"/>
      <p:bldP spid="51" grpId="0" animBg="1"/>
      <p:bldP spid="52" grpId="0"/>
      <p:bldP spid="52" grpId="1"/>
      <p:bldP spid="54" grpId="0"/>
      <p:bldP spid="54" grpId="1"/>
      <p:bldP spid="56" grpId="0"/>
      <p:bldP spid="58" grpId="0"/>
      <p:bldP spid="58" grpId="1"/>
      <p:bldP spid="60" grpId="0"/>
      <p:bldP spid="62" grpId="0"/>
      <p:bldP spid="62" grpId="1"/>
      <p:bldP spid="63" grpId="0" animBg="1"/>
      <p:bldP spid="89" grpId="0" animBg="1"/>
      <p:bldP spid="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362200" y="0"/>
            <a:ext cx="546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Algo:Insert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A Given Data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8200" y="798522"/>
            <a:ext cx="73152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err="1" smtClean="0"/>
              <a:t>nw</a:t>
            </a:r>
            <a:r>
              <a:rPr lang="en-US" sz="2200" b="1" dirty="0" smtClean="0"/>
              <a:t>=Create a new node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Input info[</a:t>
            </a:r>
            <a:r>
              <a:rPr lang="en-US" sz="2200" b="1" dirty="0" err="1" smtClean="0"/>
              <a:t>nw</a:t>
            </a:r>
            <a:r>
              <a:rPr lang="en-US" sz="2200" b="1" dirty="0" smtClean="0"/>
              <a:t>]=Data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Repeat step 5 to 7 until node!=NULL &amp; info[node]!=item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   node=next[node]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Check if node=NULL, then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   Write " Item Not Found " and return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Set next[</a:t>
            </a:r>
            <a:r>
              <a:rPr lang="en-US" sz="2200" b="1" dirty="0" err="1" smtClean="0"/>
              <a:t>nw</a:t>
            </a:r>
            <a:r>
              <a:rPr lang="en-US" sz="2200" b="1" dirty="0" smtClean="0"/>
              <a:t>]=next[node]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Set </a:t>
            </a:r>
            <a:r>
              <a:rPr lang="en-US" sz="2200" b="1" dirty="0" err="1" smtClean="0"/>
              <a:t>prev</a:t>
            </a:r>
            <a:r>
              <a:rPr lang="en-US" sz="2200" b="1" dirty="0" smtClean="0"/>
              <a:t>[next[node]]=</a:t>
            </a:r>
            <a:r>
              <a:rPr lang="en-US" sz="2200" b="1" dirty="0" err="1" smtClean="0"/>
              <a:t>nw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Set </a:t>
            </a:r>
            <a:r>
              <a:rPr lang="en-US" sz="2200" b="1" dirty="0" err="1" smtClean="0"/>
              <a:t>prev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nw</a:t>
            </a:r>
            <a:r>
              <a:rPr lang="en-US" sz="2200" b="1" dirty="0" smtClean="0"/>
              <a:t>]=node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Set next[node]=</a:t>
            </a:r>
            <a:r>
              <a:rPr lang="en-US" sz="2200" b="1" dirty="0" err="1" smtClean="0"/>
              <a:t>nw</a:t>
            </a:r>
            <a:endParaRPr lang="en-US" sz="22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 smtClean="0"/>
              <a:t>Exit</a:t>
            </a:r>
            <a:endParaRPr lang="en-US" sz="2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514600" y="0"/>
            <a:ext cx="443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After A Given Data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462278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ins_item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dlist</a:t>
            </a:r>
            <a:r>
              <a:rPr lang="en-US" b="1" dirty="0" smtClean="0"/>
              <a:t> *start, </a:t>
            </a:r>
            <a:r>
              <a:rPr lang="en-US" b="1" dirty="0" err="1" smtClean="0"/>
              <a:t>int</a:t>
            </a:r>
            <a:r>
              <a:rPr lang="en-US" b="1" dirty="0" smtClean="0"/>
              <a:t> item)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dlist</a:t>
            </a:r>
            <a:r>
              <a:rPr lang="en-US" b="1" dirty="0" smtClean="0"/>
              <a:t> *node=start, *</a:t>
            </a:r>
            <a:r>
              <a:rPr lang="en-US" b="1" dirty="0" err="1" smtClean="0"/>
              <a:t>nw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nw</a:t>
            </a:r>
            <a:r>
              <a:rPr lang="en-US" b="1" dirty="0" smtClean="0"/>
              <a:t>=(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dlist</a:t>
            </a:r>
            <a:r>
              <a:rPr lang="en-US" b="1" dirty="0" smtClean="0"/>
              <a:t> *)</a:t>
            </a:r>
            <a:r>
              <a:rPr lang="en-US" b="1" dirty="0" err="1" smtClean="0"/>
              <a:t>malloc</a:t>
            </a:r>
            <a:r>
              <a:rPr lang="en-US" b="1" dirty="0" smtClean="0"/>
              <a:t>(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dlist</a:t>
            </a:r>
            <a:r>
              <a:rPr lang="en-US" b="1" dirty="0" smtClean="0"/>
              <a:t>));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(" Enter Data : ");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scanf</a:t>
            </a:r>
            <a:r>
              <a:rPr lang="en-US" b="1" dirty="0" smtClean="0"/>
              <a:t>("%</a:t>
            </a:r>
            <a:r>
              <a:rPr lang="en-US" b="1" dirty="0" err="1" smtClean="0"/>
              <a:t>d",&amp;nw</a:t>
            </a:r>
            <a:r>
              <a:rPr lang="en-US" b="1" dirty="0" smtClean="0"/>
              <a:t>-&gt;info);</a:t>
            </a:r>
            <a:endParaRPr lang="en-US" b="1" dirty="0" smtClean="0"/>
          </a:p>
          <a:p>
            <a:r>
              <a:rPr lang="en-US" b="1" dirty="0" smtClean="0"/>
              <a:t>    while(node &amp;&amp; node-&gt;info!=item)</a:t>
            </a:r>
            <a:endParaRPr lang="en-US" b="1" dirty="0" smtClean="0"/>
          </a:p>
          <a:p>
            <a:r>
              <a:rPr lang="en-US" b="1" dirty="0" smtClean="0"/>
              <a:t>      node=node-&gt;next;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38800" y="3462278"/>
            <a:ext cx="335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if(node==NULL)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(" ITEM NOT FOUND ");</a:t>
            </a:r>
            <a:endParaRPr lang="en-US" b="1" dirty="0" smtClean="0"/>
          </a:p>
          <a:p>
            <a:r>
              <a:rPr lang="en-US" b="1" dirty="0" smtClean="0"/>
              <a:t>      return;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nw</a:t>
            </a:r>
            <a:r>
              <a:rPr lang="en-US" b="1" dirty="0" smtClean="0"/>
              <a:t>-&gt;next=node-&gt;next;</a:t>
            </a:r>
            <a:endParaRPr lang="en-US" b="1" dirty="0" smtClean="0"/>
          </a:p>
          <a:p>
            <a:r>
              <a:rPr lang="en-US" b="1" dirty="0" smtClean="0"/>
              <a:t>    node-&gt;next-&gt;</a:t>
            </a:r>
            <a:r>
              <a:rPr lang="en-US" b="1" dirty="0" err="1" smtClean="0"/>
              <a:t>prev</a:t>
            </a:r>
            <a:r>
              <a:rPr lang="en-US" b="1" dirty="0" smtClean="0"/>
              <a:t>=</a:t>
            </a:r>
            <a:r>
              <a:rPr lang="en-US" b="1" dirty="0" err="1" smtClean="0"/>
              <a:t>nw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nw</a:t>
            </a:r>
            <a:r>
              <a:rPr lang="en-US" b="1" dirty="0" smtClean="0"/>
              <a:t>-&gt;</a:t>
            </a:r>
            <a:r>
              <a:rPr lang="en-US" b="1" dirty="0" err="1" smtClean="0"/>
              <a:t>prev</a:t>
            </a:r>
            <a:r>
              <a:rPr lang="en-US" b="1" dirty="0" smtClean="0"/>
              <a:t>=node;</a:t>
            </a:r>
            <a:endParaRPr lang="en-US" b="1" dirty="0" smtClean="0"/>
          </a:p>
          <a:p>
            <a:r>
              <a:rPr lang="en-US" b="1" dirty="0" smtClean="0"/>
              <a:t>    node-&gt;next=</a:t>
            </a:r>
            <a:r>
              <a:rPr lang="en-US" b="1" dirty="0" err="1" smtClean="0"/>
              <a:t>nw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grpSp>
        <p:nvGrpSpPr>
          <p:cNvPr id="2" name="Group 93"/>
          <p:cNvGrpSpPr/>
          <p:nvPr/>
        </p:nvGrpSpPr>
        <p:grpSpPr>
          <a:xfrm>
            <a:off x="685800" y="1610519"/>
            <a:ext cx="1752600" cy="381000"/>
            <a:chOff x="685800" y="1676400"/>
            <a:chExt cx="1752600" cy="381000"/>
          </a:xfrm>
        </p:grpSpPr>
        <p:sp>
          <p:nvSpPr>
            <p:cNvPr id="95" name="Rectangle 94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2743200" y="1610519"/>
            <a:ext cx="1752600" cy="381000"/>
            <a:chOff x="685800" y="1676400"/>
            <a:chExt cx="1752600" cy="381000"/>
          </a:xfrm>
        </p:grpSpPr>
        <p:sp>
          <p:nvSpPr>
            <p:cNvPr id="99" name="Rectangle 98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-136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01"/>
          <p:cNvGrpSpPr/>
          <p:nvPr/>
        </p:nvGrpSpPr>
        <p:grpSpPr>
          <a:xfrm>
            <a:off x="4800600" y="1656164"/>
            <a:ext cx="1752600" cy="381000"/>
            <a:chOff x="685800" y="1676400"/>
            <a:chExt cx="1752600" cy="381000"/>
          </a:xfrm>
        </p:grpSpPr>
        <p:sp>
          <p:nvSpPr>
            <p:cNvPr id="103" name="Rectangle 102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05"/>
          <p:cNvGrpSpPr/>
          <p:nvPr/>
        </p:nvGrpSpPr>
        <p:grpSpPr>
          <a:xfrm>
            <a:off x="304800" y="1839119"/>
            <a:ext cx="390525" cy="523081"/>
            <a:chOff x="676275" y="2582069"/>
            <a:chExt cx="390525" cy="523081"/>
          </a:xfrm>
        </p:grpSpPr>
        <p:cxnSp>
          <p:nvCxnSpPr>
            <p:cNvPr id="107" name="Straight Connector 106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111"/>
          <p:cNvGrpSpPr/>
          <p:nvPr/>
        </p:nvGrpSpPr>
        <p:grpSpPr>
          <a:xfrm>
            <a:off x="8734425" y="1843314"/>
            <a:ext cx="409575" cy="523081"/>
            <a:chOff x="5791200" y="3363119"/>
            <a:chExt cx="409575" cy="523081"/>
          </a:xfrm>
        </p:grpSpPr>
        <p:cxnSp>
          <p:nvCxnSpPr>
            <p:cNvPr id="113" name="Straight Connector 112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152400" y="12192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438401" y="1761331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>
            <a:off x="2438402" y="1839119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495800" y="1762919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>
            <a:off x="4495801" y="1840707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Curved Right Arrow 122"/>
          <p:cNvSpPr/>
          <p:nvPr/>
        </p:nvSpPr>
        <p:spPr>
          <a:xfrm rot="18805934">
            <a:off x="455722" y="1583813"/>
            <a:ext cx="133615" cy="32316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123"/>
          <p:cNvGrpSpPr/>
          <p:nvPr/>
        </p:nvGrpSpPr>
        <p:grpSpPr>
          <a:xfrm>
            <a:off x="7086600" y="1656164"/>
            <a:ext cx="1752600" cy="381000"/>
            <a:chOff x="685800" y="1676400"/>
            <a:chExt cx="1752600" cy="381000"/>
          </a:xfrm>
        </p:grpSpPr>
        <p:sp>
          <p:nvSpPr>
            <p:cNvPr id="125" name="Rectangle 124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1084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6553200" y="1806976"/>
            <a:ext cx="5334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 flipV="1">
            <a:off x="6553202" y="1883175"/>
            <a:ext cx="533398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1430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200401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257800" y="762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461000" y="2438400"/>
            <a:ext cx="482600" cy="381000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66FF33"/>
            </a:solidFill>
          </a:ln>
          <a:scene3d>
            <a:camera prst="orthographicFront"/>
            <a:lightRig rig="chilly" dir="t"/>
          </a:scene3d>
          <a:sp3d>
            <a:bevelT w="1270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NW X6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38"/>
          <p:cNvGrpSpPr/>
          <p:nvPr/>
        </p:nvGrpSpPr>
        <p:grpSpPr>
          <a:xfrm>
            <a:off x="6400800" y="2438400"/>
            <a:ext cx="1828800" cy="387894"/>
            <a:chOff x="6400800" y="2126706"/>
            <a:chExt cx="1828800" cy="387894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6858000" y="2126706"/>
              <a:ext cx="914400" cy="387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87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772400" y="2133600"/>
              <a:ext cx="457200" cy="381000"/>
            </a:xfrm>
            <a:prstGeom prst="rect">
              <a:avLst/>
            </a:prstGeom>
            <a:solidFill>
              <a:srgbClr val="0000FF"/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400800" y="2133600"/>
              <a:ext cx="4572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943600" y="2672306"/>
            <a:ext cx="457200" cy="1588"/>
          </a:xfrm>
          <a:prstGeom prst="line">
            <a:avLst/>
          </a:prstGeom>
          <a:ln>
            <a:solidFill>
              <a:srgbClr val="0000FF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772400" y="2438400"/>
            <a:ext cx="457200" cy="381000"/>
          </a:xfrm>
          <a:prstGeom prst="rect">
            <a:avLst/>
          </a:prstGeom>
          <a:solidFill>
            <a:srgbClr val="0000FF"/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45"/>
          <p:cNvGrpSpPr/>
          <p:nvPr/>
        </p:nvGrpSpPr>
        <p:grpSpPr>
          <a:xfrm>
            <a:off x="7008812" y="1905000"/>
            <a:ext cx="1601788" cy="762794"/>
            <a:chOff x="7008812" y="1600200"/>
            <a:chExt cx="1601788" cy="762794"/>
          </a:xfrm>
        </p:grpSpPr>
        <p:cxnSp>
          <p:nvCxnSpPr>
            <p:cNvPr id="147" name="Straight Connector 146"/>
            <p:cNvCxnSpPr/>
            <p:nvPr/>
          </p:nvCxnSpPr>
          <p:spPr>
            <a:xfrm rot="10800000">
              <a:off x="8229600" y="2360612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 flipV="1">
              <a:off x="8343106" y="2095500"/>
              <a:ext cx="5341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>
              <a:off x="7029452" y="1600200"/>
              <a:ext cx="76200" cy="1588"/>
            </a:xfrm>
            <a:prstGeom prst="line">
              <a:avLst/>
            </a:prstGeom>
            <a:ln>
              <a:head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6895306" y="1713706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0800000" flipV="1">
              <a:off x="7010400" y="1828799"/>
              <a:ext cx="1600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51"/>
          <p:cNvGrpSpPr/>
          <p:nvPr/>
        </p:nvGrpSpPr>
        <p:grpSpPr>
          <a:xfrm>
            <a:off x="6932612" y="1828006"/>
            <a:ext cx="1601788" cy="762794"/>
            <a:chOff x="6932612" y="1524000"/>
            <a:chExt cx="1601788" cy="762794"/>
          </a:xfrm>
        </p:grpSpPr>
        <p:cxnSp>
          <p:nvCxnSpPr>
            <p:cNvPr id="153" name="Straight Connector 152"/>
            <p:cNvCxnSpPr/>
            <p:nvPr/>
          </p:nvCxnSpPr>
          <p:spPr>
            <a:xfrm rot="10800000">
              <a:off x="8229600" y="2284412"/>
              <a:ext cx="304800" cy="1588"/>
            </a:xfrm>
            <a:prstGeom prst="line">
              <a:avLst/>
            </a:prstGeom>
            <a:ln>
              <a:headEnd type="none"/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8343106" y="2095500"/>
              <a:ext cx="381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10800000">
              <a:off x="6934200" y="1524000"/>
              <a:ext cx="1524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 flipH="1" flipV="1">
              <a:off x="6742906" y="17137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0800000" flipV="1">
              <a:off x="6934200" y="1904999"/>
              <a:ext cx="1600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7086600" y="1614714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00800" y="24384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59"/>
          <p:cNvGrpSpPr/>
          <p:nvPr/>
        </p:nvGrpSpPr>
        <p:grpSpPr>
          <a:xfrm>
            <a:off x="6080123" y="1828800"/>
            <a:ext cx="611188" cy="687388"/>
            <a:chOff x="6094412" y="1524000"/>
            <a:chExt cx="611188" cy="687388"/>
          </a:xfrm>
        </p:grpSpPr>
        <p:cxnSp>
          <p:nvCxnSpPr>
            <p:cNvPr id="161" name="Straight Connector 160"/>
            <p:cNvCxnSpPr/>
            <p:nvPr/>
          </p:nvCxnSpPr>
          <p:spPr>
            <a:xfrm rot="10800000">
              <a:off x="6096000" y="2209800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5942806" y="2056606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0800000" flipV="1">
              <a:off x="6096000" y="1904999"/>
              <a:ext cx="609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6514306" y="17137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0800000">
              <a:off x="6553200" y="1524000"/>
              <a:ext cx="1524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65"/>
          <p:cNvGrpSpPr/>
          <p:nvPr/>
        </p:nvGrpSpPr>
        <p:grpSpPr>
          <a:xfrm>
            <a:off x="6019800" y="1905000"/>
            <a:ext cx="609600" cy="687388"/>
            <a:chOff x="6019800" y="1600200"/>
            <a:chExt cx="609600" cy="687388"/>
          </a:xfrm>
        </p:grpSpPr>
        <p:cxnSp>
          <p:nvCxnSpPr>
            <p:cNvPr id="167" name="Straight Connector 166"/>
            <p:cNvCxnSpPr/>
            <p:nvPr/>
          </p:nvCxnSpPr>
          <p:spPr>
            <a:xfrm rot="10800000">
              <a:off x="6019800" y="2286000"/>
              <a:ext cx="381000" cy="1588"/>
            </a:xfrm>
            <a:prstGeom prst="line">
              <a:avLst/>
            </a:prstGeom>
            <a:ln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5791994" y="20566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 flipV="1">
              <a:off x="6019800" y="1828799"/>
              <a:ext cx="609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H="1" flipV="1">
              <a:off x="6514306" y="1713706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0800000">
              <a:off x="6553200" y="1600200"/>
              <a:ext cx="76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Rectangle 171"/>
          <p:cNvSpPr/>
          <p:nvPr/>
        </p:nvSpPr>
        <p:spPr>
          <a:xfrm>
            <a:off x="6096000" y="1647372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89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90" name="Picture 8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84" name="Straight Arrow Connector 83"/>
          <p:cNvCxnSpPr/>
          <p:nvPr/>
        </p:nvCxnSpPr>
        <p:spPr>
          <a:xfrm rot="5400000">
            <a:off x="1332706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3390106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5447506" y="14089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49"/>
                            </p:stCondLst>
                            <p:childTnLst>
                              <p:par>
                                <p:cTn id="134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949"/>
                            </p:stCondLst>
                            <p:childTnLst>
                              <p:par>
                                <p:cTn id="141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699"/>
                            </p:stCondLst>
                            <p:childTnLst>
                              <p:par>
                                <p:cTn id="148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699"/>
                            </p:stCondLst>
                            <p:childTnLst>
                              <p:par>
                                <p:cTn id="1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4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0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118" grpId="0"/>
      <p:bldP spid="123" grpId="0" animBg="1"/>
      <p:bldP spid="130" grpId="0"/>
      <p:bldP spid="130" grpId="1"/>
      <p:bldP spid="132" grpId="0"/>
      <p:bldP spid="132" grpId="1"/>
      <p:bldP spid="134" grpId="0"/>
      <p:bldP spid="138" grpId="0" animBg="1"/>
      <p:bldP spid="145" grpId="0" animBg="1"/>
      <p:bldP spid="158" grpId="0" animBg="1"/>
      <p:bldP spid="159" grpId="0" animBg="1"/>
      <p:bldP spid="1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228600"/>
            <a:ext cx="531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Algo:Delete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Beginning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3000" y="129540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Check if node=NULL, then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400" b="1" dirty="0" smtClean="0"/>
              <a:t>           Write " No Node Exist " &amp; return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/>
              <a:t>Set start=next[node]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/>
              <a:t>Set 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[start]=NULL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/>
              <a:t>Free memory associated with node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/>
              <a:t>Return start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-98547"/>
            <a:ext cx="4157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Beginning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703" y="1447800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3114" y="14581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0514" y="14581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304800" y="1686719"/>
            <a:ext cx="390525" cy="523081"/>
            <a:chOff x="676275" y="2582069"/>
            <a:chExt cx="390525" cy="523081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152400" y="9144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38401" y="1608931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438402" y="1686719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95800" y="1610519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4495801" y="1688307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53200" y="16002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6553201" y="168751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urved Right Arrow 35"/>
          <p:cNvSpPr/>
          <p:nvPr/>
        </p:nvSpPr>
        <p:spPr>
          <a:xfrm rot="18805934">
            <a:off x="348512" y="1317188"/>
            <a:ext cx="238005" cy="413621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53400" y="14478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64"/>
          <p:cNvGrpSpPr/>
          <p:nvPr/>
        </p:nvGrpSpPr>
        <p:grpSpPr>
          <a:xfrm>
            <a:off x="8582025" y="1644515"/>
            <a:ext cx="409575" cy="523081"/>
            <a:chOff x="5791200" y="3363119"/>
            <a:chExt cx="409575" cy="523081"/>
          </a:xfrm>
        </p:grpSpPr>
        <p:cxnSp>
          <p:nvCxnSpPr>
            <p:cNvPr id="41" name="Straight Connector 40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8167914" y="1447800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838200" y="2209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15200" y="14478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7800" y="14573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00400" y="14573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43000" y="14573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0" y="14478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00600" y="14573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14573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5800" y="14573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5800" y="2819400"/>
            <a:ext cx="647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oid </a:t>
            </a:r>
            <a:r>
              <a:rPr lang="en-US" b="1" dirty="0" err="1" smtClean="0">
                <a:solidFill>
                  <a:srgbClr val="FF0000"/>
                </a:solidFill>
              </a:rPr>
              <a:t>delete_begin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NODE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=start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if(start==</a:t>
            </a:r>
            <a:r>
              <a:rPr lang="en-US" b="1" dirty="0" smtClean="0">
                <a:solidFill>
                  <a:srgbClr val="FF0000"/>
                </a:solidFill>
              </a:rPr>
              <a:t>NULL)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{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 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(“ List is Empty");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  </a:t>
            </a:r>
            <a:r>
              <a:rPr lang="en-US" b="1" dirty="0" smtClean="0">
                <a:solidFill>
                  <a:srgbClr val="FF0000"/>
                </a:solidFill>
              </a:rPr>
              <a:t>return;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}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start=start-&gt;</a:t>
            </a:r>
            <a:r>
              <a:rPr lang="en-US" b="1" dirty="0" smtClean="0">
                <a:solidFill>
                  <a:srgbClr val="FF0000"/>
                </a:solidFill>
              </a:rPr>
              <a:t>next;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start-&gt;</a:t>
            </a:r>
            <a:r>
              <a:rPr lang="en-US" b="1" dirty="0" err="1" smtClean="0">
                <a:solidFill>
                  <a:srgbClr val="FF0000"/>
                </a:solidFill>
              </a:rPr>
              <a:t>prev</a:t>
            </a:r>
            <a:r>
              <a:rPr lang="en-US" b="1" dirty="0" smtClean="0">
                <a:solidFill>
                  <a:srgbClr val="FF0000"/>
                </a:solidFill>
              </a:rPr>
              <a:t>=NULL;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(“Deleted element is %d”, 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-&gt;info)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free(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" name="Group 17"/>
          <p:cNvGrpSpPr/>
          <p:nvPr/>
        </p:nvGrpSpPr>
        <p:grpSpPr>
          <a:xfrm>
            <a:off x="2352675" y="1676400"/>
            <a:ext cx="390525" cy="523081"/>
            <a:chOff x="676275" y="2582069"/>
            <a:chExt cx="390525" cy="523081"/>
          </a:xfrm>
        </p:grpSpPr>
        <p:cxnSp>
          <p:nvCxnSpPr>
            <p:cNvPr id="67" name="Straight Connector 66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2209800" y="914401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START(X2)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urved Right Arrow 72"/>
          <p:cNvSpPr/>
          <p:nvPr/>
        </p:nvSpPr>
        <p:spPr>
          <a:xfrm rot="18805934">
            <a:off x="2405912" y="1317189"/>
            <a:ext cx="238005" cy="413621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36306" y="14478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7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76" name="Picture 7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Straight Arrow Connector 51"/>
          <p:cNvCxnSpPr/>
          <p:nvPr/>
        </p:nvCxnSpPr>
        <p:spPr>
          <a:xfrm rot="5400000" flipH="1" flipV="1">
            <a:off x="1258094" y="1943894"/>
            <a:ext cx="304800" cy="22701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0" dur="2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0" dur="2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2" dur="20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4" dur="20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6" dur="20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8" dur="20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8" dur="20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1" dur="20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1" dur="2000" fill="hold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7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1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3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5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7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9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1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3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5" dur="500" fill="hold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7" dur="500" fill="hold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4" grpId="0" animBg="1"/>
      <p:bldP spid="28" grpId="0"/>
      <p:bldP spid="28" grpId="1"/>
      <p:bldP spid="36" grpId="0" animBg="1"/>
      <p:bldP spid="36" grpId="1" animBg="1"/>
      <p:bldP spid="38" grpId="0" animBg="1"/>
      <p:bldP spid="47" grpId="0" animBg="1"/>
      <p:bldP spid="50" grpId="0"/>
      <p:bldP spid="50" grpId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3" grpId="1" animBg="1"/>
      <p:bldP spid="65" grpId="0" build="allAtOnce"/>
      <p:bldP spid="65" grpId="1" build="allAtOnce"/>
      <p:bldP spid="72" grpId="0"/>
      <p:bldP spid="73" grpId="0" animBg="1"/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590800" y="0"/>
            <a:ext cx="388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Algo:Delete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End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0600" y="1143000"/>
            <a:ext cx="670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Check if node=NULL, then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400" b="1" dirty="0" smtClean="0"/>
              <a:t>           Write " No Node Exist " &amp; return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400" b="1" dirty="0" smtClean="0"/>
              <a:t>Repeat step 3 &amp; 4 until next[node]!=NULL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=node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400" b="1" dirty="0" smtClean="0"/>
              <a:t>    node=next[node]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400" b="1" dirty="0" smtClean="0"/>
              <a:t>Set next[</a:t>
            </a:r>
            <a:r>
              <a:rPr lang="en-US" sz="2400" b="1" dirty="0" err="1" smtClean="0"/>
              <a:t>prev</a:t>
            </a:r>
            <a:r>
              <a:rPr lang="en-US" sz="2400" b="1" dirty="0" smtClean="0"/>
              <a:t>]=NULL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400" b="1" dirty="0" smtClean="0"/>
              <a:t>Free memory associated with node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400" b="1" dirty="0" smtClean="0"/>
              <a:t>Exit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04800" y="2220119"/>
            <a:ext cx="390525" cy="523081"/>
            <a:chOff x="676275" y="2582069"/>
            <a:chExt cx="390525" cy="523081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2"/>
          <p:cNvGrpSpPr/>
          <p:nvPr/>
        </p:nvGrpSpPr>
        <p:grpSpPr>
          <a:xfrm>
            <a:off x="6553200" y="2225675"/>
            <a:ext cx="409575" cy="523081"/>
            <a:chOff x="5791200" y="3363119"/>
            <a:chExt cx="409575" cy="523081"/>
          </a:xfrm>
        </p:grpSpPr>
        <p:cxnSp>
          <p:nvCxnSpPr>
            <p:cNvPr id="24" name="Straight Connector 23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2438401" y="21717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438402" y="2249488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95800" y="2173288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495801" y="2251076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53200" y="216852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6553201" y="2246311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40"/>
          <p:cNvGrpSpPr/>
          <p:nvPr/>
        </p:nvGrpSpPr>
        <p:grpSpPr>
          <a:xfrm>
            <a:off x="8582025" y="2207284"/>
            <a:ext cx="409575" cy="523081"/>
            <a:chOff x="5791200" y="3363119"/>
            <a:chExt cx="409575" cy="523081"/>
          </a:xfrm>
        </p:grpSpPr>
        <p:cxnSp>
          <p:nvCxnSpPr>
            <p:cNvPr id="42" name="Straight Connector 41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048000" y="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End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00703" y="2029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53114" y="2029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10514" y="2029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400" y="14859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Curved Right Arrow 66"/>
          <p:cNvSpPr/>
          <p:nvPr/>
        </p:nvSpPr>
        <p:spPr>
          <a:xfrm rot="18805934">
            <a:off x="348512" y="1888688"/>
            <a:ext cx="238005" cy="413621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153400" y="20193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67914" y="2019300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Oval 75"/>
          <p:cNvSpPr/>
          <p:nvPr/>
        </p:nvSpPr>
        <p:spPr>
          <a:xfrm>
            <a:off x="1219200" y="1066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15200" y="20193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2028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0400" y="2028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43000" y="2028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58000" y="2028372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00600" y="20288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43200" y="20288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5800" y="20288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5800" y="4016276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C00FF"/>
                </a:solidFill>
              </a:rPr>
              <a:t>void </a:t>
            </a:r>
            <a:r>
              <a:rPr lang="en-US" b="1" dirty="0" err="1" smtClean="0">
                <a:solidFill>
                  <a:srgbClr val="CC00FF"/>
                </a:solidFill>
              </a:rPr>
              <a:t>delete_end</a:t>
            </a:r>
            <a:r>
              <a:rPr lang="en-US" b="1" dirty="0" smtClean="0">
                <a:solidFill>
                  <a:srgbClr val="CC00FF"/>
                </a:solidFill>
              </a:rPr>
              <a:t>( )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{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</a:t>
            </a:r>
            <a:r>
              <a:rPr lang="en-US" b="1" dirty="0" smtClean="0">
                <a:solidFill>
                  <a:srgbClr val="CC00FF"/>
                </a:solidFill>
              </a:rPr>
              <a:t>NODE </a:t>
            </a:r>
            <a:r>
              <a:rPr lang="en-US" b="1" dirty="0" smtClean="0">
                <a:solidFill>
                  <a:srgbClr val="CC00FF"/>
                </a:solidFill>
              </a:rPr>
              <a:t>*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=start,*</a:t>
            </a:r>
            <a:r>
              <a:rPr lang="en-US" b="1" dirty="0" smtClean="0">
                <a:solidFill>
                  <a:srgbClr val="CC00FF"/>
                </a:solidFill>
              </a:rPr>
              <a:t>temp</a:t>
            </a:r>
            <a:r>
              <a:rPr lang="en-US" b="1" dirty="0" smtClean="0">
                <a:solidFill>
                  <a:srgbClr val="CC00FF"/>
                </a:solidFill>
              </a:rPr>
              <a:t>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</a:t>
            </a:r>
            <a:r>
              <a:rPr lang="en-US" b="1" dirty="0" smtClean="0">
                <a:solidFill>
                  <a:srgbClr val="CC00FF"/>
                </a:solidFill>
              </a:rPr>
              <a:t>if(start==</a:t>
            </a:r>
            <a:r>
              <a:rPr lang="en-US" b="1" dirty="0" smtClean="0">
                <a:solidFill>
                  <a:srgbClr val="CC00FF"/>
                </a:solidFill>
              </a:rPr>
              <a:t>NULL)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{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  </a:t>
            </a:r>
            <a:r>
              <a:rPr lang="en-US" b="1" dirty="0" err="1" smtClean="0">
                <a:solidFill>
                  <a:srgbClr val="CC00FF"/>
                </a:solidFill>
              </a:rPr>
              <a:t>printf</a:t>
            </a:r>
            <a:r>
              <a:rPr lang="en-US" b="1" dirty="0" smtClean="0">
                <a:solidFill>
                  <a:srgbClr val="CC00FF"/>
                </a:solidFill>
              </a:rPr>
              <a:t>(“ List is Empty ");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  return;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}</a:t>
            </a:r>
            <a:endParaRPr lang="en-US" b="1" dirty="0" smtClean="0">
              <a:solidFill>
                <a:srgbClr val="CC00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200400" y="1066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5257800" y="1066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67200" y="3962400"/>
            <a:ext cx="464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C00FF"/>
                </a:solidFill>
              </a:rPr>
              <a:t>  </a:t>
            </a:r>
            <a:r>
              <a:rPr lang="en-US" b="1" dirty="0" smtClean="0">
                <a:solidFill>
                  <a:srgbClr val="CC00FF"/>
                </a:solidFill>
              </a:rPr>
              <a:t>while(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-&gt;next!=NULL)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{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</a:t>
            </a:r>
            <a:r>
              <a:rPr lang="en-US" b="1" dirty="0" smtClean="0">
                <a:solidFill>
                  <a:srgbClr val="CC00FF"/>
                </a:solidFill>
              </a:rPr>
              <a:t>temp</a:t>
            </a:r>
            <a:r>
              <a:rPr lang="en-US" b="1" dirty="0" smtClean="0">
                <a:solidFill>
                  <a:srgbClr val="CC00FF"/>
                </a:solidFill>
              </a:rPr>
              <a:t>=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  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=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-&gt;</a:t>
            </a:r>
            <a:r>
              <a:rPr lang="en-US" b="1" dirty="0" smtClean="0">
                <a:solidFill>
                  <a:srgbClr val="CC00FF"/>
                </a:solidFill>
              </a:rPr>
              <a:t>next;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}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 </a:t>
            </a:r>
            <a:r>
              <a:rPr lang="en-US" b="1" dirty="0" smtClean="0">
                <a:solidFill>
                  <a:srgbClr val="CC00FF"/>
                </a:solidFill>
              </a:rPr>
              <a:t>temp</a:t>
            </a:r>
            <a:r>
              <a:rPr lang="en-US" b="1" dirty="0" smtClean="0">
                <a:solidFill>
                  <a:srgbClr val="CC00FF"/>
                </a:solidFill>
              </a:rPr>
              <a:t>-&gt;</a:t>
            </a:r>
            <a:r>
              <a:rPr lang="en-US" b="1" dirty="0" smtClean="0">
                <a:solidFill>
                  <a:srgbClr val="CC00FF"/>
                </a:solidFill>
              </a:rPr>
              <a:t>next=NULL;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</a:t>
            </a:r>
            <a:r>
              <a:rPr lang="en-US" b="1" dirty="0" err="1" smtClean="0">
                <a:solidFill>
                  <a:srgbClr val="CC00FF"/>
                </a:solidFill>
              </a:rPr>
              <a:t>printf</a:t>
            </a:r>
            <a:r>
              <a:rPr lang="en-US" b="1" dirty="0" smtClean="0">
                <a:solidFill>
                  <a:srgbClr val="CC00FF"/>
                </a:solidFill>
              </a:rPr>
              <a:t>(“Deleted element is %d”, 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-&gt;info);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 free(</a:t>
            </a:r>
            <a:r>
              <a:rPr lang="en-US" b="1" dirty="0" err="1" smtClean="0">
                <a:solidFill>
                  <a:srgbClr val="CC00FF"/>
                </a:solidFill>
              </a:rPr>
              <a:t>ptr</a:t>
            </a:r>
            <a:r>
              <a:rPr lang="en-US" b="1" dirty="0" smtClean="0">
                <a:solidFill>
                  <a:srgbClr val="CC00FF"/>
                </a:solidFill>
              </a:rPr>
              <a:t>);</a:t>
            </a:r>
            <a:endParaRPr lang="en-US" b="1" dirty="0" smtClean="0">
              <a:solidFill>
                <a:srgbClr val="CC00FF"/>
              </a:solidFill>
            </a:endParaRPr>
          </a:p>
          <a:p>
            <a:r>
              <a:rPr lang="en-US" b="1" dirty="0" smtClean="0">
                <a:solidFill>
                  <a:srgbClr val="CC00FF"/>
                </a:solidFill>
              </a:rPr>
              <a:t>}</a:t>
            </a:r>
            <a:endParaRPr lang="en-US" b="1" dirty="0">
              <a:solidFill>
                <a:srgbClr val="CC00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315200" y="1066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1219200" y="2895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tempX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3276600" y="28753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5334000" y="290821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19200" y="28194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15044" y="2042886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87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88" name="Picture 8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70" name="Straight Arrow Connector 69"/>
          <p:cNvCxnSpPr/>
          <p:nvPr/>
        </p:nvCxnSpPr>
        <p:spPr>
          <a:xfrm rot="5400000">
            <a:off x="1410494" y="17137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3390106" y="17137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5447506" y="17137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504906" y="17137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542505" y="2628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1485106" y="2628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 flipH="1" flipV="1">
            <a:off x="5523706" y="2628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4" dur="2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8" dur="2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0" dur="2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2" dur="2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4" dur="2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6" dur="2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0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2" dur="2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4" dur="2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6" dur="2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8" dur="2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649"/>
                            </p:stCondLst>
                            <p:childTnLst>
                              <p:par>
                                <p:cTn id="3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0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650"/>
                            </p:stCondLst>
                            <p:childTnLst>
                              <p:par>
                                <p:cTn id="3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3" dur="2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650"/>
                            </p:stCondLst>
                            <p:childTnLst>
                              <p:par>
                                <p:cTn id="3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6" dur="2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7650"/>
                            </p:stCondLst>
                            <p:childTnLst>
                              <p:par>
                                <p:cTn id="328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9" dur="2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9649"/>
                            </p:stCondLst>
                            <p:childTnLst>
                              <p:par>
                                <p:cTn id="331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2" dur="2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2" dur="2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0" dur="2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2" dur="2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6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6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6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7" dur="2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9" dur="2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1" dur="2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3" dur="2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5" dur="2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7" dur="2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9" dur="2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1" dur="2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3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5" dur="2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7" dur="2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9" dur="2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1" dur="2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3" dur="2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5" dur="2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7" dur="2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9" dur="20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60" grpId="0"/>
      <p:bldP spid="67" grpId="0" animBg="1"/>
      <p:bldP spid="68" grpId="0" animBg="1"/>
      <p:bldP spid="68" grpId="1" animBg="1"/>
      <p:bldP spid="75" grpId="0" animBg="1"/>
      <p:bldP spid="75" grpId="1" animBg="1"/>
      <p:bldP spid="76" grpId="0"/>
      <p:bldP spid="76" grpId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 animBg="1"/>
      <p:bldP spid="84" grpId="0" animBg="1"/>
      <p:bldP spid="85" grpId="0" animBg="1"/>
      <p:bldP spid="95" grpId="0" build="allAtOnce"/>
      <p:bldP spid="95" grpId="1" build="allAtOnce"/>
      <p:bldP spid="95" grpId="2" uiExpand="1" build="allAtOnce"/>
      <p:bldP spid="98" grpId="0"/>
      <p:bldP spid="98" grpId="1"/>
      <p:bldP spid="99" grpId="0"/>
      <p:bldP spid="99" grpId="1"/>
      <p:bldP spid="54" grpId="0" build="allAtOnce"/>
      <p:bldP spid="54" grpId="1" build="allAtOnce"/>
      <p:bldP spid="54" grpId="2" uiExpand="1" build="allAtOnce"/>
      <p:bldP spid="55" grpId="0"/>
      <p:bldP spid="55" grpId="1"/>
      <p:bldP spid="56" grpId="0"/>
      <p:bldP spid="56" grpId="1"/>
      <p:bldP spid="62" grpId="0"/>
      <p:bldP spid="62" grpId="1"/>
      <p:bldP spid="64" grpId="0"/>
      <p:bldP spid="64" grpId="1"/>
      <p:bldP spid="66" grpId="0"/>
      <p:bldP spid="66" grpId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-98547"/>
            <a:ext cx="560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Algo:Delete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Any Position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" y="457200"/>
            <a:ext cx="68580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/>
              <a:t>Check if node=NULL, then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            Write " No Node Exist " &amp; return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=2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Repeat step 4 to 6 until node!=NULL &amp;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&lt;=pos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    back=node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    node=next[node]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=i+1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Check if node=NULL, then 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            Write " Position Not Exist " &amp; return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en-US" sz="2000" b="1" dirty="0" smtClean="0"/>
              <a:t>Set next[back]=next[node]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prev</a:t>
            </a:r>
            <a:r>
              <a:rPr lang="en-US" sz="2000" b="1" dirty="0" smtClean="0"/>
              <a:t>[next[node]]=back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en-US" sz="2000" b="1" dirty="0" smtClean="0"/>
              <a:t>Free memory associated with node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en-US" sz="2000" b="1" dirty="0" smtClean="0"/>
              <a:t>Exit</a:t>
            </a:r>
            <a:endParaRPr lang="en-US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600" y="838200"/>
            <a:ext cx="7848600" cy="198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lists are more complex to code and manage than arrays, but they have some distinct advantages.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linked list can easily grow and shrink in size.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and fast insertions and deletions 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 linked list, no need to move other nodes. Only need to reset some pointers.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11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543633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1672884" y="0"/>
            <a:ext cx="5175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Array versus Linked Lists</a:t>
            </a:r>
            <a:endParaRPr lang="en-US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9050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5146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1242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7338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3434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49530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5626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172200" y="3200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9906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28194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27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4572000" y="5781675"/>
            <a:ext cx="5229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-36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64770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9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73770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ym typeface="Symbol" panose="05050102010706020507" pitchFamily="18" charset="2"/>
              </a:rPr>
              <a:t>NULL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66800" y="2743200"/>
            <a:ext cx="819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9900"/>
                </a:solidFill>
              </a:rPr>
              <a:t>Array</a:t>
            </a:r>
            <a:endParaRPr lang="en-US" sz="2200" b="1" dirty="0">
              <a:solidFill>
                <a:srgbClr val="0099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0893" y="4038600"/>
            <a:ext cx="1401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9900"/>
                </a:solidFill>
              </a:rPr>
              <a:t>Linked List</a:t>
            </a:r>
            <a:endParaRPr lang="en-US" sz="22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-98547"/>
            <a:ext cx="4498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Any Position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556093"/>
            <a:ext cx="419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void </a:t>
            </a:r>
            <a:r>
              <a:rPr lang="en-US" b="1" dirty="0" err="1" smtClean="0">
                <a:solidFill>
                  <a:srgbClr val="7030A0"/>
                </a:solidFill>
              </a:rPr>
              <a:t>del_any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struct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dlist</a:t>
            </a:r>
            <a:r>
              <a:rPr lang="en-US" b="1" dirty="0" smtClean="0">
                <a:solidFill>
                  <a:srgbClr val="7030A0"/>
                </a:solidFill>
              </a:rPr>
              <a:t> *start,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pos)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struct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dlist</a:t>
            </a:r>
            <a:r>
              <a:rPr lang="en-US" b="1" dirty="0" smtClean="0">
                <a:solidFill>
                  <a:srgbClr val="7030A0"/>
                </a:solidFill>
              </a:rPr>
              <a:t> *node=start, *back;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=2;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if(node==NULL)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{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printf</a:t>
            </a:r>
            <a:r>
              <a:rPr lang="en-US" b="1" dirty="0" smtClean="0">
                <a:solidFill>
                  <a:srgbClr val="7030A0"/>
                </a:solidFill>
              </a:rPr>
              <a:t>(" No Node Exist");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return;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}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while(node!=NULL &amp;&amp;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&lt;=pos)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{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back=node;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node=node-&gt;next;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}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556093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 if(node==NULL)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{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printf</a:t>
            </a:r>
            <a:r>
              <a:rPr lang="en-US" b="1" dirty="0" smtClean="0">
                <a:solidFill>
                  <a:srgbClr val="7030A0"/>
                </a:solidFill>
              </a:rPr>
              <a:t>(" POSITION NOT EXIST");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 return;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}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back-&gt;next=node-&gt;next;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node-&gt;next-&gt;</a:t>
            </a:r>
            <a:r>
              <a:rPr lang="en-US" b="1" dirty="0" err="1" smtClean="0">
                <a:solidFill>
                  <a:srgbClr val="7030A0"/>
                </a:solidFill>
              </a:rPr>
              <a:t>prev</a:t>
            </a:r>
            <a:r>
              <a:rPr lang="en-US" b="1" dirty="0" smtClean="0">
                <a:solidFill>
                  <a:srgbClr val="7030A0"/>
                </a:solidFill>
              </a:rPr>
              <a:t>=back;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free(node);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1305719"/>
            <a:ext cx="1752600" cy="381000"/>
            <a:chOff x="685800" y="1676400"/>
            <a:chExt cx="1752600" cy="3810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78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1305719"/>
            <a:ext cx="1752600" cy="381000"/>
            <a:chOff x="685800" y="1676400"/>
            <a:chExt cx="1752600" cy="381000"/>
          </a:xfrm>
        </p:grpSpPr>
        <p:sp>
          <p:nvSpPr>
            <p:cNvPr id="11" name="Rectangle 10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87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1305719"/>
            <a:ext cx="1752600" cy="381000"/>
            <a:chOff x="685800" y="1676400"/>
            <a:chExt cx="1752600" cy="381000"/>
          </a:xfrm>
        </p:grpSpPr>
        <p:sp>
          <p:nvSpPr>
            <p:cNvPr id="15" name="Rectangle 14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1534319"/>
            <a:ext cx="390525" cy="523081"/>
            <a:chOff x="676275" y="2582069"/>
            <a:chExt cx="390525" cy="523081"/>
          </a:xfrm>
        </p:grpSpPr>
        <p:cxnSp>
          <p:nvCxnSpPr>
            <p:cNvPr id="19" name="Straight Connector 18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505825" y="1538514"/>
            <a:ext cx="409575" cy="523081"/>
            <a:chOff x="5791200" y="3363119"/>
            <a:chExt cx="409575" cy="523081"/>
          </a:xfrm>
        </p:grpSpPr>
        <p:cxnSp>
          <p:nvCxnSpPr>
            <p:cNvPr id="25" name="Straight Connector 24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52400" y="9144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START(X1)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38400" y="13970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2438401" y="159861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5800" y="13970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495800" y="160496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rved Right Arrow 34"/>
          <p:cNvSpPr/>
          <p:nvPr/>
        </p:nvSpPr>
        <p:spPr>
          <a:xfrm rot="18805934">
            <a:off x="455722" y="1279013"/>
            <a:ext cx="133615" cy="323167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58000" y="1295400"/>
            <a:ext cx="1752600" cy="381000"/>
            <a:chOff x="685800" y="1676400"/>
            <a:chExt cx="1752600" cy="381000"/>
          </a:xfrm>
        </p:grpSpPr>
        <p:sp>
          <p:nvSpPr>
            <p:cNvPr id="37" name="Rectangle 36"/>
            <p:cNvSpPr/>
            <p:nvPr/>
          </p:nvSpPr>
          <p:spPr>
            <a:xfrm>
              <a:off x="1143000" y="1676400"/>
              <a:ext cx="8382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812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NL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800" y="1676400"/>
              <a:ext cx="457200" cy="381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143000" y="2133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43000" y="4369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00401" y="457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5257800" y="457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200400" y="21336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43000" y="2209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553200" y="13970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6553201" y="1604961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95800" y="1395412"/>
            <a:ext cx="23622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 flipV="1">
            <a:off x="4495800" y="1606550"/>
            <a:ext cx="2362200" cy="2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38600" y="12954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58000" y="1295400"/>
            <a:ext cx="4572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7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0" name="Straight Arrow Connector 59"/>
          <p:cNvCxnSpPr/>
          <p:nvPr/>
        </p:nvCxnSpPr>
        <p:spPr>
          <a:xfrm rot="5400000" flipH="1" flipV="1">
            <a:off x="1334294" y="19423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390106" y="19423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1334294" y="1104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3390106" y="1104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5447506" y="1104107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2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6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8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0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3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7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9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1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3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000"/>
                            </p:stCondLst>
                            <p:childTnLst>
                              <p:par>
                                <p:cTn id="3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000"/>
                            </p:stCondLst>
                            <p:childTnLst>
                              <p:par>
                                <p:cTn id="3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0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000"/>
                            </p:stCondLst>
                            <p:childTnLst>
                              <p:par>
                                <p:cTn id="4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9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5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5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5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5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5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3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7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9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71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73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  <p:bldP spid="5" grpId="0" build="allAtOnce"/>
      <p:bldP spid="5" grpId="1" build="allAtOnce"/>
      <p:bldP spid="30" grpId="0"/>
      <p:bldP spid="35" grpId="0" animBg="1"/>
      <p:bldP spid="42" grpId="0"/>
      <p:bldP spid="42" grpId="1"/>
      <p:bldP spid="43" grpId="0"/>
      <p:bldP spid="43" grpId="1"/>
      <p:bldP spid="52" grpId="0"/>
      <p:bldP spid="52" grpId="1"/>
      <p:bldP spid="54" grpId="0"/>
      <p:bldP spid="54" grpId="1"/>
      <p:bldP spid="58" grpId="0"/>
      <p:bldP spid="58" grpId="1"/>
      <p:bldP spid="62" grpId="0"/>
      <p:bldP spid="62" grpId="1"/>
      <p:bldP spid="100" grpId="0" animBg="1"/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905000" y="0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Algo:Delete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A Given Data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8200" y="990600"/>
            <a:ext cx="662940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/>
              <a:t>Check if node=NULL, then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        Write " No Node Exist " &amp; return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Repeat step 3 &amp; 4 until node!=NULL &amp; info[node]!=item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    back=node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    node=next[node]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sz="2000" b="1" dirty="0" smtClean="0"/>
              <a:t>Check if node=NULL, then 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            Write " Item Not Exist " &amp; return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en-US" sz="2000" b="1" dirty="0" smtClean="0"/>
              <a:t>Set next[back]=next[node]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prev</a:t>
            </a:r>
            <a:r>
              <a:rPr lang="en-US" sz="2000" b="1" dirty="0" smtClean="0"/>
              <a:t>[next[node]]=back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en-US" sz="2000" b="1" dirty="0" smtClean="0"/>
              <a:t>Free memory associated with node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en-US" sz="2000" b="1" dirty="0" smtClean="0"/>
              <a:t>Exit</a:t>
            </a:r>
            <a:endParaRPr lang="en-US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667000" y="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At A Given Data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04800" y="1839119"/>
            <a:ext cx="390525" cy="523081"/>
            <a:chOff x="676275" y="2582069"/>
            <a:chExt cx="390525" cy="523081"/>
          </a:xfrm>
        </p:grpSpPr>
        <p:cxnSp>
          <p:nvCxnSpPr>
            <p:cNvPr id="52" name="Straight Connector 51"/>
            <p:cNvCxnSpPr/>
            <p:nvPr/>
          </p:nvCxnSpPr>
          <p:spPr>
            <a:xfrm rot="10800000">
              <a:off x="838200" y="25908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47700" y="277177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676275" y="297021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723899" y="303688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762000" y="310409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2438400" y="172815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2438401" y="1941511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495800" y="17335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4495801" y="1941510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553200" y="17335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6553201" y="1941511"/>
            <a:ext cx="304799" cy="158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68"/>
          <p:cNvGrpSpPr/>
          <p:nvPr/>
        </p:nvGrpSpPr>
        <p:grpSpPr>
          <a:xfrm>
            <a:off x="8582025" y="1826284"/>
            <a:ext cx="409575" cy="523081"/>
            <a:chOff x="5791200" y="3363119"/>
            <a:chExt cx="409575" cy="523081"/>
          </a:xfrm>
        </p:grpSpPr>
        <p:cxnSp>
          <p:nvCxnSpPr>
            <p:cNvPr id="70" name="Straight Connector 69"/>
            <p:cNvCxnSpPr/>
            <p:nvPr/>
          </p:nvCxnSpPr>
          <p:spPr>
            <a:xfrm rot="10800000">
              <a:off x="5791200" y="337185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829300" y="3552825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5857875" y="3751262"/>
              <a:ext cx="3429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5905499" y="3817937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5943600" y="3885141"/>
              <a:ext cx="152400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000703" y="1648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53114" y="1648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152400" y="1104900"/>
            <a:ext cx="838200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Curved Right Arrow 78"/>
          <p:cNvSpPr/>
          <p:nvPr/>
        </p:nvSpPr>
        <p:spPr>
          <a:xfrm rot="18805934">
            <a:off x="348512" y="1507688"/>
            <a:ext cx="238005" cy="413621"/>
          </a:xfrm>
          <a:prstGeom prst="curvedRightArrow">
            <a:avLst>
              <a:gd name="adj1" fmla="val 25000"/>
              <a:gd name="adj2" fmla="val 50000"/>
              <a:gd name="adj3" fmla="val 30512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53400" y="1638300"/>
            <a:ext cx="457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7914" y="1638300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Oval 81"/>
          <p:cNvSpPr/>
          <p:nvPr/>
        </p:nvSpPr>
        <p:spPr>
          <a:xfrm>
            <a:off x="1371600" y="76854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15200" y="16383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-457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0400" y="1647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9704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43000" y="1647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254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58000" y="16383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10514" y="1648619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57800" y="1647825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00600" y="1647822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43200" y="16478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5800" y="1647825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3399972" y="76854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5453742" y="76854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42772" y="24384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85372" y="24384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46220" y="1644650"/>
            <a:ext cx="457200" cy="381000"/>
          </a:xfrm>
          <a:prstGeom prst="rect">
            <a:avLst/>
          </a:prstGeom>
          <a:solidFill>
            <a:srgbClr val="00206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6200" y="3164681"/>
            <a:ext cx="449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</a:rPr>
              <a:t>del_item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struct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dlist</a:t>
            </a:r>
            <a:r>
              <a:rPr lang="en-US" b="1" dirty="0" smtClean="0">
                <a:solidFill>
                  <a:srgbClr val="C00000"/>
                </a:solidFill>
              </a:rPr>
              <a:t> *start,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item)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struct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dlist</a:t>
            </a:r>
            <a:r>
              <a:rPr lang="en-US" b="1" dirty="0" smtClean="0">
                <a:solidFill>
                  <a:srgbClr val="C00000"/>
                </a:solidFill>
              </a:rPr>
              <a:t> *node=start, *back;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if(node==NULL)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(" No Node Exist");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return;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}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while(node!=NULL &amp;&amp; node-&gt;info!=item)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back=node;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node=node-&gt;next;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}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67400" y="3162335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 if(node==NULL)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(" ITEM NOT EXIST");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return;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}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back-&gt;next=node-&gt;next;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node-&gt;next-&gt;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=back;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free(node);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858000" y="16446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85372" y="252911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495800" y="1731959"/>
            <a:ext cx="23622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V="1">
            <a:off x="4495800" y="1943097"/>
            <a:ext cx="2362200" cy="2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9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94" name="Picture 9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8" name="Straight Arrow Connector 57"/>
          <p:cNvCxnSpPr/>
          <p:nvPr/>
        </p:nvCxnSpPr>
        <p:spPr>
          <a:xfrm rot="5400000" flipH="1" flipV="1">
            <a:off x="1105694" y="2247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61506" y="2247106"/>
            <a:ext cx="38100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1562895" y="1409700"/>
            <a:ext cx="380206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3619500" y="1408907"/>
            <a:ext cx="380206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H="1">
            <a:off x="5676900" y="1408907"/>
            <a:ext cx="380206" cy="79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1" dur="2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7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5" dur="2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7" dur="2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9" dur="2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1" dur="20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03" dur="20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7" dur="20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9" dur="20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1" dur="20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3" dur="2000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5" dur="2000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2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8" dur="20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0" dur="20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2" dur="20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4" dur="2000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6" dur="2000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0" dur="2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2" dur="2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4" dur="2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6" dur="2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8" dur="2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8" dur="2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0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00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9" dur="2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500"/>
                            </p:stCondLst>
                            <p:childTnLst>
                              <p:par>
                                <p:cTn id="3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5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10" dur="2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400"/>
                            </p:stCondLst>
                            <p:childTnLst>
                              <p:par>
                                <p:cTn id="4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2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4" dur="2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6" dur="2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8" dur="2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70" dur="2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72" dur="2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74" dur="20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76" dur="20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78" dur="20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0" dur="20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2" dur="20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4" dur="2000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6" dur="2000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8" dur="2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0" dur="2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2" dur="2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4" dur="2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6" dur="2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8" dur="2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00" dur="2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02" dur="2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04" dur="200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77" grpId="0" animBg="1"/>
      <p:bldP spid="77" grpId="1" animBg="1"/>
      <p:bldP spid="85" grpId="0" animBg="1"/>
      <p:bldP spid="85" grpId="1" animBg="1"/>
      <p:bldP spid="89" grpId="0" animBg="1"/>
      <p:bldP spid="89" grpId="1" animBg="1"/>
      <p:bldP spid="92" grpId="0"/>
      <p:bldP spid="92" grpId="1"/>
      <p:bldP spid="93" grpId="0"/>
      <p:bldP spid="93" grpId="1"/>
      <p:bldP spid="100" grpId="0"/>
      <p:bldP spid="100" grpId="1"/>
      <p:bldP spid="104" grpId="0" animBg="1"/>
      <p:bldP spid="104" grpId="1" animBg="1"/>
      <p:bldP spid="105" grpId="0" animBg="1"/>
      <p:bldP spid="106" grpId="0" build="allAtOnce"/>
      <p:bldP spid="106" grpId="1" build="allAtOnce"/>
      <p:bldP spid="106" grpId="2" build="allAtOnce"/>
      <p:bldP spid="107" grpId="0" build="allAtOnce"/>
      <p:bldP spid="107" grpId="1" build="allAtOnce"/>
      <p:bldP spid="107" grpId="2" build="allAtOnce"/>
      <p:bldP spid="108" grpId="0" animBg="1"/>
      <p:bldP spid="109" grpId="0"/>
      <p:bldP spid="10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524000" y="2286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8200" y="990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1. WAP in C to create a double linked list with 10 nodes  and then split the double linked list into two separate double linked lists having equal no. of nodes.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WAF in C to find out the minimum and the maximum element in a double linked list.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WAF in C to count the number of nodes in a double linked list.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WAP to maintain the records of students using double linked list. Search a particular record based on the roll no. and display the previous and next node values of that node.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What are the advantages of a double linked list over a single linked list?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667000" y="0"/>
            <a:ext cx="3975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09600" y="838200"/>
            <a:ext cx="78486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linked lists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last node points to the first node of the list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know when we have finished traversing the list? (Tip: check if the pointer of the current node is equal to the start.)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52800" y="28035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 flipV="1">
            <a:off x="3657600" y="31083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181600" y="28035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5486400" y="31083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010400" y="28035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9"/>
          <p:cNvGrpSpPr/>
          <p:nvPr/>
        </p:nvGrpSpPr>
        <p:grpSpPr bwMode="auto">
          <a:xfrm>
            <a:off x="2743200" y="2803525"/>
            <a:ext cx="609600" cy="609600"/>
            <a:chOff x="1728" y="2880"/>
            <a:chExt cx="384" cy="384"/>
          </a:xfrm>
        </p:grpSpPr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1776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43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1524000" y="27971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V="1">
            <a:off x="1828800" y="31083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" name="Text Box 14"/>
          <p:cNvSpPr txBox="1">
            <a:spLocks noChangeArrowheads="1"/>
          </p:cNvSpPr>
          <p:nvPr/>
        </p:nvSpPr>
        <p:spPr bwMode="auto">
          <a:xfrm>
            <a:off x="1457325" y="3489325"/>
            <a:ext cx="67197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smtClean="0">
                <a:solidFill>
                  <a:schemeClr val="folHlink"/>
                </a:solidFill>
                <a:latin typeface="Tahoma" panose="020B0604030504040204" pitchFamily="34" charset="0"/>
              </a:rPr>
              <a:t>Start</a:t>
            </a:r>
            <a:endParaRPr lang="en-US" b="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113" name="Group 15"/>
          <p:cNvGrpSpPr/>
          <p:nvPr/>
        </p:nvGrpSpPr>
        <p:grpSpPr bwMode="auto">
          <a:xfrm>
            <a:off x="4572000" y="2803525"/>
            <a:ext cx="609600" cy="609600"/>
            <a:chOff x="1728" y="2880"/>
            <a:chExt cx="384" cy="384"/>
          </a:xfrm>
        </p:grpSpPr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1776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66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6" name="Group 18"/>
          <p:cNvGrpSpPr/>
          <p:nvPr/>
        </p:nvGrpSpPr>
        <p:grpSpPr bwMode="auto">
          <a:xfrm>
            <a:off x="6400800" y="2803525"/>
            <a:ext cx="609600" cy="609600"/>
            <a:chOff x="1728" y="2880"/>
            <a:chExt cx="384" cy="384"/>
          </a:xfrm>
        </p:grpSpPr>
        <p:sp>
          <p:nvSpPr>
            <p:cNvPr id="117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Text Box 20"/>
            <p:cNvSpPr txBox="1">
              <a:spLocks noChangeArrowheads="1"/>
            </p:cNvSpPr>
            <p:nvPr/>
          </p:nvSpPr>
          <p:spPr bwMode="auto">
            <a:xfrm>
              <a:off x="1776" y="296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25</a:t>
              </a:r>
              <a:endParaRPr 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9" name="Line 21"/>
          <p:cNvSpPr>
            <a:spLocks noChangeShapeType="1"/>
          </p:cNvSpPr>
          <p:nvPr/>
        </p:nvSpPr>
        <p:spPr bwMode="auto">
          <a:xfrm flipV="1">
            <a:off x="7299325" y="24336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H="1">
            <a:off x="3057525" y="24384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23"/>
          <p:cNvSpPr>
            <a:spLocks noChangeShapeType="1"/>
          </p:cNvSpPr>
          <p:nvPr/>
        </p:nvSpPr>
        <p:spPr bwMode="auto">
          <a:xfrm>
            <a:off x="3057525" y="24384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31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12391"/>
            <a:ext cx="434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 * create()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{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 *node, *start;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char </a:t>
            </a:r>
            <a:r>
              <a:rPr lang="en-US" sz="1600" b="1" dirty="0" err="1" smtClean="0">
                <a:solidFill>
                  <a:srgbClr val="7030A0"/>
                </a:solidFill>
              </a:rPr>
              <a:t>ch</a:t>
            </a:r>
            <a:r>
              <a:rPr lang="en-US" sz="1600" b="1" dirty="0" smtClean="0">
                <a:solidFill>
                  <a:srgbClr val="7030A0"/>
                </a:solidFill>
              </a:rPr>
              <a:t>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node=(</a:t>
            </a:r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 *)</a:t>
            </a:r>
            <a:r>
              <a:rPr lang="en-US" sz="1600" b="1" dirty="0" err="1" smtClean="0">
                <a:solidFill>
                  <a:srgbClr val="7030A0"/>
                </a:solidFill>
              </a:rPr>
              <a:t>malloc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sizeof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));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start=node;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 Enter Data : ");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scanf</a:t>
            </a:r>
            <a:r>
              <a:rPr lang="en-US" sz="1600" b="1" dirty="0" smtClean="0">
                <a:solidFill>
                  <a:srgbClr val="7030A0"/>
                </a:solidFill>
              </a:rPr>
              <a:t>("%</a:t>
            </a:r>
            <a:r>
              <a:rPr lang="en-US" sz="1600" b="1" dirty="0" err="1" smtClean="0">
                <a:solidFill>
                  <a:srgbClr val="7030A0"/>
                </a:solidFill>
              </a:rPr>
              <a:t>d",&amp;node</a:t>
            </a:r>
            <a:r>
              <a:rPr lang="en-US" sz="1600" b="1" dirty="0" smtClean="0">
                <a:solidFill>
                  <a:srgbClr val="7030A0"/>
                </a:solidFill>
              </a:rPr>
              <a:t>-&gt;info);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("\n Do U want more (y/n) ");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ch</a:t>
            </a:r>
            <a:r>
              <a:rPr lang="en-US" sz="1600" b="1" dirty="0" smtClean="0">
                <a:solidFill>
                  <a:srgbClr val="7030A0"/>
                </a:solidFill>
              </a:rPr>
              <a:t>=</a:t>
            </a:r>
            <a:r>
              <a:rPr lang="en-US" sz="1600" b="1" dirty="0" err="1" smtClean="0">
                <a:solidFill>
                  <a:srgbClr val="7030A0"/>
                </a:solidFill>
              </a:rPr>
              <a:t>getche</a:t>
            </a:r>
            <a:r>
              <a:rPr lang="en-US" sz="1600" b="1" dirty="0" smtClean="0">
                <a:solidFill>
                  <a:srgbClr val="7030A0"/>
                </a:solidFill>
              </a:rPr>
              <a:t>();</a:t>
            </a:r>
            <a:endParaRPr lang="en-US" sz="1600" b="1" dirty="0" smtClean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3259991"/>
            <a:ext cx="4953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    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ch</a:t>
            </a:r>
            <a:r>
              <a:rPr lang="en-US" sz="1600" b="1" dirty="0" smtClean="0">
                <a:solidFill>
                  <a:srgbClr val="7030A0"/>
                </a:solidFill>
              </a:rPr>
              <a:t>!='n' &amp;&amp; </a:t>
            </a:r>
            <a:r>
              <a:rPr lang="en-US" sz="1600" b="1" dirty="0" err="1" smtClean="0">
                <a:solidFill>
                  <a:srgbClr val="7030A0"/>
                </a:solidFill>
              </a:rPr>
              <a:t>ch</a:t>
            </a:r>
            <a:r>
              <a:rPr lang="en-US" sz="1600" b="1" dirty="0" smtClean="0">
                <a:solidFill>
                  <a:srgbClr val="7030A0"/>
                </a:solidFill>
              </a:rPr>
              <a:t>!='N')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node-&gt;next=(</a:t>
            </a:r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 *)</a:t>
            </a:r>
            <a:r>
              <a:rPr lang="en-US" sz="1600" b="1" dirty="0" err="1" smtClean="0">
                <a:solidFill>
                  <a:srgbClr val="7030A0"/>
                </a:solidFill>
              </a:rPr>
              <a:t>malloc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sizeof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struct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clist</a:t>
            </a:r>
            <a:r>
              <a:rPr lang="en-US" sz="1600" b="1" dirty="0" smtClean="0">
                <a:solidFill>
                  <a:srgbClr val="7030A0"/>
                </a:solidFill>
              </a:rPr>
              <a:t>));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node=node-&gt;next;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("\n Enter Data : ");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scanf</a:t>
            </a:r>
            <a:r>
              <a:rPr lang="en-US" sz="1600" b="1" dirty="0" smtClean="0">
                <a:solidFill>
                  <a:srgbClr val="7030A0"/>
                </a:solidFill>
              </a:rPr>
              <a:t>("%</a:t>
            </a:r>
            <a:r>
              <a:rPr lang="en-US" sz="1600" b="1" dirty="0" err="1" smtClean="0">
                <a:solidFill>
                  <a:srgbClr val="7030A0"/>
                </a:solidFill>
              </a:rPr>
              <a:t>d",&amp;node</a:t>
            </a:r>
            <a:r>
              <a:rPr lang="en-US" sz="1600" b="1" dirty="0" smtClean="0">
                <a:solidFill>
                  <a:srgbClr val="7030A0"/>
                </a:solidFill>
              </a:rPr>
              <a:t>-&gt;info);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("\n Do U want more (y/n) ");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dirty="0" err="1" smtClean="0">
                <a:solidFill>
                  <a:srgbClr val="7030A0"/>
                </a:solidFill>
              </a:rPr>
              <a:t>ch</a:t>
            </a:r>
            <a:r>
              <a:rPr lang="en-US" sz="1600" b="1" dirty="0" smtClean="0">
                <a:solidFill>
                  <a:srgbClr val="7030A0"/>
                </a:solidFill>
              </a:rPr>
              <a:t>=</a:t>
            </a:r>
            <a:r>
              <a:rPr lang="en-US" sz="1600" b="1" dirty="0" err="1" smtClean="0">
                <a:solidFill>
                  <a:srgbClr val="7030A0"/>
                </a:solidFill>
              </a:rPr>
              <a:t>getche</a:t>
            </a:r>
            <a:r>
              <a:rPr lang="en-US" sz="1600" b="1" dirty="0" smtClean="0">
                <a:solidFill>
                  <a:srgbClr val="7030A0"/>
                </a:solidFill>
              </a:rPr>
              <a:t>();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dirty="0" err="1" smtClean="0">
                <a:solidFill>
                  <a:srgbClr val="7030A0"/>
                </a:solidFill>
              </a:rPr>
              <a:t>fflush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stdin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}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node-&gt;next=start;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    return start;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7175" y="9144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1905000" y="1543050"/>
            <a:ext cx="1295400" cy="381000"/>
            <a:chOff x="1905000" y="1752600"/>
            <a:chExt cx="1295400" cy="381000"/>
          </a:xfrm>
        </p:grpSpPr>
        <p:sp>
          <p:nvSpPr>
            <p:cNvPr id="9" name="Rectangle 8"/>
            <p:cNvSpPr/>
            <p:nvPr/>
          </p:nvSpPr>
          <p:spPr>
            <a:xfrm>
              <a:off x="19050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8006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48"/>
          <p:cNvGrpSpPr/>
          <p:nvPr/>
        </p:nvGrpSpPr>
        <p:grpSpPr>
          <a:xfrm>
            <a:off x="3505200" y="1543050"/>
            <a:ext cx="1295400" cy="381000"/>
            <a:chOff x="3505200" y="1752600"/>
            <a:chExt cx="1295400" cy="381000"/>
          </a:xfrm>
        </p:grpSpPr>
        <p:sp>
          <p:nvSpPr>
            <p:cNvPr id="12" name="Rectangle 11"/>
            <p:cNvSpPr/>
            <p:nvPr/>
          </p:nvSpPr>
          <p:spPr>
            <a:xfrm>
              <a:off x="35052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64008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49"/>
          <p:cNvGrpSpPr/>
          <p:nvPr/>
        </p:nvGrpSpPr>
        <p:grpSpPr>
          <a:xfrm>
            <a:off x="5105400" y="1543050"/>
            <a:ext cx="1295400" cy="381000"/>
            <a:chOff x="5105400" y="1752600"/>
            <a:chExt cx="1295400" cy="381000"/>
          </a:xfrm>
        </p:grpSpPr>
        <p:sp>
          <p:nvSpPr>
            <p:cNvPr id="15" name="Rectangle 14"/>
            <p:cNvSpPr/>
            <p:nvPr/>
          </p:nvSpPr>
          <p:spPr>
            <a:xfrm>
              <a:off x="51054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6705600" y="1543050"/>
            <a:ext cx="1295400" cy="381000"/>
            <a:chOff x="6705600" y="1752600"/>
            <a:chExt cx="1295400" cy="381000"/>
          </a:xfrm>
        </p:grpSpPr>
        <p:sp>
          <p:nvSpPr>
            <p:cNvPr id="17" name="Rectangle 16"/>
            <p:cNvSpPr/>
            <p:nvPr/>
          </p:nvSpPr>
          <p:spPr>
            <a:xfrm>
              <a:off x="67056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438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8"/>
          <p:cNvGrpSpPr/>
          <p:nvPr/>
        </p:nvGrpSpPr>
        <p:grpSpPr>
          <a:xfrm>
            <a:off x="1599406" y="1238250"/>
            <a:ext cx="6706394" cy="458788"/>
            <a:chOff x="1599406" y="1447800"/>
            <a:chExt cx="6706394" cy="45878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600200" y="1466850"/>
              <a:ext cx="6705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71600" y="1676400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8076406" y="16756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00200" y="1905000"/>
              <a:ext cx="304799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001001" y="1905000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rot="5400000">
            <a:off x="457994" y="15422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6594" y="17708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05000" y="15430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43200" y="15430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5200" y="15430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15430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05400" y="15430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43600" y="15430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05600" y="15430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15430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43000" y="23622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43200" y="238243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4343400" y="238243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5943600" y="238243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533400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Y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5364" y="464820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Algerian" panose="04020705040A02060702" pitchFamily="82" charset="0"/>
              </a:rPr>
              <a:t>Y</a:t>
            </a:r>
            <a:endParaRPr lang="en-US" sz="2400" dirty="0">
              <a:solidFill>
                <a:srgbClr val="FF00FF"/>
              </a:solidFill>
              <a:latin typeface="Algerian" panose="04020705040A02060702" pitchFamily="8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6200" y="46482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00200" y="0"/>
            <a:ext cx="644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of Circular Single Linked List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1" name="Straight Arrow Connector 50"/>
          <p:cNvCxnSpPr/>
          <p:nvPr/>
        </p:nvCxnSpPr>
        <p:spPr>
          <a:xfrm rot="5400000" flipH="1" flipV="1">
            <a:off x="1562100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3162301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762501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6362701" y="20193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1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2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49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8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0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99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0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2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500"/>
                            </p:stCondLst>
                            <p:childTnLst>
                              <p:par>
                                <p:cTn id="27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9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549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3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099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3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5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9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550"/>
                            </p:stCondLst>
                            <p:childTnLst>
                              <p:par>
                                <p:cTn id="3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1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0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8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099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8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7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500"/>
                            </p:stCondLst>
                            <p:childTnLst>
                              <p:par>
                                <p:cTn id="4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4500"/>
                            </p:stCondLst>
                            <p:childTnLst>
                              <p:par>
                                <p:cTn id="4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7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8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6000"/>
                            </p:stCondLst>
                            <p:childTnLst>
                              <p:par>
                                <p:cTn id="52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35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52" grpId="0"/>
      <p:bldP spid="52" grpId="1"/>
      <p:bldP spid="52" grpId="2"/>
      <p:bldP spid="53" grpId="0"/>
      <p:bldP spid="53" grpId="1"/>
      <p:bldP spid="53" grpId="2"/>
      <p:bldP spid="53" grpId="3"/>
      <p:bldP spid="54" grpId="0"/>
      <p:bldP spid="5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88372"/>
            <a:ext cx="5181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FF"/>
                </a:solidFill>
              </a:rPr>
              <a:t>struct</a:t>
            </a:r>
            <a:r>
              <a:rPr lang="en-US" sz="2000" b="1" dirty="0" smtClean="0">
                <a:solidFill>
                  <a:srgbClr val="FF00FF"/>
                </a:solidFill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</a:rPr>
              <a:t>clist</a:t>
            </a:r>
            <a:r>
              <a:rPr lang="en-US" sz="2000" b="1" dirty="0" smtClean="0">
                <a:solidFill>
                  <a:srgbClr val="FF00FF"/>
                </a:solidFill>
              </a:rPr>
              <a:t> * </a:t>
            </a:r>
            <a:r>
              <a:rPr lang="en-US" sz="2000" b="1" dirty="0" err="1" smtClean="0">
                <a:solidFill>
                  <a:srgbClr val="FF00FF"/>
                </a:solidFill>
              </a:rPr>
              <a:t>ins_beg</a:t>
            </a:r>
            <a:r>
              <a:rPr lang="en-US" sz="2000" b="1" dirty="0" smtClean="0">
                <a:solidFill>
                  <a:srgbClr val="FF00FF"/>
                </a:solidFill>
              </a:rPr>
              <a:t>(</a:t>
            </a:r>
            <a:r>
              <a:rPr lang="en-US" sz="2000" b="1" dirty="0" err="1" smtClean="0">
                <a:solidFill>
                  <a:srgbClr val="FF00FF"/>
                </a:solidFill>
              </a:rPr>
              <a:t>struct</a:t>
            </a:r>
            <a:r>
              <a:rPr lang="en-US" sz="2000" b="1" dirty="0" smtClean="0">
                <a:solidFill>
                  <a:srgbClr val="FF00FF"/>
                </a:solidFill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</a:rPr>
              <a:t>clist</a:t>
            </a:r>
            <a:r>
              <a:rPr lang="en-US" sz="2000" b="1" dirty="0" smtClean="0">
                <a:solidFill>
                  <a:srgbClr val="FF00FF"/>
                </a:solidFill>
              </a:rPr>
              <a:t> *start)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{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</a:t>
            </a:r>
            <a:r>
              <a:rPr lang="en-US" sz="2000" b="1" dirty="0" err="1" smtClean="0">
                <a:solidFill>
                  <a:srgbClr val="FF00FF"/>
                </a:solidFill>
              </a:rPr>
              <a:t>struct</a:t>
            </a:r>
            <a:r>
              <a:rPr lang="en-US" sz="2000" b="1" dirty="0" smtClean="0">
                <a:solidFill>
                  <a:srgbClr val="FF00FF"/>
                </a:solidFill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</a:rPr>
              <a:t>clist</a:t>
            </a:r>
            <a:r>
              <a:rPr lang="en-US" sz="2000" b="1" dirty="0" smtClean="0">
                <a:solidFill>
                  <a:srgbClr val="FF00FF"/>
                </a:solidFill>
              </a:rPr>
              <a:t> *node=start, *</a:t>
            </a:r>
            <a:r>
              <a:rPr lang="en-US" sz="2000" b="1" dirty="0" err="1" smtClean="0">
                <a:solidFill>
                  <a:srgbClr val="FF00FF"/>
                </a:solidFill>
              </a:rPr>
              <a:t>nw</a:t>
            </a:r>
            <a:r>
              <a:rPr lang="en-US" sz="2000" b="1" dirty="0" smtClean="0">
                <a:solidFill>
                  <a:srgbClr val="FF00FF"/>
                </a:solidFill>
              </a:rPr>
              <a:t>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</a:t>
            </a:r>
            <a:r>
              <a:rPr lang="en-US" sz="2000" b="1" dirty="0" err="1" smtClean="0">
                <a:solidFill>
                  <a:srgbClr val="FF00FF"/>
                </a:solidFill>
              </a:rPr>
              <a:t>nw</a:t>
            </a:r>
            <a:r>
              <a:rPr lang="en-US" sz="2000" b="1" dirty="0" smtClean="0">
                <a:solidFill>
                  <a:srgbClr val="FF00FF"/>
                </a:solidFill>
              </a:rPr>
              <a:t>=(</a:t>
            </a:r>
            <a:r>
              <a:rPr lang="en-US" sz="2000" b="1" dirty="0" err="1" smtClean="0">
                <a:solidFill>
                  <a:srgbClr val="FF00FF"/>
                </a:solidFill>
              </a:rPr>
              <a:t>struct</a:t>
            </a:r>
            <a:r>
              <a:rPr lang="en-US" sz="2000" b="1" dirty="0" smtClean="0">
                <a:solidFill>
                  <a:srgbClr val="FF00FF"/>
                </a:solidFill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</a:rPr>
              <a:t>clist</a:t>
            </a:r>
            <a:r>
              <a:rPr lang="en-US" sz="2000" b="1" dirty="0" smtClean="0">
                <a:solidFill>
                  <a:srgbClr val="FF00FF"/>
                </a:solidFill>
              </a:rPr>
              <a:t> *)</a:t>
            </a:r>
            <a:r>
              <a:rPr lang="en-US" sz="2000" b="1" dirty="0" err="1" smtClean="0">
                <a:solidFill>
                  <a:srgbClr val="FF00FF"/>
                </a:solidFill>
              </a:rPr>
              <a:t>malloc</a:t>
            </a:r>
            <a:r>
              <a:rPr lang="en-US" sz="2000" b="1" dirty="0" smtClean="0">
                <a:solidFill>
                  <a:srgbClr val="FF00FF"/>
                </a:solidFill>
              </a:rPr>
              <a:t>(</a:t>
            </a:r>
            <a:r>
              <a:rPr lang="en-US" sz="2000" b="1" dirty="0" err="1" smtClean="0">
                <a:solidFill>
                  <a:srgbClr val="FF00FF"/>
                </a:solidFill>
              </a:rPr>
              <a:t>sizeof</a:t>
            </a:r>
            <a:r>
              <a:rPr lang="en-US" sz="2000" b="1" dirty="0" smtClean="0">
                <a:solidFill>
                  <a:srgbClr val="FF00FF"/>
                </a:solidFill>
              </a:rPr>
              <a:t>(</a:t>
            </a:r>
            <a:r>
              <a:rPr lang="en-US" sz="2000" b="1" dirty="0" err="1" smtClean="0">
                <a:solidFill>
                  <a:srgbClr val="FF00FF"/>
                </a:solidFill>
              </a:rPr>
              <a:t>struct</a:t>
            </a:r>
            <a:r>
              <a:rPr lang="en-US" sz="2000" b="1" dirty="0" smtClean="0">
                <a:solidFill>
                  <a:srgbClr val="FF00FF"/>
                </a:solidFill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</a:rPr>
              <a:t>clist</a:t>
            </a:r>
            <a:r>
              <a:rPr lang="en-US" sz="2000" b="1" dirty="0" smtClean="0">
                <a:solidFill>
                  <a:srgbClr val="FF00FF"/>
                </a:solidFill>
              </a:rPr>
              <a:t>));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</a:t>
            </a:r>
            <a:r>
              <a:rPr lang="en-US" sz="2000" b="1" dirty="0" err="1" smtClean="0">
                <a:solidFill>
                  <a:srgbClr val="FF00FF"/>
                </a:solidFill>
              </a:rPr>
              <a:t>printf</a:t>
            </a:r>
            <a:r>
              <a:rPr lang="en-US" sz="2000" b="1" dirty="0" smtClean="0">
                <a:solidFill>
                  <a:srgbClr val="FF00FF"/>
                </a:solidFill>
              </a:rPr>
              <a:t>(" Enter Data : ");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</a:t>
            </a:r>
            <a:r>
              <a:rPr lang="en-US" sz="2000" b="1" dirty="0" err="1" smtClean="0">
                <a:solidFill>
                  <a:srgbClr val="FF00FF"/>
                </a:solidFill>
              </a:rPr>
              <a:t>scanf</a:t>
            </a:r>
            <a:r>
              <a:rPr lang="en-US" sz="2000" b="1" dirty="0" smtClean="0">
                <a:solidFill>
                  <a:srgbClr val="FF00FF"/>
                </a:solidFill>
              </a:rPr>
              <a:t>("%</a:t>
            </a:r>
            <a:r>
              <a:rPr lang="en-US" sz="2000" b="1" dirty="0" err="1" smtClean="0">
                <a:solidFill>
                  <a:srgbClr val="FF00FF"/>
                </a:solidFill>
              </a:rPr>
              <a:t>d",&amp;nw</a:t>
            </a:r>
            <a:r>
              <a:rPr lang="en-US" sz="2000" b="1" dirty="0" smtClean="0">
                <a:solidFill>
                  <a:srgbClr val="FF00FF"/>
                </a:solidFill>
              </a:rPr>
              <a:t>-&gt;info);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while(node-&gt;next!=start)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  node=node-&gt;next;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</a:t>
            </a:r>
            <a:r>
              <a:rPr lang="en-US" sz="2000" b="1" dirty="0" err="1" smtClean="0">
                <a:solidFill>
                  <a:srgbClr val="FF00FF"/>
                </a:solidFill>
              </a:rPr>
              <a:t>nw</a:t>
            </a:r>
            <a:r>
              <a:rPr lang="en-US" sz="2000" b="1" dirty="0" smtClean="0">
                <a:solidFill>
                  <a:srgbClr val="FF00FF"/>
                </a:solidFill>
              </a:rPr>
              <a:t>-&gt;next=start;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node-&gt;next=</a:t>
            </a:r>
            <a:r>
              <a:rPr lang="en-US" sz="2000" b="1" dirty="0" err="1" smtClean="0">
                <a:solidFill>
                  <a:srgbClr val="FF00FF"/>
                </a:solidFill>
              </a:rPr>
              <a:t>nw</a:t>
            </a:r>
            <a:r>
              <a:rPr lang="en-US" sz="2000" b="1" dirty="0" smtClean="0">
                <a:solidFill>
                  <a:srgbClr val="FF00FF"/>
                </a:solidFill>
              </a:rPr>
              <a:t>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start=</a:t>
            </a:r>
            <a:r>
              <a:rPr lang="en-US" sz="2000" b="1" dirty="0" err="1" smtClean="0">
                <a:solidFill>
                  <a:srgbClr val="FF00FF"/>
                </a:solidFill>
              </a:rPr>
              <a:t>nw</a:t>
            </a:r>
            <a:r>
              <a:rPr lang="en-US" sz="2000" b="1" dirty="0" smtClean="0">
                <a:solidFill>
                  <a:srgbClr val="FF00FF"/>
                </a:solidFill>
              </a:rPr>
              <a:t>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    return start;</a:t>
            </a:r>
            <a:endParaRPr lang="en-US" sz="2000" b="1" dirty="0" smtClean="0">
              <a:solidFill>
                <a:srgbClr val="FF00FF"/>
              </a:solidFill>
            </a:endParaRPr>
          </a:p>
          <a:p>
            <a:r>
              <a:rPr lang="en-US" sz="2000" b="1" dirty="0" smtClean="0">
                <a:solidFill>
                  <a:srgbClr val="FF00FF"/>
                </a:solidFill>
              </a:rPr>
              <a:t>}</a:t>
            </a:r>
            <a:endParaRPr lang="en-US" sz="2000" b="1" dirty="0">
              <a:solidFill>
                <a:srgbClr val="FF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165616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67000" y="1503763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1503763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62600" y="165616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67200" y="1503763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1503763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62800" y="165616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7400" y="1503763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5600" y="1503763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7600" y="1503763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05800" y="1503763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1198963"/>
            <a:ext cx="6553200" cy="2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85206" y="1427563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838406" y="1426769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1656163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63001" y="1656163"/>
            <a:ext cx="304799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1503763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000" y="1503763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2000" y="1198963"/>
            <a:ext cx="830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34194" y="1425975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2794" y="1654575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4600" y="1656163"/>
            <a:ext cx="1524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90600" y="2265763"/>
            <a:ext cx="8382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START(X9)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19052" y="1497496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0005" y="1752600"/>
            <a:ext cx="1098995" cy="901360"/>
            <a:chOff x="2330005" y="1745403"/>
            <a:chExt cx="1098995" cy="901360"/>
          </a:xfrm>
        </p:grpSpPr>
        <p:sp>
          <p:nvSpPr>
            <p:cNvPr id="7" name="Oval 6"/>
            <p:cNvSpPr/>
            <p:nvPr/>
          </p:nvSpPr>
          <p:spPr>
            <a:xfrm>
              <a:off x="2590800" y="2265763"/>
              <a:ext cx="8382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</a:rPr>
                <a:t>START(X1)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41" name="Curved Down Arrow 40"/>
            <p:cNvSpPr/>
            <p:nvPr/>
          </p:nvSpPr>
          <p:spPr>
            <a:xfrm rot="16530317">
              <a:off x="2139505" y="1935903"/>
              <a:ext cx="685800" cy="3048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42" name="Curved Down Arrow 41"/>
          <p:cNvSpPr/>
          <p:nvPr/>
        </p:nvSpPr>
        <p:spPr>
          <a:xfrm rot="16530317">
            <a:off x="539305" y="1935903"/>
            <a:ext cx="685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152400" y="1427563"/>
            <a:ext cx="838200" cy="533400"/>
          </a:xfrm>
          <a:prstGeom prst="rightArrow">
            <a:avLst/>
          </a:prstGeom>
          <a:noFill/>
          <a:ln>
            <a:noFill/>
          </a:ln>
          <a:scene3d>
            <a:camera prst="orthographicFront"/>
            <a:lightRig rig="sunse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NW </a:t>
            </a:r>
            <a:endParaRPr lang="en-US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10000" y="2189563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57801" y="21895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58000" y="21895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8229600" y="21895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6172" y="1497496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0"/>
            <a:ext cx="820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Beginning in Circular Single Linked List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1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5" name="Straight Arrow Connector 54"/>
          <p:cNvCxnSpPr/>
          <p:nvPr/>
        </p:nvCxnSpPr>
        <p:spPr>
          <a:xfrm rot="10800000">
            <a:off x="3124201" y="1905000"/>
            <a:ext cx="609600" cy="3810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4724400" y="1905000"/>
            <a:ext cx="609600" cy="3810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6324600" y="1905001"/>
            <a:ext cx="609600" cy="3810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7924800" y="1905000"/>
            <a:ext cx="609600" cy="3810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9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49"/>
                            </p:stCondLst>
                            <p:childTnLst>
                              <p:par>
                                <p:cTn id="1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4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0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000"/>
                            </p:stCondLst>
                            <p:childTnLst>
                              <p:par>
                                <p:cTn id="2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000"/>
                            </p:stCondLst>
                            <p:childTnLst>
                              <p:par>
                                <p:cTn id="297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4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29" grpId="0" animBg="1"/>
      <p:bldP spid="30" grpId="0" animBg="1"/>
      <p:bldP spid="37" grpId="0" animBg="1"/>
      <p:bldP spid="40" grpId="0" animBg="1"/>
      <p:bldP spid="42" grpId="0" animBg="1"/>
      <p:bldP spid="44" grpId="0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151525"/>
            <a:ext cx="5257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void </a:t>
            </a:r>
            <a:r>
              <a:rPr lang="en-US" sz="2000" b="1" dirty="0" err="1" smtClean="0"/>
              <a:t>ins_end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clist</a:t>
            </a:r>
            <a:r>
              <a:rPr lang="en-US" sz="2000" b="1" dirty="0" smtClean="0"/>
              <a:t> *start)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clist</a:t>
            </a:r>
            <a:r>
              <a:rPr lang="en-US" sz="2000" b="1" dirty="0" smtClean="0"/>
              <a:t> *node=start, *</a:t>
            </a:r>
            <a:r>
              <a:rPr lang="en-US" sz="2000" b="1" dirty="0" err="1" smtClean="0"/>
              <a:t>nw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nw</a:t>
            </a:r>
            <a:r>
              <a:rPr lang="en-US" sz="2000" b="1" dirty="0" smtClean="0"/>
              <a:t>=(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clist</a:t>
            </a:r>
            <a:r>
              <a:rPr lang="en-US" sz="2000" b="1" dirty="0" smtClean="0"/>
              <a:t> *)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clist</a:t>
            </a:r>
            <a:r>
              <a:rPr lang="en-US" sz="2000" b="1" dirty="0" smtClean="0"/>
              <a:t>));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(" Enter Data : ");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scanf</a:t>
            </a:r>
            <a:r>
              <a:rPr lang="en-US" sz="2000" b="1" dirty="0" smtClean="0"/>
              <a:t>("%</a:t>
            </a:r>
            <a:r>
              <a:rPr lang="en-US" sz="2000" b="1" dirty="0" err="1" smtClean="0"/>
              <a:t>d",&amp;nw</a:t>
            </a:r>
            <a:r>
              <a:rPr lang="en-US" sz="2000" b="1" dirty="0" smtClean="0"/>
              <a:t>-&gt;info);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nw</a:t>
            </a:r>
            <a:r>
              <a:rPr lang="en-US" sz="2000" b="1" dirty="0" smtClean="0"/>
              <a:t>-&gt;next=start;</a:t>
            </a:r>
            <a:endParaRPr lang="en-US" sz="2000" b="1" dirty="0" smtClean="0"/>
          </a:p>
          <a:p>
            <a:r>
              <a:rPr lang="en-US" sz="2000" b="1" dirty="0" smtClean="0"/>
              <a:t>    while(node-&gt;next!=start)</a:t>
            </a:r>
            <a:endParaRPr lang="en-US" sz="2000" b="1" dirty="0" smtClean="0"/>
          </a:p>
          <a:p>
            <a:r>
              <a:rPr lang="en-US" sz="2000" b="1" dirty="0" smtClean="0"/>
              <a:t>      node=node-&gt;next;</a:t>
            </a:r>
            <a:endParaRPr lang="en-US" sz="2000" b="1" dirty="0" smtClean="0"/>
          </a:p>
          <a:p>
            <a:r>
              <a:rPr lang="en-US" sz="2000" b="1" dirty="0" smtClean="0"/>
              <a:t>    node-&gt;next=</a:t>
            </a:r>
            <a:r>
              <a:rPr lang="en-US" sz="2000" b="1" dirty="0" err="1" smtClean="0"/>
              <a:t>nw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6200" y="197961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1600" y="1800664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1320800" y="1752600"/>
            <a:ext cx="1295400" cy="381000"/>
            <a:chOff x="1295400" y="1752600"/>
            <a:chExt cx="1295400" cy="381000"/>
          </a:xfrm>
        </p:grpSpPr>
        <p:sp>
          <p:nvSpPr>
            <p:cNvPr id="10" name="Rectangle 9"/>
            <p:cNvSpPr/>
            <p:nvPr/>
          </p:nvSpPr>
          <p:spPr>
            <a:xfrm>
              <a:off x="12954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216400" y="197961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40"/>
          <p:cNvGrpSpPr/>
          <p:nvPr/>
        </p:nvGrpSpPr>
        <p:grpSpPr>
          <a:xfrm>
            <a:off x="2921000" y="1752600"/>
            <a:ext cx="1295400" cy="381000"/>
            <a:chOff x="2895600" y="1752600"/>
            <a:chExt cx="12954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77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38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816600" y="197961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39"/>
          <p:cNvGrpSpPr/>
          <p:nvPr/>
        </p:nvGrpSpPr>
        <p:grpSpPr>
          <a:xfrm>
            <a:off x="4521200" y="1752600"/>
            <a:ext cx="1295400" cy="381000"/>
            <a:chOff x="4495800" y="1752600"/>
            <a:chExt cx="1295400" cy="381000"/>
          </a:xfrm>
        </p:grpSpPr>
        <p:sp>
          <p:nvSpPr>
            <p:cNvPr id="16" name="Rectangle 15"/>
            <p:cNvSpPr/>
            <p:nvPr/>
          </p:nvSpPr>
          <p:spPr>
            <a:xfrm>
              <a:off x="44958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32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X4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38"/>
          <p:cNvGrpSpPr/>
          <p:nvPr/>
        </p:nvGrpSpPr>
        <p:grpSpPr>
          <a:xfrm>
            <a:off x="6121400" y="1752600"/>
            <a:ext cx="1295400" cy="381000"/>
            <a:chOff x="6096000" y="1752600"/>
            <a:chExt cx="1295400" cy="381000"/>
          </a:xfrm>
        </p:grpSpPr>
        <p:sp>
          <p:nvSpPr>
            <p:cNvPr id="18" name="Rectangle 17"/>
            <p:cNvSpPr/>
            <p:nvPr/>
          </p:nvSpPr>
          <p:spPr>
            <a:xfrm>
              <a:off x="60960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342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016000" y="1466850"/>
            <a:ext cx="6705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87400" y="1676400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492206" y="167560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16000" y="190500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6801" y="1905000"/>
            <a:ext cx="304799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9800" y="1981200"/>
            <a:ext cx="3809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37"/>
          <p:cNvGrpSpPr/>
          <p:nvPr/>
        </p:nvGrpSpPr>
        <p:grpSpPr>
          <a:xfrm>
            <a:off x="7721600" y="1828800"/>
            <a:ext cx="1295400" cy="381000"/>
            <a:chOff x="7696200" y="2362200"/>
            <a:chExt cx="1295400" cy="381000"/>
          </a:xfrm>
        </p:grpSpPr>
        <p:sp>
          <p:nvSpPr>
            <p:cNvPr id="29" name="Rectangle 28"/>
            <p:cNvSpPr/>
            <p:nvPr/>
          </p:nvSpPr>
          <p:spPr>
            <a:xfrm>
              <a:off x="7696200" y="23622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776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34400" y="23622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416801" y="1979612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44"/>
          <p:cNvGrpSpPr/>
          <p:nvPr/>
        </p:nvGrpSpPr>
        <p:grpSpPr>
          <a:xfrm>
            <a:off x="1016000" y="1445418"/>
            <a:ext cx="8305800" cy="459582"/>
            <a:chOff x="990600" y="762000"/>
            <a:chExt cx="8305800" cy="459582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8868130" y="990600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991601" y="1219994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90600" y="762794"/>
              <a:ext cx="8305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762794" y="989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91394" y="1218406"/>
              <a:ext cx="304799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8559800" y="18288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15200" y="25908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X7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NW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urved Down Arrow 43"/>
          <p:cNvSpPr/>
          <p:nvPr/>
        </p:nvSpPr>
        <p:spPr>
          <a:xfrm rot="16530317">
            <a:off x="7338923" y="2314831"/>
            <a:ext cx="473873" cy="1208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84464" y="2590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95600" y="25908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95800" y="261741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72200" y="2617416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596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X7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3309" y="0"/>
            <a:ext cx="715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End in Circular Single Linked List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6" name="Straight Arrow Connector 55"/>
          <p:cNvCxnSpPr/>
          <p:nvPr/>
        </p:nvCxnSpPr>
        <p:spPr>
          <a:xfrm rot="5400000" flipH="1" flipV="1">
            <a:off x="1448595" y="2361405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047206" y="2361406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4648995" y="2361406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6323806" y="2361406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2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49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4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 animBg="1"/>
      <p:bldP spid="37" grpId="0" animBg="1"/>
      <p:bldP spid="43" grpId="0" animBg="1"/>
      <p:bldP spid="44" grpId="0" animBg="1"/>
      <p:bldP spid="47" grpId="0" animBg="1"/>
      <p:bldP spid="47" grpId="1" animBg="1"/>
      <p:bldP spid="49" grpId="0" animBg="1"/>
      <p:bldP spid="49" grpId="1" animBg="1"/>
      <p:bldP spid="51" grpId="0" animBg="1"/>
      <p:bldP spid="51" grpId="1" animBg="1"/>
      <p:bldP spid="53" grpId="0" animBg="1"/>
      <p:bldP spid="5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242370"/>
            <a:ext cx="472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void </a:t>
            </a:r>
            <a:r>
              <a:rPr lang="en-US" sz="1600" b="1" dirty="0" err="1" smtClean="0"/>
              <a:t>ins_any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 *start,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pos)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 *node=start, *</a:t>
            </a:r>
            <a:r>
              <a:rPr lang="en-US" sz="1600" b="1" dirty="0" err="1" smtClean="0"/>
              <a:t>nw</a:t>
            </a:r>
            <a:r>
              <a:rPr lang="en-US" sz="1600" b="1" dirty="0" smtClean="0"/>
              <a:t>, *back=start;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=3;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nw</a:t>
            </a:r>
            <a:r>
              <a:rPr lang="en-US" sz="1600" b="1" dirty="0" smtClean="0"/>
              <a:t>=(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 *)</a:t>
            </a:r>
            <a:r>
              <a:rPr lang="en-US" sz="1600" b="1" dirty="0" err="1" smtClean="0"/>
              <a:t>malloc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sizeof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));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(" Enter Data : ");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scanf</a:t>
            </a:r>
            <a:r>
              <a:rPr lang="en-US" sz="1600" b="1" dirty="0" smtClean="0"/>
              <a:t>("%</a:t>
            </a:r>
            <a:r>
              <a:rPr lang="en-US" sz="1600" b="1" dirty="0" err="1" smtClean="0"/>
              <a:t>d",&amp;nw</a:t>
            </a:r>
            <a:r>
              <a:rPr lang="en-US" sz="1600" b="1" dirty="0" smtClean="0"/>
              <a:t>-&gt;info);</a:t>
            </a:r>
            <a:endParaRPr lang="en-US" sz="1600" b="1" dirty="0" smtClean="0"/>
          </a:p>
          <a:p>
            <a:r>
              <a:rPr lang="en-US" sz="1600" b="1" dirty="0" smtClean="0"/>
              <a:t>    node=node-&gt;next;</a:t>
            </a:r>
            <a:endParaRPr lang="en-US" sz="1600" b="1" dirty="0" smtClean="0"/>
          </a:p>
          <a:p>
            <a:r>
              <a:rPr lang="en-US" sz="1600" b="1" dirty="0" smtClean="0"/>
              <a:t>    while(node!=start &amp;&amp;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&lt;=pos)</a:t>
            </a:r>
            <a:endParaRPr lang="en-US" sz="1600" b="1" dirty="0" smtClean="0"/>
          </a:p>
          <a:p>
            <a:r>
              <a:rPr lang="en-US" sz="1600" b="1" dirty="0" smtClean="0"/>
              <a:t>    {</a:t>
            </a:r>
            <a:endParaRPr lang="en-US" sz="1600" b="1" dirty="0" smtClean="0"/>
          </a:p>
          <a:p>
            <a:r>
              <a:rPr lang="en-US" sz="1600" b="1" dirty="0" smtClean="0"/>
              <a:t>      back=node;</a:t>
            </a:r>
            <a:endParaRPr lang="en-US" sz="1600" b="1" dirty="0" smtClean="0"/>
          </a:p>
          <a:p>
            <a:r>
              <a:rPr lang="en-US" sz="1600" b="1" dirty="0" smtClean="0"/>
              <a:t>      node=node-&gt;next;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++;</a:t>
            </a:r>
            <a:endParaRPr lang="en-US" sz="1600" b="1" dirty="0" smtClean="0"/>
          </a:p>
          <a:p>
            <a:r>
              <a:rPr lang="en-US" sz="1600" b="1" dirty="0" smtClean="0"/>
              <a:t>    }</a:t>
            </a:r>
            <a:endParaRPr lang="en-US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3220046"/>
            <a:ext cx="388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   if(node==start)</a:t>
            </a:r>
            <a:endParaRPr lang="en-US" sz="1600" b="1" dirty="0" smtClean="0"/>
          </a:p>
          <a:p>
            <a:r>
              <a:rPr lang="en-US" sz="1600" b="1" dirty="0" smtClean="0"/>
              <a:t>    {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(" POSITION NOT FOUND ");</a:t>
            </a:r>
            <a:endParaRPr lang="en-US" sz="1600" b="1" dirty="0" smtClean="0"/>
          </a:p>
          <a:p>
            <a:r>
              <a:rPr lang="en-US" sz="1600" b="1" dirty="0" smtClean="0"/>
              <a:t>      return;</a:t>
            </a:r>
            <a:endParaRPr lang="en-US" sz="1600" b="1" dirty="0" smtClean="0"/>
          </a:p>
          <a:p>
            <a:r>
              <a:rPr lang="en-US" sz="1600" b="1" dirty="0" smtClean="0"/>
              <a:t>    }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nw</a:t>
            </a:r>
            <a:r>
              <a:rPr lang="en-US" sz="1600" b="1" dirty="0" smtClean="0"/>
              <a:t>-&gt;next=node;</a:t>
            </a:r>
            <a:endParaRPr lang="en-US" sz="1600" b="1" dirty="0" smtClean="0"/>
          </a:p>
          <a:p>
            <a:r>
              <a:rPr lang="en-US" sz="1600" b="1" dirty="0" smtClean="0"/>
              <a:t>    back-&gt;next=</a:t>
            </a:r>
            <a:r>
              <a:rPr lang="en-US" sz="1600" b="1" dirty="0" err="1" smtClean="0"/>
              <a:t>nw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228600" y="18288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1447800" y="1752600"/>
            <a:ext cx="1295400" cy="381000"/>
            <a:chOff x="1905000" y="1752600"/>
            <a:chExt cx="1295400" cy="381000"/>
          </a:xfrm>
        </p:grpSpPr>
        <p:sp>
          <p:nvSpPr>
            <p:cNvPr id="9" name="Rectangle 8"/>
            <p:cNvSpPr/>
            <p:nvPr/>
          </p:nvSpPr>
          <p:spPr>
            <a:xfrm>
              <a:off x="19050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55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724400" y="1938996"/>
            <a:ext cx="6858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3429000" y="1752600"/>
            <a:ext cx="1295400" cy="381000"/>
            <a:chOff x="3505200" y="1752600"/>
            <a:chExt cx="1295400" cy="381000"/>
          </a:xfrm>
        </p:grpSpPr>
        <p:sp>
          <p:nvSpPr>
            <p:cNvPr id="12" name="Rectangle 11"/>
            <p:cNvSpPr/>
            <p:nvPr/>
          </p:nvSpPr>
          <p:spPr>
            <a:xfrm>
              <a:off x="35052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88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27"/>
          <p:cNvGrpSpPr/>
          <p:nvPr/>
        </p:nvGrpSpPr>
        <p:grpSpPr>
          <a:xfrm>
            <a:off x="5410200" y="1752600"/>
            <a:ext cx="1295400" cy="381000"/>
            <a:chOff x="5105400" y="1752600"/>
            <a:chExt cx="1295400" cy="381000"/>
          </a:xfrm>
        </p:grpSpPr>
        <p:sp>
          <p:nvSpPr>
            <p:cNvPr id="15" name="Rectangle 14"/>
            <p:cNvSpPr/>
            <p:nvPr/>
          </p:nvSpPr>
          <p:spPr>
            <a:xfrm>
              <a:off x="51054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90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X4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7315200" y="1752600"/>
            <a:ext cx="1295400" cy="381000"/>
            <a:chOff x="6705600" y="1752600"/>
            <a:chExt cx="1295400" cy="381000"/>
          </a:xfrm>
        </p:grpSpPr>
        <p:sp>
          <p:nvSpPr>
            <p:cNvPr id="17" name="Rectangle 16"/>
            <p:cNvSpPr/>
            <p:nvPr/>
          </p:nvSpPr>
          <p:spPr>
            <a:xfrm>
              <a:off x="67056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438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4495800" y="990600"/>
            <a:ext cx="1295400" cy="381000"/>
            <a:chOff x="5105400" y="1752600"/>
            <a:chExt cx="1295400" cy="381000"/>
          </a:xfrm>
        </p:grpSpPr>
        <p:sp>
          <p:nvSpPr>
            <p:cNvPr id="31" name="Rectangle 30"/>
            <p:cNvSpPr/>
            <p:nvPr/>
          </p:nvSpPr>
          <p:spPr>
            <a:xfrm>
              <a:off x="51054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84"/>
          <p:cNvGrpSpPr/>
          <p:nvPr/>
        </p:nvGrpSpPr>
        <p:grpSpPr>
          <a:xfrm>
            <a:off x="1142206" y="838200"/>
            <a:ext cx="7773194" cy="1143794"/>
            <a:chOff x="1142206" y="838200"/>
            <a:chExt cx="7773194" cy="114379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43000" y="838200"/>
              <a:ext cx="777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70706" y="1409700"/>
              <a:ext cx="1143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8381206" y="1371600"/>
              <a:ext cx="10675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43000" y="1938996"/>
              <a:ext cx="304799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610601" y="1903412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6629400" y="1933136"/>
            <a:ext cx="6858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43200" y="1947204"/>
            <a:ext cx="6858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60"/>
          <p:cNvGrpSpPr/>
          <p:nvPr/>
        </p:nvGrpSpPr>
        <p:grpSpPr>
          <a:xfrm>
            <a:off x="5181600" y="1141412"/>
            <a:ext cx="840582" cy="687388"/>
            <a:chOff x="5180012" y="1143000"/>
            <a:chExt cx="840582" cy="68738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5181601" y="1828800"/>
              <a:ext cx="2285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791201" y="1143000"/>
              <a:ext cx="2285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066506" y="1713706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181601" y="1600200"/>
              <a:ext cx="8381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791200" y="1371600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59"/>
          <p:cNvGrpSpPr/>
          <p:nvPr/>
        </p:nvGrpSpPr>
        <p:grpSpPr>
          <a:xfrm>
            <a:off x="4266406" y="1141412"/>
            <a:ext cx="686594" cy="687388"/>
            <a:chOff x="4267200" y="1143000"/>
            <a:chExt cx="686594" cy="687388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24401" y="1828800"/>
              <a:ext cx="2285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838700" y="17145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67200" y="1600200"/>
              <a:ext cx="685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267201" y="1143000"/>
              <a:ext cx="2285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039394" y="1370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Oval 62"/>
          <p:cNvSpPr/>
          <p:nvPr/>
        </p:nvSpPr>
        <p:spPr>
          <a:xfrm>
            <a:off x="1219200" y="2667000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3200400" y="26467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5181600" y="2637972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1600200" y="2637972"/>
            <a:ext cx="990600" cy="5334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" name="Picture 71" descr="arrow-blink-up-1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81200" y="2209800"/>
            <a:ext cx="187833" cy="485775"/>
          </a:xfrm>
          <a:prstGeom prst="rect">
            <a:avLst/>
          </a:prstGeom>
        </p:spPr>
      </p:pic>
      <p:sp>
        <p:nvSpPr>
          <p:cNvPr id="73" name="Oval 72"/>
          <p:cNvSpPr/>
          <p:nvPr/>
        </p:nvSpPr>
        <p:spPr>
          <a:xfrm>
            <a:off x="3581400" y="2634342"/>
            <a:ext cx="990600" cy="5334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4" name="Picture 73" descr="arrow-blink-up-1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62400" y="2209800"/>
            <a:ext cx="187833" cy="485775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3124200" y="9906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NW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(X9)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33800" y="1219200"/>
            <a:ext cx="7620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14400" y="1981200"/>
            <a:ext cx="533400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2672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34000" y="990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5660" y="0"/>
            <a:ext cx="8115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At Any Position in Circular Single Linked List</a:t>
            </a:r>
            <a:endParaRPr lang="en-US" sz="3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7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0" name="Straight Arrow Connector 59"/>
          <p:cNvCxnSpPr/>
          <p:nvPr/>
        </p:nvCxnSpPr>
        <p:spPr>
          <a:xfrm rot="5400000" flipH="1" flipV="1">
            <a:off x="1448595" y="2361405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428206" y="2361406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5410995" y="2361406"/>
            <a:ext cx="457199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799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49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7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1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49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049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7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3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5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7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00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7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000"/>
                            </p:stCondLst>
                            <p:childTnLst>
                              <p:par>
                                <p:cTn id="3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animBg="1"/>
      <p:bldP spid="63" grpId="0" animBg="1"/>
      <p:bldP spid="63" grpId="1" animBg="1"/>
      <p:bldP spid="65" grpId="0" animBg="1"/>
      <p:bldP spid="65" grpId="1" animBg="1"/>
      <p:bldP spid="67" grpId="0" animBg="1"/>
      <p:bldP spid="70" grpId="0" animBg="1"/>
      <p:bldP spid="70" grpId="1" animBg="1"/>
      <p:bldP spid="73" grpId="0" animBg="1"/>
      <p:bldP spid="77" grpId="0" animBg="1"/>
      <p:bldP spid="86" grpId="0" animBg="1"/>
      <p:bldP spid="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362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struct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clist</a:t>
            </a:r>
            <a:r>
              <a:rPr lang="en-US" b="1" dirty="0" smtClean="0">
                <a:solidFill>
                  <a:srgbClr val="C00000"/>
                </a:solidFill>
              </a:rPr>
              <a:t> * </a:t>
            </a:r>
            <a:r>
              <a:rPr lang="en-US" b="1" dirty="0" err="1" smtClean="0">
                <a:solidFill>
                  <a:srgbClr val="C00000"/>
                </a:solidFill>
              </a:rPr>
              <a:t>del_beg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struct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clist</a:t>
            </a:r>
            <a:r>
              <a:rPr lang="en-US" b="1" dirty="0" smtClean="0">
                <a:solidFill>
                  <a:srgbClr val="C00000"/>
                </a:solidFill>
              </a:rPr>
              <a:t> *start)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struct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clist</a:t>
            </a:r>
            <a:r>
              <a:rPr lang="en-US" b="1" dirty="0" smtClean="0">
                <a:solidFill>
                  <a:srgbClr val="C00000"/>
                </a:solidFill>
              </a:rPr>
              <a:t> *node=start, *beg=start;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if(node==NULL)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{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(" No Node Exist");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return node;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}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beg=start=node-&gt;next;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while(beg-&gt;next!=node)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beg=beg-&gt;next;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beg-&gt;next=start;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free(node);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return start;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" y="9144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2954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006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08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54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38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00200" y="1028700"/>
            <a:ext cx="6705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371600" y="1238250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076406" y="12374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02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1001" y="1466850"/>
            <a:ext cx="304799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6594" y="15422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276600" y="1004668"/>
            <a:ext cx="5029993" cy="458788"/>
            <a:chOff x="3733800" y="4572000"/>
            <a:chExt cx="5029993" cy="458788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3505994" y="4799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734594" y="5028406"/>
              <a:ext cx="228599" cy="794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4593" y="4572000"/>
              <a:ext cx="5029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8534398" y="4799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458993" y="5029200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47"/>
          <p:cNvGrpSpPr/>
          <p:nvPr/>
        </p:nvGrpSpPr>
        <p:grpSpPr>
          <a:xfrm>
            <a:off x="609600" y="1295400"/>
            <a:ext cx="2896394" cy="534194"/>
            <a:chOff x="608806" y="1524794"/>
            <a:chExt cx="2896394" cy="534194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09600" y="2057400"/>
              <a:ext cx="2667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276601" y="1828800"/>
              <a:ext cx="228599" cy="794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162300" y="1943100"/>
              <a:ext cx="228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42900" y="1790700"/>
              <a:ext cx="533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rot="5400000">
            <a:off x="586362" y="1422974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28600" y="9144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START(X2)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71600" y="20371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2438400" y="2037164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38600" y="201692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38800" y="201692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7239000" y="2016928"/>
            <a:ext cx="838200" cy="477436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57052" y="130534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5660" y="0"/>
            <a:ext cx="8295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Beginning in Circular Single Linked List</a:t>
            </a:r>
            <a:endParaRPr lang="en-US" sz="3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7" name="Picture 6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60" name="Straight Arrow Connector 59"/>
          <p:cNvCxnSpPr/>
          <p:nvPr/>
        </p:nvCxnSpPr>
        <p:spPr>
          <a:xfrm rot="5400000" flipH="1" flipV="1">
            <a:off x="1866900" y="17145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17860" y="1719558"/>
            <a:ext cx="358381" cy="3173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4030560" y="1696940"/>
            <a:ext cx="358381" cy="3173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5618259" y="1696940"/>
            <a:ext cx="358381" cy="3173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7230960" y="1696940"/>
            <a:ext cx="358381" cy="3173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8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000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80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7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9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40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1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3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3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5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000"/>
                            </p:stCondLst>
                            <p:childTnLst>
                              <p:par>
                                <p:cTn id="39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00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47" grpId="0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Single Linked Lists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0" y="1676400"/>
            <a:ext cx="4114800" cy="2514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singly linked list is a concrete data structure consisting of a sequence of nodes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stores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to the next node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  <a:endParaRPr lang="en-US" sz="200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7223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  <a:endParaRPr lang="en-US" sz="2000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9906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28194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27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4572000" y="5781675"/>
            <a:ext cx="5229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-36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6477000" y="5781675"/>
            <a:ext cx="4443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73770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ym typeface="Symbol" panose="05050102010706020507" pitchFamily="18" charset="2"/>
              </a:rPr>
              <a:t>NULL</a:t>
            </a:r>
            <a:endParaRPr lang="en-US" sz="2000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4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333685"/>
            <a:ext cx="373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del_end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clist</a:t>
            </a:r>
            <a:r>
              <a:rPr lang="en-US" b="1" dirty="0" smtClean="0"/>
              <a:t> *start)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clist</a:t>
            </a:r>
            <a:r>
              <a:rPr lang="en-US" b="1" dirty="0" smtClean="0"/>
              <a:t> *node=start,*</a:t>
            </a:r>
            <a:r>
              <a:rPr lang="en-US" b="1" dirty="0" err="1" smtClean="0"/>
              <a:t>prev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    if(node==NULL)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(" No Node Exist");</a:t>
            </a:r>
            <a:endParaRPr lang="en-US" b="1" dirty="0" smtClean="0"/>
          </a:p>
          <a:p>
            <a:r>
              <a:rPr lang="en-US" b="1" dirty="0" smtClean="0"/>
              <a:t>      return;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  <a:p>
            <a:r>
              <a:rPr lang="en-US" b="1" dirty="0" smtClean="0"/>
              <a:t>    while(node-&gt;next!=start)</a:t>
            </a:r>
            <a:endParaRPr lang="en-US" b="1" dirty="0" smtClean="0"/>
          </a:p>
          <a:p>
            <a:r>
              <a:rPr lang="en-US" b="1" dirty="0" smtClean="0"/>
              <a:t>    {</a:t>
            </a:r>
            <a:endParaRPr lang="en-US" b="1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prev</a:t>
            </a:r>
            <a:r>
              <a:rPr lang="en-US" b="1" dirty="0" smtClean="0"/>
              <a:t>=node;</a:t>
            </a:r>
            <a:endParaRPr lang="en-US" b="1" dirty="0" smtClean="0"/>
          </a:p>
          <a:p>
            <a:r>
              <a:rPr lang="en-US" b="1" dirty="0" smtClean="0"/>
              <a:t>      node=node-&gt;next;</a:t>
            </a:r>
            <a:endParaRPr lang="en-US" b="1" dirty="0" smtClean="0"/>
          </a:p>
          <a:p>
            <a:r>
              <a:rPr lang="en-US" b="1" dirty="0" smtClean="0"/>
              <a:t>    }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prev</a:t>
            </a:r>
            <a:r>
              <a:rPr lang="en-US" b="1" dirty="0" smtClean="0"/>
              <a:t>-&gt;next=start;</a:t>
            </a:r>
            <a:endParaRPr lang="en-US" b="1" dirty="0" smtClean="0"/>
          </a:p>
          <a:p>
            <a:r>
              <a:rPr lang="en-US" b="1" dirty="0" smtClean="0"/>
              <a:t>    free(node);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" y="9144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006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0800" y="14668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54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13144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3800" y="13144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1599406" y="989012"/>
            <a:ext cx="6706394" cy="458788"/>
            <a:chOff x="1599406" y="1009650"/>
            <a:chExt cx="6706394" cy="4587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00200" y="1028700"/>
              <a:ext cx="6705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371600" y="1238250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8076406" y="123745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00200" y="1466850"/>
              <a:ext cx="304799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01001" y="1466850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86594" y="15422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661539" y="942536"/>
            <a:ext cx="5029993" cy="458788"/>
            <a:chOff x="3733800" y="4572000"/>
            <a:chExt cx="5029993" cy="458788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3505994" y="4799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734594" y="5028406"/>
              <a:ext cx="228599" cy="794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4593" y="4572000"/>
              <a:ext cx="5029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8534398" y="4799806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458993" y="5029200"/>
              <a:ext cx="30479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rot="5400000">
            <a:off x="586362" y="1422974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47686" y="2024742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20370" y="2024742"/>
            <a:ext cx="8382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3962400" y="2039257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/>
          <p:cNvSpPr/>
          <p:nvPr/>
        </p:nvSpPr>
        <p:spPr>
          <a:xfrm>
            <a:off x="3120570" y="2010229"/>
            <a:ext cx="8382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562600" y="2001436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53428" y="2021112"/>
            <a:ext cx="8382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6324600" y="2001436"/>
            <a:ext cx="8382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321904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01277" y="0"/>
            <a:ext cx="7433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End in Circular Single Linked List</a:t>
            </a:r>
            <a:endParaRPr lang="en-US" sz="3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6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48" name="Straight Arrow Connector 47"/>
          <p:cNvCxnSpPr/>
          <p:nvPr/>
        </p:nvCxnSpPr>
        <p:spPr>
          <a:xfrm rot="5400000" flipH="1" flipV="1">
            <a:off x="1996523" y="1860650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295073" y="1866900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3596724" y="1860651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895274" y="1866901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5211436" y="1860651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5509986" y="1866901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6793493" y="1860651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2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9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5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7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59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3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6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80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1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3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5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7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7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00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05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000"/>
                            </p:stCondLst>
                            <p:childTnLst>
                              <p:par>
                                <p:cTn id="4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40" grpId="0" animBg="1"/>
      <p:bldP spid="40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013770"/>
            <a:ext cx="38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void </a:t>
            </a:r>
            <a:r>
              <a:rPr lang="en-US" sz="1600" b="1" dirty="0" err="1" smtClean="0"/>
              <a:t>del_any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 *start,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pos)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clist</a:t>
            </a:r>
            <a:r>
              <a:rPr lang="en-US" sz="1600" b="1" dirty="0" smtClean="0"/>
              <a:t> *node=start, *</a:t>
            </a:r>
            <a:r>
              <a:rPr lang="en-US" sz="1600" b="1" dirty="0" err="1" smtClean="0"/>
              <a:t>prev</a:t>
            </a:r>
            <a:r>
              <a:rPr lang="en-US" sz="1600" b="1" dirty="0" smtClean="0"/>
              <a:t>=start;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=3;</a:t>
            </a:r>
            <a:endParaRPr lang="en-US" sz="1600" b="1" dirty="0" smtClean="0"/>
          </a:p>
          <a:p>
            <a:r>
              <a:rPr lang="en-US" sz="1600" b="1" dirty="0" smtClean="0"/>
              <a:t>    if(node==NULL)</a:t>
            </a:r>
            <a:endParaRPr lang="en-US" sz="1600" b="1" dirty="0" smtClean="0"/>
          </a:p>
          <a:p>
            <a:r>
              <a:rPr lang="en-US" sz="1600" b="1" dirty="0" smtClean="0"/>
              <a:t>    {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(" No Node Exist");</a:t>
            </a:r>
            <a:endParaRPr lang="en-US" sz="1600" b="1" dirty="0" smtClean="0"/>
          </a:p>
          <a:p>
            <a:r>
              <a:rPr lang="en-US" sz="1600" b="1" dirty="0" smtClean="0"/>
              <a:t>      return;</a:t>
            </a:r>
            <a:endParaRPr lang="en-US" sz="1600" b="1" dirty="0" smtClean="0"/>
          </a:p>
          <a:p>
            <a:r>
              <a:rPr lang="en-US" sz="1600" b="1" dirty="0" smtClean="0"/>
              <a:t>    }</a:t>
            </a:r>
            <a:endParaRPr lang="en-US" sz="1600" b="1" dirty="0" smtClean="0"/>
          </a:p>
          <a:p>
            <a:r>
              <a:rPr lang="en-US" sz="1600" b="1" dirty="0" smtClean="0"/>
              <a:t>    node=node-&gt;next;</a:t>
            </a:r>
            <a:endParaRPr lang="en-US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57800" y="3013770"/>
            <a:ext cx="381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   while(node!=start &amp;&amp;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&lt;=pos)</a:t>
            </a:r>
            <a:endParaRPr lang="en-US" sz="1600" b="1" dirty="0" smtClean="0"/>
          </a:p>
          <a:p>
            <a:r>
              <a:rPr lang="en-US" sz="1600" b="1" dirty="0" smtClean="0"/>
              <a:t>    {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prev</a:t>
            </a:r>
            <a:r>
              <a:rPr lang="en-US" sz="1600" b="1" dirty="0" smtClean="0"/>
              <a:t>=node;</a:t>
            </a:r>
            <a:endParaRPr lang="en-US" sz="1600" b="1" dirty="0" smtClean="0"/>
          </a:p>
          <a:p>
            <a:r>
              <a:rPr lang="en-US" sz="1600" b="1" dirty="0" smtClean="0"/>
              <a:t>      node=node-&gt;next;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++;</a:t>
            </a:r>
            <a:endParaRPr lang="en-US" sz="1600" b="1" dirty="0" smtClean="0"/>
          </a:p>
          <a:p>
            <a:r>
              <a:rPr lang="en-US" sz="1600" b="1" dirty="0" smtClean="0"/>
              <a:t>    }</a:t>
            </a:r>
            <a:endParaRPr lang="en-US" sz="1600" b="1" dirty="0" smtClean="0"/>
          </a:p>
          <a:p>
            <a:r>
              <a:rPr lang="en-US" sz="1600" b="1" dirty="0" smtClean="0"/>
              <a:t>    if(node==start)</a:t>
            </a:r>
            <a:endParaRPr lang="en-US" sz="1600" b="1" dirty="0" smtClean="0"/>
          </a:p>
          <a:p>
            <a:r>
              <a:rPr lang="en-US" sz="1600" b="1" dirty="0" smtClean="0"/>
              <a:t>    {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(" POSITION NOT EXIST");</a:t>
            </a:r>
            <a:endParaRPr lang="en-US" sz="1600" b="1" dirty="0" smtClean="0"/>
          </a:p>
          <a:p>
            <a:r>
              <a:rPr lang="en-US" sz="1600" b="1" dirty="0" smtClean="0"/>
              <a:t>      return;</a:t>
            </a:r>
            <a:endParaRPr lang="en-US" sz="1600" b="1" dirty="0" smtClean="0"/>
          </a:p>
          <a:p>
            <a:r>
              <a:rPr lang="en-US" sz="1600" b="1" dirty="0" smtClean="0"/>
              <a:t>    }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prev</a:t>
            </a:r>
            <a:r>
              <a:rPr lang="en-US" sz="1600" b="1" dirty="0" smtClean="0"/>
              <a:t>-&gt;next=node-&gt;next;</a:t>
            </a:r>
            <a:endParaRPr lang="en-US" sz="1600" b="1" dirty="0" smtClean="0"/>
          </a:p>
          <a:p>
            <a:r>
              <a:rPr lang="en-US" sz="1600" b="1" dirty="0" smtClean="0"/>
              <a:t>    free(node);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5660" y="0"/>
            <a:ext cx="870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Any Position in Circular Single Linked List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7175" y="914400"/>
            <a:ext cx="838200" cy="381000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START(X1)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905000" y="1543050"/>
            <a:ext cx="1295400" cy="381000"/>
            <a:chOff x="1905000" y="1543050"/>
            <a:chExt cx="1295400" cy="381000"/>
          </a:xfrm>
        </p:grpSpPr>
        <p:sp>
          <p:nvSpPr>
            <p:cNvPr id="10" name="Rectangle 9"/>
            <p:cNvSpPr/>
            <p:nvPr/>
          </p:nvSpPr>
          <p:spPr>
            <a:xfrm>
              <a:off x="1905000" y="154305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55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154305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006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3505200" y="1543050"/>
            <a:ext cx="1295400" cy="381000"/>
            <a:chOff x="3505200" y="1543050"/>
            <a:chExt cx="12954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505200" y="154305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154305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4008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8"/>
          <p:cNvGrpSpPr/>
          <p:nvPr/>
        </p:nvGrpSpPr>
        <p:grpSpPr>
          <a:xfrm>
            <a:off x="5105400" y="1543050"/>
            <a:ext cx="1295400" cy="381000"/>
            <a:chOff x="5105400" y="1543050"/>
            <a:chExt cx="1295400" cy="381000"/>
          </a:xfrm>
        </p:grpSpPr>
        <p:sp>
          <p:nvSpPr>
            <p:cNvPr id="16" name="Rectangle 15"/>
            <p:cNvSpPr/>
            <p:nvPr/>
          </p:nvSpPr>
          <p:spPr>
            <a:xfrm>
              <a:off x="5105400" y="154305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87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154305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X4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705600" y="1543050"/>
            <a:ext cx="1295400" cy="381000"/>
            <a:chOff x="6705600" y="1543050"/>
            <a:chExt cx="1295400" cy="381000"/>
          </a:xfrm>
        </p:grpSpPr>
        <p:sp>
          <p:nvSpPr>
            <p:cNvPr id="18" name="Rectangle 17"/>
            <p:cNvSpPr/>
            <p:nvPr/>
          </p:nvSpPr>
          <p:spPr>
            <a:xfrm>
              <a:off x="6705600" y="154305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43800" y="154305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600200" y="1257300"/>
            <a:ext cx="6705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371600" y="1466850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076406" y="14660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16954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01001" y="1695450"/>
            <a:ext cx="304799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7994" y="15422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6594" y="17708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91656" y="2382436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29228" y="2382436"/>
            <a:ext cx="9144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95486" y="2382436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29428" y="2382436"/>
            <a:ext cx="9144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10200" y="2382436"/>
            <a:ext cx="7620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1402" y="2382436"/>
            <a:ext cx="9144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00800" y="2382436"/>
            <a:ext cx="914400" cy="360764"/>
          </a:xfrm>
          <a:prstGeom prst="ellipse">
            <a:avLst/>
          </a:prstGeom>
          <a:noFill/>
          <a:ln w="254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43600" y="1550504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Group 45"/>
          <p:cNvGrpSpPr/>
          <p:nvPr/>
        </p:nvGrpSpPr>
        <p:grpSpPr>
          <a:xfrm>
            <a:off x="1600200" y="1246640"/>
            <a:ext cx="4955382" cy="458788"/>
            <a:chOff x="1751806" y="4341812"/>
            <a:chExt cx="4955382" cy="45878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752600" y="4341812"/>
              <a:ext cx="4953000" cy="190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524000" y="4570412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477794" y="4569618"/>
              <a:ext cx="457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752600" y="4799012"/>
              <a:ext cx="304799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553200" y="4799012"/>
              <a:ext cx="1524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58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Straight Arrow Connector 51"/>
          <p:cNvCxnSpPr/>
          <p:nvPr/>
        </p:nvCxnSpPr>
        <p:spPr>
          <a:xfrm rot="5400000" flipH="1" flipV="1">
            <a:off x="1996523" y="2013048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2295073" y="2019298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596724" y="2013049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3895274" y="2019299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5211436" y="2013049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5509986" y="2019299"/>
            <a:ext cx="381000" cy="1524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6793493" y="2013049"/>
            <a:ext cx="381000" cy="16490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 tmFilter="0,0; .5, 1; 1, 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 tmFilter="0,0; .5, 1; 1, 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 tmFilter="0,0; .5, 1; 1, 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 tmFilter="0,0; .5, 1; 1, 1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250"/>
                            </p:stCondLst>
                            <p:childTnLst>
                              <p:par>
                                <p:cTn id="1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549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02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1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5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049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4049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3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1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049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049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5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53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5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57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59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9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2000"/>
                            </p:stCondLst>
                            <p:childTnLst>
                              <p:par>
                                <p:cTn id="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3000"/>
                            </p:stCondLst>
                            <p:childTnLst>
                              <p:par>
                                <p:cTn id="5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4000"/>
                            </p:stCondLst>
                            <p:childTnLst>
                              <p:par>
                                <p:cTn id="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91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000"/>
                            </p:stCondLst>
                            <p:childTnLst>
                              <p:par>
                                <p:cTn id="5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9" grpId="0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44" grpId="0" animBg="1"/>
      <p:bldP spid="44" grpId="1" animBg="1"/>
      <p:bldP spid="4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3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533400" y="762000"/>
            <a:ext cx="8229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838200"/>
            <a:ext cx="8077200" cy="561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1</a:t>
            </a:r>
            <a:r>
              <a:rPr lang="en-US" b="1" dirty="0" smtClean="0"/>
              <a:t>. WAF to insert a node after a given data item in a single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2. WAF to delete a node at a given data item in a single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3. WAF to concatenate two circular linked lists, producing a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4. WAP to count the number of occurrences of an element in a single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5. WAP to create a double circular linked list of n nodes.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6. WAF in C to insert a node at any position in a double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7. WAF to delete a node at the beginning in a double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8. State the differences between single circular and double circular linked list</a:t>
            </a:r>
            <a:endParaRPr lang="en-US" b="1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30480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LINKED LIST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533400" y="762000"/>
            <a:ext cx="8229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 smtClean="0"/>
              <a:t>A header linked list is a link list which always contains a special node called the Header node, at the beginning of the list.</a:t>
            </a: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lang="en-US" sz="2800" dirty="0" smtClean="0"/>
              <a:t>e two kinds of header linked list:</a:t>
            </a: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Grounded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Header List, where the last node contains the NULL pointer.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baseline="0" dirty="0" smtClean="0"/>
              <a:t>Circular Header</a:t>
            </a:r>
            <a:r>
              <a:rPr lang="en-US" sz="2800" dirty="0" smtClean="0"/>
              <a:t> List, where the last node points back to the header node.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133600" y="548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>
            <a:off x="2894013" y="5497513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044825" y="5784850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05238" y="548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565650" y="54959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5476875" y="548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6237288" y="5495925"/>
            <a:ext cx="1587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6389688" y="5805488"/>
            <a:ext cx="760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7150100" y="5486400"/>
            <a:ext cx="1214438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7908925" y="54959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2286000" y="5565775"/>
            <a:ext cx="608013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3957638" y="5565775"/>
            <a:ext cx="608012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5643563" y="5588000"/>
            <a:ext cx="608012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/>
              <a:t>c</a:t>
            </a:r>
            <a:endParaRPr lang="en-US"/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7300913" y="5565775"/>
            <a:ext cx="608012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/>
              <a:t>d</a:t>
            </a:r>
            <a:endParaRPr 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>
            <a:off x="4718050" y="5805488"/>
            <a:ext cx="75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8213725" y="5805488"/>
            <a:ext cx="455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8669338" y="580548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8518525" y="594995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8610600" y="601503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457200" y="5483225"/>
            <a:ext cx="1216025" cy="5984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217613" y="5494338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1368425" y="5781675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381000" y="4724400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header</a:t>
            </a:r>
            <a:endParaRPr lang="en-US" b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3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762000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Q-1.  What does the following function do for a given Linked List with first node as </a:t>
            </a:r>
            <a:r>
              <a:rPr lang="en-US" sz="1400" b="1" i="1" dirty="0" smtClean="0"/>
              <a:t>head</a:t>
            </a:r>
            <a:r>
              <a:rPr lang="en-US" sz="1400" b="1" dirty="0" smtClean="0"/>
              <a:t>? </a:t>
            </a:r>
            <a:endParaRPr lang="en-US" sz="1400" b="1" dirty="0" smtClean="0"/>
          </a:p>
          <a:p>
            <a:r>
              <a:rPr lang="en-US" sz="1400" b="1" dirty="0" smtClean="0"/>
              <a:t>void fun1(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node* head)</a:t>
            </a:r>
            <a:endParaRPr lang="en-US" sz="1400" b="1" dirty="0" smtClean="0"/>
          </a:p>
          <a:p>
            <a:r>
              <a:rPr lang="en-US" sz="1400" b="1" dirty="0" smtClean="0"/>
              <a:t>{</a:t>
            </a:r>
            <a:endParaRPr lang="en-US" sz="1400" b="1" dirty="0" smtClean="0"/>
          </a:p>
          <a:p>
            <a:r>
              <a:rPr lang="en-US" sz="1400" b="1" dirty="0" smtClean="0"/>
              <a:t>  if(head == NULL)</a:t>
            </a:r>
            <a:endParaRPr lang="en-US" sz="1400" b="1" dirty="0" smtClean="0"/>
          </a:p>
          <a:p>
            <a:r>
              <a:rPr lang="en-US" sz="1400" b="1" dirty="0" smtClean="0"/>
              <a:t>    return;</a:t>
            </a:r>
            <a:endParaRPr lang="en-US" sz="1400" b="1" dirty="0" smtClean="0"/>
          </a:p>
          <a:p>
            <a:r>
              <a:rPr lang="en-US" sz="1400" b="1" dirty="0" smtClean="0"/>
              <a:t>   </a:t>
            </a:r>
            <a:endParaRPr lang="en-US" sz="1400" b="1" dirty="0" smtClean="0"/>
          </a:p>
          <a:p>
            <a:r>
              <a:rPr lang="en-US" sz="1400" b="1" dirty="0" smtClean="0"/>
              <a:t>  fun1(head-&gt;next);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("%d  ", head-&gt;data);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Prints all nodes of linked lists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Prints all nodes of linked list in reverse order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Prints alternate nodes of Linked List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Prints alternate nodes in reverse order</a:t>
            </a:r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657600"/>
            <a:ext cx="84207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Q-2.  Which of the following points is/are true about Linked List data structure when it is compared with array?</a:t>
            </a:r>
            <a:endParaRPr lang="en-US" sz="1400" b="1" dirty="0" smtClean="0"/>
          </a:p>
          <a:p>
            <a:r>
              <a:rPr lang="en-US" sz="1400" b="1" dirty="0" smtClean="0"/>
              <a:t> Arrays have better cache locality that can make them better in terms of performance.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It is easy to insert and delete elements in Linked List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Random access is not allowed in a typical implementation of Linked Lists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The size of array has to be pre-decided, linked lists can change their size any time.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All of the above</a:t>
            </a:r>
            <a:endParaRPr lang="en-US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6926" y="5105400"/>
            <a:ext cx="8178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Q-3.  Which of the following sorting algorithms can be used to sort a random linked list with minimum time complexity?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Insertion Sort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Quick Sort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Heap Sort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Merge Sort</a:t>
            </a:r>
            <a:endParaRPr lang="en-US" sz="1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6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" y="685800"/>
            <a:ext cx="76340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Q-4.  What is the output of following function for start pointing to first node of following linked list? </a:t>
            </a:r>
            <a:endParaRPr lang="en-US" sz="1400" b="1" dirty="0" smtClean="0"/>
          </a:p>
          <a:p>
            <a:r>
              <a:rPr lang="en-US" sz="1400" b="1" dirty="0" smtClean="0"/>
              <a:t>void fun(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node* start)</a:t>
            </a:r>
            <a:endParaRPr lang="en-US" sz="1400" b="1" dirty="0" smtClean="0"/>
          </a:p>
          <a:p>
            <a:r>
              <a:rPr lang="en-US" sz="1400" b="1" dirty="0" smtClean="0"/>
              <a:t>{</a:t>
            </a:r>
            <a:endParaRPr lang="en-US" sz="1400" b="1" dirty="0" smtClean="0"/>
          </a:p>
          <a:p>
            <a:r>
              <a:rPr lang="en-US" sz="1400" b="1" dirty="0" smtClean="0"/>
              <a:t>  if(start == NULL)</a:t>
            </a:r>
            <a:endParaRPr lang="en-US" sz="1400" b="1" dirty="0" smtClean="0"/>
          </a:p>
          <a:p>
            <a:r>
              <a:rPr lang="en-US" sz="1400" b="1" dirty="0" smtClean="0"/>
              <a:t>    return;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("%d  ", start-&gt;data); 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endParaRPr lang="en-US" sz="1400" b="1" dirty="0" smtClean="0"/>
          </a:p>
          <a:p>
            <a:r>
              <a:rPr lang="en-US" sz="1400" b="1" dirty="0" smtClean="0"/>
              <a:t>  if(start-&gt;next != NULL )</a:t>
            </a:r>
            <a:endParaRPr lang="en-US" sz="1400" b="1" dirty="0" smtClean="0"/>
          </a:p>
          <a:p>
            <a:r>
              <a:rPr lang="en-US" sz="1400" b="1" dirty="0" smtClean="0"/>
              <a:t>    fun(start-&gt;next-&gt;next);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("%d  ", start-&gt;data);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1 4 6 6 4 1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1 3 5 1 3 5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1 2 3 5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1 3 5 5 3 1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4012049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Q-5.  In the worst case, the number of comparisons needed to search a singly linked list of length n for a given element is: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log 2n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n/2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log 2n -1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</a:t>
            </a:r>
            <a:endParaRPr lang="en-US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799" y="5383649"/>
            <a:ext cx="32639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Q-6.  According to Storage Linked List is a 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linear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non-linear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both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none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762000"/>
            <a:ext cx="578196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Q-7.  Consider the function f defined below. </a:t>
            </a:r>
            <a:endParaRPr lang="en-US" sz="1400" b="1" dirty="0" smtClean="0"/>
          </a:p>
          <a:p>
            <a:r>
              <a:rPr lang="en-US" sz="1400" b="1" dirty="0" err="1" smtClean="0"/>
              <a:t>struct</a:t>
            </a:r>
            <a:r>
              <a:rPr lang="en-US" sz="1400" b="1" dirty="0" smtClean="0"/>
              <a:t> item </a:t>
            </a:r>
            <a:endParaRPr lang="en-US" sz="1400" b="1" dirty="0" smtClean="0"/>
          </a:p>
          <a:p>
            <a:r>
              <a:rPr lang="en-US" sz="1400" b="1" dirty="0" smtClean="0"/>
              <a:t>{ 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data; </a:t>
            </a:r>
            <a:endParaRPr lang="en-US" sz="1400" b="1" dirty="0" smtClean="0"/>
          </a:p>
          <a:p>
            <a:r>
              <a:rPr lang="en-US" sz="1400" b="1" dirty="0" smtClean="0"/>
              <a:t>  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item * next; </a:t>
            </a:r>
            <a:endParaRPr lang="en-US" sz="1400" b="1" dirty="0" smtClean="0"/>
          </a:p>
          <a:p>
            <a:r>
              <a:rPr lang="en-US" sz="1400" b="1" dirty="0" smtClean="0"/>
              <a:t>}; </a:t>
            </a:r>
            <a:endParaRPr lang="en-US" sz="1400" b="1" dirty="0" smtClean="0"/>
          </a:p>
          <a:p>
            <a:r>
              <a:rPr lang="en-US" sz="1400" b="1" dirty="0" smtClean="0"/>
              <a:t> 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f(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item *p) </a:t>
            </a:r>
            <a:endParaRPr lang="en-US" sz="1400" b="1" dirty="0" smtClean="0"/>
          </a:p>
          <a:p>
            <a:r>
              <a:rPr lang="en-US" sz="1400" b="1" dirty="0" smtClean="0"/>
              <a:t>{ </a:t>
            </a:r>
            <a:endParaRPr lang="en-US" sz="1400" b="1" dirty="0" smtClean="0"/>
          </a:p>
          <a:p>
            <a:r>
              <a:rPr lang="en-US" sz="1400" b="1" dirty="0" smtClean="0"/>
              <a:t>  return (</a:t>
            </a:r>
            <a:endParaRPr lang="en-US" sz="1400" b="1" dirty="0" smtClean="0"/>
          </a:p>
          <a:p>
            <a:r>
              <a:rPr lang="en-US" sz="1400" b="1" dirty="0" smtClean="0"/>
              <a:t>          (p == NULL) || </a:t>
            </a:r>
            <a:endParaRPr lang="en-US" sz="1400" b="1" dirty="0" smtClean="0"/>
          </a:p>
          <a:p>
            <a:r>
              <a:rPr lang="en-US" sz="1400" b="1" dirty="0" smtClean="0"/>
              <a:t>          (p-&gt;next == NULL) || </a:t>
            </a:r>
            <a:endParaRPr lang="en-US" sz="1400" b="1" dirty="0" smtClean="0"/>
          </a:p>
          <a:p>
            <a:r>
              <a:rPr lang="en-US" sz="1400" b="1" dirty="0" smtClean="0"/>
              <a:t>          (( P-&gt;data &lt;= p-&gt;next-&gt;data) &amp;&amp; f(p-&gt;next))</a:t>
            </a:r>
            <a:endParaRPr lang="en-US" sz="1400" b="1" dirty="0" smtClean="0"/>
          </a:p>
          <a:p>
            <a:r>
              <a:rPr lang="en-US" sz="1400" b="1" dirty="0" smtClean="0"/>
              <a:t>         ); </a:t>
            </a:r>
            <a:endParaRPr lang="en-US" sz="1400" b="1" dirty="0" smtClean="0"/>
          </a:p>
          <a:p>
            <a:r>
              <a:rPr lang="en-US" sz="1400" b="1" dirty="0" smtClean="0"/>
              <a:t>} </a:t>
            </a:r>
            <a:endParaRPr lang="en-US" sz="1400" b="1" dirty="0" smtClean="0"/>
          </a:p>
          <a:p>
            <a:r>
              <a:rPr lang="en-US" sz="1400" b="1" dirty="0" smtClean="0"/>
              <a:t>For a given linked list p, the function f returns 1 if and only if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the list is empty or has exactly one element 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the elements in the list are sorted in non-decreasing order of data value 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the elements in the list are sorted in non-increasing order of data value 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not all elements in the list have the same data value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5155049"/>
            <a:ext cx="3925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Q-8.  According to Access strategies Linked list is a 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linear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non-linear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both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none</a:t>
            </a:r>
            <a:endParaRPr lang="en-US" sz="1400" b="1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4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158657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Q-9.   A circularly linked list is used to represent a Queue. A single variable p is used to access the Queue. To which node should p point such that both the operations </a:t>
            </a:r>
            <a:r>
              <a:rPr lang="en-US" sz="1400" b="1" dirty="0" err="1" smtClean="0"/>
              <a:t>enQueue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deQueue</a:t>
            </a:r>
            <a:r>
              <a:rPr lang="en-US" sz="1400" b="1" dirty="0" smtClean="0"/>
              <a:t> can be performed in constant time?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pPr lvl="0"/>
            <a:endParaRPr lang="en-US" sz="1400" b="1" dirty="0" smtClean="0"/>
          </a:p>
          <a:p>
            <a:pPr lvl="0"/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rear node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front node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not possible with a single pointer</a:t>
            </a:r>
            <a:endParaRPr lang="en-US" sz="14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400" b="1" dirty="0" smtClean="0"/>
              <a:t>node next to front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8" name="Picture 7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2066925"/>
            <a:ext cx="4219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4953000"/>
            <a:ext cx="6733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Q-10.  Is it possible to create a doubly linked list using only one pointer with every node.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Not Possible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Yes, possible by storing XOR of addresses of previous and next nodes.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Yes, possible by storing XOR of current node and next node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Yes, possible by storing XOR of current node and previous node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533400" y="762000"/>
            <a:ext cx="8229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8382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Q-11.  Given pointer to a node X in a singly linked list. Only one pointer is given, pointer to head node is not given, can we delete the node X from given linked list?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Possible if X is not last node. Use following two steps (a) Copy the data of next of X to X.     (b) Delete next of X.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Possible if size of linked list is even.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Possible if size of linked list is odd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Possible if X is not first node. Use following two steps (a) Copy the data of next of X to X. (b) Delete next of X.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08055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Q-12.  Which of the following operations is performed more efficiently by doubly linked list     than by singly linked list?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Deleting a node whose location in given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Searching of an unsorted list for a given item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Inverting a node after the node with given location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Traversing a list to process each node</a:t>
            </a:r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760893"/>
            <a:ext cx="7279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Q-13.  A linear collection of data elements where the linear node is given by means of pointer is</a:t>
            </a:r>
            <a:endParaRPr lang="en-US" sz="1400" b="1" dirty="0" smtClean="0"/>
          </a:p>
          <a:p>
            <a:r>
              <a:rPr lang="en-US" sz="1400" b="1" dirty="0" smtClean="0"/>
              <a:t>called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linked list              3.    node list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primitive list        4.     None of these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8471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Q-14.  Which of the following points is/are true about Linked List data structure when it is compared with array?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Arrays have better cache locality that can make them better in terms of performance.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It is easy to insert and delete elements in Linked List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Random access is not allowed in a typical implementation of Linked Lists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The size of array has to be pre-decided, linked lists can change their size any time.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All of the above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2098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Q-15.  You are given pointers to first and last nodes of a singly linked list, which of the following operations are dependent on the length of the linked list?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Delete the first element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Insert a new element as a first element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Delete the last element of the list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Add a new element at the end of the list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657600"/>
            <a:ext cx="6781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Q-16.  Consider the following function to traverse a linked list. </a:t>
            </a:r>
            <a:endParaRPr lang="en-US" sz="1400" b="1" dirty="0" smtClean="0"/>
          </a:p>
          <a:p>
            <a:r>
              <a:rPr lang="en-US" sz="1400" b="1" dirty="0" smtClean="0"/>
              <a:t>void traverse(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 *head)</a:t>
            </a:r>
            <a:endParaRPr lang="en-US" sz="1400" b="1" dirty="0" smtClean="0"/>
          </a:p>
          <a:p>
            <a:r>
              <a:rPr lang="en-US" sz="1400" b="1" dirty="0" smtClean="0"/>
              <a:t>{</a:t>
            </a:r>
            <a:endParaRPr lang="en-US" sz="1400" b="1" dirty="0" smtClean="0"/>
          </a:p>
          <a:p>
            <a:r>
              <a:rPr lang="en-US" sz="1400" b="1" dirty="0" smtClean="0"/>
              <a:t>   while (head-&gt;next != NULL)</a:t>
            </a:r>
            <a:endParaRPr lang="en-US" sz="1400" b="1" dirty="0" smtClean="0"/>
          </a:p>
          <a:p>
            <a:r>
              <a:rPr lang="en-US" sz="1400" b="1" dirty="0" smtClean="0"/>
              <a:t>   {</a:t>
            </a:r>
            <a:endParaRPr lang="en-US" sz="1400" b="1" dirty="0" smtClean="0"/>
          </a:p>
          <a:p>
            <a:r>
              <a:rPr lang="en-US" sz="1400" b="1" dirty="0" smtClean="0"/>
              <a:t>       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("%d  ", head-&gt;data);</a:t>
            </a:r>
            <a:endParaRPr lang="en-US" sz="1400" b="1" dirty="0" smtClean="0"/>
          </a:p>
          <a:p>
            <a:r>
              <a:rPr lang="en-US" sz="1400" b="1" dirty="0" smtClean="0"/>
              <a:t>       head = head-&gt;next;</a:t>
            </a:r>
            <a:endParaRPr lang="en-US" sz="1400" b="1" dirty="0" smtClean="0"/>
          </a:p>
          <a:p>
            <a:r>
              <a:rPr lang="en-US" sz="1400" b="1" dirty="0" smtClean="0"/>
              <a:t>   }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 smtClean="0"/>
          </a:p>
          <a:p>
            <a:r>
              <a:rPr lang="en-US" sz="1400" b="1" dirty="0" smtClean="0"/>
              <a:t>Which of the following is FALSE about above function?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The function may crash when the linked list is empty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The function doesn't print the last node when the linked list is not empty</a:t>
            </a:r>
            <a:endParaRPr lang="en-US" sz="1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 smtClean="0"/>
              <a:t>The function is implemented incorrectly because it changes head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5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884" y="0"/>
            <a:ext cx="602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Creation of Single Linked List</a:t>
            </a:r>
            <a:endParaRPr lang="en-US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0" y="3412391"/>
            <a:ext cx="434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create()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{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*node, *start;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char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node=(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*)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malloc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sizeof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start=node;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 Enter Data :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scanf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("%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d",&amp;node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-&gt;info);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("\n Do U want more (y/n)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getche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67200" y="3259991"/>
            <a:ext cx="495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while(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!='n' &amp;&amp;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!='N')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{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node-&gt;next=(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*)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malloc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sizeof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struct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node=node-&gt;next;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("\n Enter Data :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scanf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("%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d",&amp;node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-&gt;info);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("\n Do U want more (y/n) ");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getche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fflush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stdin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}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node-&gt;next=NULL;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}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200400" y="19050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2D2DB9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5" name="Oval 94"/>
          <p:cNvSpPr/>
          <p:nvPr/>
        </p:nvSpPr>
        <p:spPr>
          <a:xfrm>
            <a:off x="257174" y="1123950"/>
            <a:ext cx="1038225" cy="381000"/>
          </a:xfrm>
          <a:prstGeom prst="ellipse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STARTX1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905000" y="1752600"/>
            <a:ext cx="1295400" cy="381000"/>
            <a:chOff x="1905000" y="1752600"/>
            <a:chExt cx="1295400" cy="381000"/>
          </a:xfrm>
        </p:grpSpPr>
        <p:sp>
          <p:nvSpPr>
            <p:cNvPr id="97" name="Rectangle 96"/>
            <p:cNvSpPr/>
            <p:nvPr/>
          </p:nvSpPr>
          <p:spPr>
            <a:xfrm>
              <a:off x="19050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432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4800600" y="19050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2D2DB9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00" name="Group 99"/>
          <p:cNvGrpSpPr/>
          <p:nvPr/>
        </p:nvGrpSpPr>
        <p:grpSpPr>
          <a:xfrm>
            <a:off x="3505200" y="1752600"/>
            <a:ext cx="1295400" cy="381000"/>
            <a:chOff x="3505200" y="1752600"/>
            <a:chExt cx="1295400" cy="381000"/>
          </a:xfrm>
        </p:grpSpPr>
        <p:sp>
          <p:nvSpPr>
            <p:cNvPr id="101" name="Rectangle 100"/>
            <p:cNvSpPr/>
            <p:nvPr/>
          </p:nvSpPr>
          <p:spPr>
            <a:xfrm>
              <a:off x="35052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434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6400800" y="1905000"/>
            <a:ext cx="304799" cy="1588"/>
          </a:xfrm>
          <a:prstGeom prst="straightConnector1">
            <a:avLst/>
          </a:prstGeom>
          <a:noFill/>
          <a:ln w="38100" cap="flat" cmpd="sng" algn="ctr">
            <a:solidFill>
              <a:srgbClr val="2D2DB9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04" name="Group 103"/>
          <p:cNvGrpSpPr/>
          <p:nvPr/>
        </p:nvGrpSpPr>
        <p:grpSpPr>
          <a:xfrm>
            <a:off x="5105400" y="1752600"/>
            <a:ext cx="1295400" cy="381000"/>
            <a:chOff x="5105400" y="1752600"/>
            <a:chExt cx="1295400" cy="381000"/>
          </a:xfrm>
        </p:grpSpPr>
        <p:sp>
          <p:nvSpPr>
            <p:cNvPr id="105" name="Rectangle 104"/>
            <p:cNvSpPr/>
            <p:nvPr/>
          </p:nvSpPr>
          <p:spPr>
            <a:xfrm>
              <a:off x="51054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436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05600" y="1752600"/>
            <a:ext cx="1295400" cy="381000"/>
            <a:chOff x="6705600" y="1752600"/>
            <a:chExt cx="1295400" cy="381000"/>
          </a:xfrm>
        </p:grpSpPr>
        <p:sp>
          <p:nvSpPr>
            <p:cNvPr id="108" name="Rectangle 107"/>
            <p:cNvSpPr/>
            <p:nvPr/>
          </p:nvSpPr>
          <p:spPr>
            <a:xfrm>
              <a:off x="6705600" y="1752600"/>
              <a:ext cx="838200" cy="381000"/>
            </a:xfrm>
            <a:prstGeom prst="rect">
              <a:avLst/>
            </a:prstGeom>
            <a:solidFill>
              <a:srgbClr val="7030A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1905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43800" y="1752600"/>
              <a:ext cx="457200" cy="381000"/>
            </a:xfrm>
            <a:prstGeom prst="rect">
              <a:avLst/>
            </a:prstGeom>
            <a:solidFill>
              <a:srgbClr val="333300"/>
            </a:solidFill>
            <a:ln w="12700" cmpd="dbl">
              <a:solidFill>
                <a:srgbClr val="66FF33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  <a:bevelB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 rot="5400000">
            <a:off x="457994" y="1751806"/>
            <a:ext cx="457200" cy="1588"/>
          </a:xfrm>
          <a:prstGeom prst="line">
            <a:avLst/>
          </a:prstGeom>
          <a:noFill/>
          <a:ln w="38100" cap="flat" cmpd="sng" algn="ctr">
            <a:solidFill>
              <a:srgbClr val="2D2DB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11" name="Straight Arrow Connector 110"/>
          <p:cNvCxnSpPr/>
          <p:nvPr/>
        </p:nvCxnSpPr>
        <p:spPr>
          <a:xfrm>
            <a:off x="686594" y="1980406"/>
            <a:ext cx="1218406" cy="794"/>
          </a:xfrm>
          <a:prstGeom prst="straightConnector1">
            <a:avLst/>
          </a:prstGeom>
          <a:noFill/>
          <a:ln w="38100" cap="flat" cmpd="sng" algn="ctr">
            <a:solidFill>
              <a:srgbClr val="2D2DB9"/>
            </a:solidFill>
            <a:prstDash val="solid"/>
            <a:tailEnd type="stealt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12" name="Rectangle 111"/>
          <p:cNvSpPr/>
          <p:nvPr/>
        </p:nvSpPr>
        <p:spPr>
          <a:xfrm>
            <a:off x="1905000" y="1752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432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5200" y="1752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434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105400" y="1752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-23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436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705600" y="1752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43800" y="1752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NL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447800" y="2590800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971800" y="2590800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2000" y="2611036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X3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248400" y="2611036"/>
            <a:ext cx="838200" cy="477436"/>
          </a:xfrm>
          <a:prstGeom prst="ellipse">
            <a:avLst/>
          </a:prstGeom>
          <a:noFill/>
          <a:ln w="254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 h="1270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X4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76600" y="533400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Y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95364" y="464820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Y</a:t>
            </a:r>
            <a:endParaRPr lang="en-US" sz="2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922362" y="46482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131" name="Group 28"/>
          <p:cNvGrpSpPr/>
          <p:nvPr/>
        </p:nvGrpSpPr>
        <p:grpSpPr bwMode="auto">
          <a:xfrm>
            <a:off x="8001000" y="1981200"/>
            <a:ext cx="304800" cy="547688"/>
            <a:chOff x="8813800" y="1854200"/>
            <a:chExt cx="304800" cy="547688"/>
          </a:xfrm>
        </p:grpSpPr>
        <p:cxnSp>
          <p:nvCxnSpPr>
            <p:cNvPr id="132" name="Straight Connector 131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  <a:noFill/>
            <a:ln w="38100" cap="flat" cmpd="sng" algn="ctr">
              <a:solidFill>
                <a:srgbClr val="2D2DB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133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  <a:noFill/>
              <a:ln w="38100" cap="flat" cmpd="sng" algn="ctr">
                <a:solidFill>
                  <a:srgbClr val="2D2DB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  <a:noFill/>
              <a:ln w="38100" cap="flat" cmpd="sng" algn="ctr">
                <a:solidFill>
                  <a:srgbClr val="2D2DB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  <a:noFill/>
              <a:ln w="38100" cap="flat" cmpd="sng" algn="ctr">
                <a:solidFill>
                  <a:srgbClr val="2D2DB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34" name="Straight Connector 133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  <a:noFill/>
            <a:ln w="38100" cap="flat" cmpd="sng" algn="ctr">
              <a:solidFill>
                <a:srgbClr val="2D2DB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4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44" name="Picture 14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146" name="Straight Arrow Connector 145"/>
          <p:cNvCxnSpPr/>
          <p:nvPr/>
        </p:nvCxnSpPr>
        <p:spPr>
          <a:xfrm rot="5400000" flipH="1" flipV="1">
            <a:off x="1866900" y="22479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 flipH="1" flipV="1">
            <a:off x="3390900" y="22479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 flipH="1" flipV="1">
            <a:off x="4991100" y="22479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6667500" y="2247900"/>
            <a:ext cx="381000" cy="30480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80" dur="20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89" dur="20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9" dur="20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150"/>
                            </p:stCondLst>
                            <p:childTnLst>
                              <p:par>
                                <p:cTn id="111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15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65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6" dur="20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8" dur="2000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8" dur="200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0" dur="2000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4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6" dur="2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5" dur="2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5" dur="2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4" dur="2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6" dur="2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99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6" dur="20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68" dur="20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500"/>
                            </p:stCondLst>
                            <p:childTnLst>
                              <p:par>
                                <p:cTn id="27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5" dur="2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8" dur="2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7" dur="2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5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17" dur="2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6" dur="2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48" dur="2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99"/>
                            </p:stCondLst>
                            <p:childTnLst>
                              <p:par>
                                <p:cTn id="3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68" dur="20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70" dur="20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500"/>
                            </p:stCondLst>
                            <p:childTnLst>
                              <p:par>
                                <p:cTn id="37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3" dur="2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92" dur="2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550"/>
                            </p:stCondLst>
                            <p:childTnLst>
                              <p:par>
                                <p:cTn id="3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12" dur="2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00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1" dur="2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3" dur="2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099"/>
                            </p:stCondLst>
                            <p:childTnLst>
                              <p:par>
                                <p:cTn id="4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3" dur="20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5" dur="20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500"/>
                            </p:stCondLst>
                            <p:childTnLst>
                              <p:par>
                                <p:cTn id="4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500"/>
                            </p:stCondLst>
                            <p:childTnLst>
                              <p:par>
                                <p:cTn id="47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2" dur="2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7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8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6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8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0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2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4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6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98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0" dur="50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2" dur="50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12" dur="200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2000"/>
                            </p:stCondLst>
                            <p:childTnLst>
                              <p:par>
                                <p:cTn id="5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400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9" dur="2000" fill="hold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allAtOnce"/>
      <p:bldP spid="93" grpId="0" build="allAtOnce"/>
      <p:bldP spid="95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/>
      <p:bldP spid="121" grpId="1"/>
      <p:bldP spid="123" grpId="0"/>
      <p:bldP spid="123" grpId="1"/>
      <p:bldP spid="125" grpId="0"/>
      <p:bldP spid="125" grpId="1"/>
      <p:bldP spid="127" grpId="0"/>
      <p:bldP spid="128" grpId="0"/>
      <p:bldP spid="128" grpId="1"/>
      <p:bldP spid="128" grpId="2"/>
      <p:bldP spid="129" grpId="0"/>
      <p:bldP spid="129" grpId="1"/>
      <p:bldP spid="129" grpId="2"/>
      <p:bldP spid="129" grpId="3"/>
      <p:bldP spid="130" grpId="0"/>
      <p:bldP spid="13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367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QUESTIONS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533400" y="762000"/>
            <a:ext cx="8229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7924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Q-17.  Consider the following function that takes reference to head of a Doubly Linked List as parameter. Assume that a node of doubly linked list has previous pointer as </a:t>
            </a:r>
            <a:r>
              <a:rPr lang="en-US" sz="1400" b="1" i="1" dirty="0" err="1" smtClean="0"/>
              <a:t>prev</a:t>
            </a:r>
            <a:r>
              <a:rPr lang="en-US" sz="1400" b="1" i="1" dirty="0" smtClean="0"/>
              <a:t> </a:t>
            </a:r>
            <a:r>
              <a:rPr lang="en-US" sz="1400" b="1" dirty="0" smtClean="0"/>
              <a:t>and next pointer as </a:t>
            </a:r>
            <a:r>
              <a:rPr lang="en-US" sz="1400" b="1" i="1" dirty="0" smtClean="0"/>
              <a:t>next</a:t>
            </a:r>
            <a:r>
              <a:rPr lang="en-US" sz="1400" b="1" dirty="0" smtClean="0"/>
              <a:t>. </a:t>
            </a:r>
            <a:endParaRPr lang="en-US" sz="1400" b="1" dirty="0" smtClean="0"/>
          </a:p>
          <a:p>
            <a:r>
              <a:rPr lang="en-US" sz="1400" b="1" dirty="0" smtClean="0"/>
              <a:t>void fun(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 **</a:t>
            </a:r>
            <a:r>
              <a:rPr lang="en-US" sz="1400" b="1" dirty="0" err="1" smtClean="0"/>
              <a:t>head_ref</a:t>
            </a:r>
            <a:r>
              <a:rPr lang="en-US" sz="1400" b="1" dirty="0" smtClean="0"/>
              <a:t>)</a:t>
            </a:r>
            <a:endParaRPr lang="en-US" sz="1400" b="1" dirty="0" smtClean="0"/>
          </a:p>
          <a:p>
            <a:r>
              <a:rPr lang="en-US" sz="1400" b="1" dirty="0" smtClean="0"/>
              <a:t>{</a:t>
            </a:r>
            <a:endParaRPr lang="en-US" sz="1400" b="1" dirty="0" smtClean="0"/>
          </a:p>
          <a:p>
            <a:r>
              <a:rPr lang="en-US" sz="1400" b="1" dirty="0" smtClean="0"/>
              <a:t>    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 *temp = NULL;</a:t>
            </a:r>
            <a:endParaRPr lang="en-US" sz="1400" b="1" dirty="0" smtClean="0"/>
          </a:p>
          <a:p>
            <a:r>
              <a:rPr lang="en-US" sz="1400" b="1" dirty="0" smtClean="0"/>
              <a:t>    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node *current = *</a:t>
            </a:r>
            <a:r>
              <a:rPr lang="en-US" sz="1400" b="1" dirty="0" err="1" smtClean="0"/>
              <a:t>head_ref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     while (current !=  NULL)</a:t>
            </a:r>
            <a:endParaRPr lang="en-US" sz="1400" b="1" dirty="0" smtClean="0"/>
          </a:p>
          <a:p>
            <a:r>
              <a:rPr lang="en-US" sz="1400" b="1" dirty="0" smtClean="0"/>
              <a:t>    {</a:t>
            </a:r>
            <a:endParaRPr lang="en-US" sz="1400" b="1" dirty="0" smtClean="0"/>
          </a:p>
          <a:p>
            <a:r>
              <a:rPr lang="en-US" sz="1400" b="1" dirty="0" smtClean="0"/>
              <a:t>        temp = current-&gt;</a:t>
            </a:r>
            <a:r>
              <a:rPr lang="en-US" sz="1400" b="1" dirty="0" err="1" smtClean="0"/>
              <a:t>prev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        current-&gt;</a:t>
            </a:r>
            <a:r>
              <a:rPr lang="en-US" sz="1400" b="1" dirty="0" err="1" smtClean="0"/>
              <a:t>prev</a:t>
            </a:r>
            <a:r>
              <a:rPr lang="en-US" sz="1400" b="1" dirty="0" smtClean="0"/>
              <a:t> = current-&gt;next;</a:t>
            </a:r>
            <a:endParaRPr lang="en-US" sz="1400" b="1" dirty="0" smtClean="0"/>
          </a:p>
          <a:p>
            <a:r>
              <a:rPr lang="en-US" sz="1400" b="1" dirty="0" smtClean="0"/>
              <a:t>        current-&gt;next = temp;</a:t>
            </a:r>
            <a:endParaRPr lang="en-US" sz="1400" b="1" dirty="0" smtClean="0"/>
          </a:p>
          <a:p>
            <a:r>
              <a:rPr lang="en-US" sz="1400" b="1" dirty="0" smtClean="0"/>
              <a:t>        current = current-&gt;</a:t>
            </a:r>
            <a:r>
              <a:rPr lang="en-US" sz="1400" b="1" dirty="0" err="1" smtClean="0"/>
              <a:t>prev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    }</a:t>
            </a:r>
            <a:endParaRPr lang="en-US" sz="1400" b="1" dirty="0" smtClean="0"/>
          </a:p>
          <a:p>
            <a:r>
              <a:rPr lang="en-US" sz="1400" b="1" dirty="0" smtClean="0"/>
              <a:t>     if(temp != NULL )</a:t>
            </a:r>
            <a:endParaRPr lang="en-US" sz="1400" b="1" dirty="0" smtClean="0"/>
          </a:p>
          <a:p>
            <a:r>
              <a:rPr lang="en-US" sz="1400" b="1" dirty="0" smtClean="0"/>
              <a:t>        *</a:t>
            </a:r>
            <a:r>
              <a:rPr lang="en-US" sz="1400" b="1" dirty="0" err="1" smtClean="0"/>
              <a:t>head_ref</a:t>
            </a:r>
            <a:r>
              <a:rPr lang="en-US" sz="1400" b="1" dirty="0" smtClean="0"/>
              <a:t> = temp-&gt;</a:t>
            </a:r>
            <a:r>
              <a:rPr lang="en-US" sz="1400" b="1" dirty="0" err="1" smtClean="0"/>
              <a:t>prev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 smtClean="0"/>
          </a:p>
          <a:p>
            <a:r>
              <a:rPr lang="en-US" sz="1400" b="1" dirty="0" smtClean="0"/>
              <a:t>Assume that reference of head of following doubly linked list is passed to above function. What should be the modified linked list after the function call?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2 &lt;--&gt; 1 &lt;--&gt; 4 &lt;--&gt; 3 &lt;--&gt; 6 &lt;--&gt;5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5 &lt;--&gt; 4 &lt;--&gt; 3 &lt;--&gt; 2 &lt;--&gt; 1 &lt;--&gt;6.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6 &lt;--&gt; 5 &lt;--&gt; 4 &lt;--&gt; 3 &lt;--&gt; 2 &lt;--&gt; 1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6 &lt;--&gt; 5 &lt;--&gt; 4 &lt;--&gt; 3 &lt;--&gt; 1 &lt;--&gt; 2</a:t>
            </a:r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4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62200" y="1752600"/>
            <a:ext cx="4591050" cy="2781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9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0"/>
            <a:ext cx="46693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INSERT AT BEGINNING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066800"/>
            <a:ext cx="4782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Allocate memory using </a:t>
            </a:r>
            <a:r>
              <a:rPr lang="en-US" sz="2400" b="1" dirty="0" err="1" smtClean="0"/>
              <a:t>malloc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2. Check for memory full?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3. if 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=NULL, Write “Memory full”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4. Else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Enter value or element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5. Set 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-&gt;next=start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6. Set start=</a:t>
            </a:r>
            <a:r>
              <a:rPr lang="en-US" sz="2400" b="1" dirty="0" err="1" smtClean="0"/>
              <a:t>ptr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7. Exit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9"/>
          <p:cNvSpPr txBox="1">
            <a:spLocks noChangeArrowheads="1"/>
          </p:cNvSpPr>
          <p:nvPr/>
        </p:nvSpPr>
        <p:spPr bwMode="auto">
          <a:xfrm>
            <a:off x="2362200" y="162580"/>
            <a:ext cx="474937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8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NSERT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AT BEGINNING</a:t>
            </a:r>
            <a:endParaRPr lang="en-US" sz="2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" y="3614678"/>
            <a:ext cx="69342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void </a:t>
            </a:r>
            <a:r>
              <a:rPr lang="en-US" sz="2000" b="1" dirty="0" err="1" smtClean="0">
                <a:latin typeface="Calibri" panose="020F0502020204030204" pitchFamily="34" charset="0"/>
              </a:rPr>
              <a:t>insert_begin</a:t>
            </a:r>
            <a:r>
              <a:rPr lang="en-US" sz="2000" b="1" dirty="0" smtClean="0">
                <a:latin typeface="Calibri" panose="020F0502020204030204" pitchFamily="34" charset="0"/>
              </a:rPr>
              <a:t>()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{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NODE *</a:t>
            </a:r>
            <a:r>
              <a:rPr lang="en-US" sz="2000" b="1" dirty="0" err="1" smtClean="0"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latin typeface="Calibri" panose="020F0502020204030204" pitchFamily="34" charset="0"/>
              </a:rPr>
              <a:t>;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latin typeface="Calibri" panose="020F0502020204030204" pitchFamily="34" charset="0"/>
              </a:rPr>
              <a:t>=(NODE </a:t>
            </a:r>
            <a:r>
              <a:rPr lang="en-US" sz="2000" b="1" dirty="0">
                <a:latin typeface="Calibri" panose="020F0502020204030204" pitchFamily="34" charset="0"/>
              </a:rPr>
              <a:t>*)</a:t>
            </a:r>
            <a:r>
              <a:rPr lang="en-US" sz="2000" b="1" dirty="0" smtClean="0">
                <a:latin typeface="Calibri" panose="020F0502020204030204" pitchFamily="34" charset="0"/>
              </a:rPr>
              <a:t>malloc(</a:t>
            </a:r>
            <a:r>
              <a:rPr lang="en-US" sz="2000" b="1" dirty="0" err="1" smtClean="0">
                <a:latin typeface="Calibri" panose="020F0502020204030204" pitchFamily="34" charset="0"/>
              </a:rPr>
              <a:t>sizeof</a:t>
            </a:r>
            <a:r>
              <a:rPr lang="en-US" sz="2000" b="1" dirty="0" smtClean="0">
                <a:latin typeface="Calibri" panose="020F0502020204030204" pitchFamily="34" charset="0"/>
              </a:rPr>
              <a:t>(NODE));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latin typeface="Calibri" panose="020F0502020204030204" pitchFamily="34" charset="0"/>
              </a:rPr>
              <a:t>printf</a:t>
            </a:r>
            <a:r>
              <a:rPr lang="en-US" sz="2000" b="1" dirty="0">
                <a:latin typeface="Calibri" panose="020F0502020204030204" pitchFamily="34" charset="0"/>
              </a:rPr>
              <a:t>(" Enter </a:t>
            </a:r>
            <a:r>
              <a:rPr lang="en-US" sz="2000" b="1" dirty="0" smtClean="0">
                <a:latin typeface="Calibri" panose="020F0502020204030204" pitchFamily="34" charset="0"/>
              </a:rPr>
              <a:t> element to be inserted </a:t>
            </a:r>
            <a:r>
              <a:rPr lang="en-US" sz="2000" b="1" dirty="0">
                <a:latin typeface="Calibri" panose="020F0502020204030204" pitchFamily="34" charset="0"/>
              </a:rPr>
              <a:t>: ");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latin typeface="Calibri" panose="020F0502020204030204" pitchFamily="34" charset="0"/>
              </a:rPr>
              <a:t>scanf</a:t>
            </a:r>
            <a:r>
              <a:rPr lang="en-US" sz="2000" b="1" dirty="0">
                <a:latin typeface="Calibri" panose="020F0502020204030204" pitchFamily="34" charset="0"/>
              </a:rPr>
              <a:t>("%</a:t>
            </a:r>
            <a:r>
              <a:rPr lang="en-US" sz="2000" b="1" dirty="0" err="1">
                <a:latin typeface="Calibri" panose="020F0502020204030204" pitchFamily="34" charset="0"/>
              </a:rPr>
              <a:t>d</a:t>
            </a:r>
            <a:r>
              <a:rPr lang="en-US" sz="2000" b="1" dirty="0" err="1" smtClean="0">
                <a:latin typeface="Calibri" panose="020F0502020204030204" pitchFamily="34" charset="0"/>
              </a:rPr>
              <a:t>",&amp;ptr</a:t>
            </a:r>
            <a:r>
              <a:rPr lang="en-US" sz="2000" b="1" dirty="0" smtClean="0">
                <a:latin typeface="Calibri" panose="020F0502020204030204" pitchFamily="34" charset="0"/>
              </a:rPr>
              <a:t>-&gt;</a:t>
            </a:r>
            <a:r>
              <a:rPr lang="en-US" sz="2000" b="1" dirty="0">
                <a:latin typeface="Calibri" panose="020F0502020204030204" pitchFamily="34" charset="0"/>
              </a:rPr>
              <a:t>info);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latin typeface="Calibri" panose="020F0502020204030204" pitchFamily="34" charset="0"/>
              </a:rPr>
              <a:t>-&gt;</a:t>
            </a:r>
            <a:r>
              <a:rPr lang="en-US" sz="2000" b="1" dirty="0">
                <a:latin typeface="Calibri" panose="020F0502020204030204" pitchFamily="34" charset="0"/>
              </a:rPr>
              <a:t>next=start;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start=</a:t>
            </a:r>
            <a:r>
              <a:rPr lang="en-US" sz="2000" b="1" dirty="0" err="1" smtClean="0">
                <a:latin typeface="Calibri" panose="020F0502020204030204" pitchFamily="34" charset="0"/>
              </a:rPr>
              <a:t>ptr</a:t>
            </a:r>
            <a:r>
              <a:rPr lang="en-US" sz="2000" b="1" dirty="0" smtClean="0">
                <a:latin typeface="Calibri" panose="020F0502020204030204" pitchFamily="34" charset="0"/>
              </a:rPr>
              <a:t>;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}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581400" y="16192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9600" y="838200"/>
            <a:ext cx="962025" cy="381000"/>
          </a:xfrm>
          <a:prstGeom prst="ellipse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START(X1)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860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181600" y="16192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8862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781800" y="1619250"/>
            <a:ext cx="304799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4864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866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838994" y="146605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067594" y="1694656"/>
            <a:ext cx="1218406" cy="79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4200" y="14668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2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24400" y="14668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864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24600" y="14668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86600" y="146685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24800" y="146685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1" name="Group 28"/>
          <p:cNvGrpSpPr/>
          <p:nvPr/>
        </p:nvGrpSpPr>
        <p:grpSpPr bwMode="auto">
          <a:xfrm>
            <a:off x="8382000" y="1695450"/>
            <a:ext cx="304800" cy="547688"/>
            <a:chOff x="8813800" y="1854200"/>
            <a:chExt cx="304800" cy="547688"/>
          </a:xfrm>
        </p:grpSpPr>
        <p:cxnSp>
          <p:nvCxnSpPr>
            <p:cNvPr id="122" name="Straight Connector 121"/>
            <p:cNvCxnSpPr/>
            <p:nvPr/>
          </p:nvCxnSpPr>
          <p:spPr>
            <a:xfrm rot="5400000">
              <a:off x="8774906" y="2043906"/>
              <a:ext cx="381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42"/>
            <p:cNvGrpSpPr/>
            <p:nvPr/>
          </p:nvGrpSpPr>
          <p:grpSpPr bwMode="auto">
            <a:xfrm>
              <a:off x="8813800" y="2247900"/>
              <a:ext cx="304800" cy="153988"/>
              <a:chOff x="8610600" y="2667000"/>
              <a:chExt cx="304800" cy="15398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8610600" y="2667000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699500" y="28194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648700" y="2743200"/>
                <a:ext cx="2286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8826500" y="18669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Oval 129"/>
          <p:cNvSpPr/>
          <p:nvPr/>
        </p:nvSpPr>
        <p:spPr>
          <a:xfrm>
            <a:off x="1295400" y="1981200"/>
            <a:ext cx="6858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X9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828800" y="220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" name="Group 129"/>
          <p:cNvGrpSpPr/>
          <p:nvPr/>
        </p:nvGrpSpPr>
        <p:grpSpPr bwMode="auto">
          <a:xfrm>
            <a:off x="2057400" y="1676400"/>
            <a:ext cx="1754188" cy="612775"/>
            <a:chOff x="1219200" y="1446212"/>
            <a:chExt cx="1754188" cy="612776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1219200" y="1446212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19200" y="1752600"/>
              <a:ext cx="1752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820988" y="1903412"/>
              <a:ext cx="303212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743200" y="2057400"/>
              <a:ext cx="2286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1068388" y="1598612"/>
              <a:ext cx="303212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1676400" y="2590800"/>
            <a:ext cx="762000" cy="4587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(X9)</a:t>
            </a:r>
            <a:endParaRPr lang="en-U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3" name="Group 139"/>
          <p:cNvGrpSpPr/>
          <p:nvPr/>
        </p:nvGrpSpPr>
        <p:grpSpPr bwMode="auto">
          <a:xfrm>
            <a:off x="2057400" y="2362200"/>
            <a:ext cx="228600" cy="230187"/>
            <a:chOff x="3505200" y="2132806"/>
            <a:chExt cx="228600" cy="229394"/>
          </a:xfrm>
        </p:grpSpPr>
        <p:cxnSp>
          <p:nvCxnSpPr>
            <p:cNvPr id="144" name="Straight Connector 143"/>
            <p:cNvCxnSpPr/>
            <p:nvPr/>
          </p:nvCxnSpPr>
          <p:spPr>
            <a:xfrm rot="5400000">
              <a:off x="3391297" y="2246709"/>
              <a:ext cx="229394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505200" y="21328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2286000" y="2133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solidFill>
            <a:srgbClr val="33330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86000" y="2133600"/>
            <a:ext cx="838200" cy="381000"/>
          </a:xfrm>
          <a:prstGeom prst="rect">
            <a:avLst/>
          </a:prstGeom>
          <a:solidFill>
            <a:srgbClr val="7030A0"/>
          </a:solidFill>
          <a:ln w="12700" cmpd="dbl">
            <a:solidFill>
              <a:srgbClr val="66FF3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90500" h="190500"/>
            <a:bevelB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9355-06F7-42E9-A8A3-179EEBA38F61}" type="slidenum">
              <a:rPr lang="en-US" smtClean="0"/>
            </a:fld>
            <a:endParaRPr lang="en-US"/>
          </a:p>
        </p:txBody>
      </p:sp>
      <p:sp>
        <p:nvSpPr>
          <p:cNvPr id="53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9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8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8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0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7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4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99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299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72" dur="1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80" grpId="0"/>
      <p:bldP spid="80" grpId="1"/>
      <p:bldP spid="82" grpId="0" animBg="1"/>
      <p:bldP spid="83" grpId="0" animBg="1"/>
      <p:bldP spid="86" grpId="0" animBg="1"/>
      <p:bldP spid="90" grpId="0" animBg="1"/>
      <p:bldP spid="9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4" grpId="0" animBg="1"/>
      <p:bldP spid="119" grpId="0" animBg="1"/>
      <p:bldP spid="120" grpId="0" animBg="1"/>
      <p:bldP spid="130" grpId="0"/>
      <p:bldP spid="142" grpId="0"/>
      <p:bldP spid="146" grpId="0" animBg="1"/>
      <p:bldP spid="147" grpId="0" animBg="1"/>
      <p:bldP spid="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202" y="381000"/>
            <a:ext cx="36200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ALGO: INSERT AT END </a:t>
            </a:r>
            <a:endParaRPr lang="en-US" sz="29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143000"/>
            <a:ext cx="417716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New node= Allocate memory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Enter Information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Set next[</a:t>
            </a:r>
            <a:r>
              <a:rPr lang="en-US" sz="2000" b="1" dirty="0" err="1" smtClean="0"/>
              <a:t>nw</a:t>
            </a:r>
            <a:r>
              <a:rPr lang="en-US" sz="2000" b="1" dirty="0" smtClean="0"/>
              <a:t>]=NULL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Repeat step 5 until next[node]!=NULL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node=next[node]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Set next[node]=</a:t>
            </a:r>
            <a:r>
              <a:rPr lang="en-US" sz="2000" b="1" dirty="0" err="1" smtClean="0"/>
              <a:t>nw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EXIT</a:t>
            </a:r>
            <a:endParaRPr lang="en-US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2B80-6504-42E5-A436-0E57EB3F9BC0}" type="slidenum">
              <a:rPr lang="en-US" smtClean="0"/>
            </a:fld>
            <a:endParaRPr lang="en-US"/>
          </a:p>
        </p:txBody>
      </p:sp>
      <p:sp>
        <p:nvSpPr>
          <p:cNvPr id="12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2438400" cy="3651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 V Raman College Of Engineering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57949"/>
            <a:ext cx="533400" cy="500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26420</Words>
  <Application>WPS Presentation</Application>
  <PresentationFormat>On-screen Show (4:3)</PresentationFormat>
  <Paragraphs>2429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Arial</vt:lpstr>
      <vt:lpstr>SimSun</vt:lpstr>
      <vt:lpstr>Wingdings</vt:lpstr>
      <vt:lpstr>Calibri</vt:lpstr>
      <vt:lpstr>Arial Black</vt:lpstr>
      <vt:lpstr>Courier New</vt:lpstr>
      <vt:lpstr>Tahoma</vt:lpstr>
      <vt:lpstr>Symbol</vt:lpstr>
      <vt:lpstr>Monotype Sorts</vt:lpstr>
      <vt:lpstr>Wingdings</vt:lpstr>
      <vt:lpstr>Calibri</vt:lpstr>
      <vt:lpstr>Algerian</vt:lpstr>
      <vt:lpstr>Microsoft YaHei</vt:lpstr>
      <vt:lpstr>Arial Unicode MS</vt:lpstr>
      <vt:lpstr>A Charming Font Superexpanded</vt:lpstr>
      <vt:lpstr>Segoe Print</vt:lpstr>
      <vt:lpstr>Times New Roman</vt:lpstr>
      <vt:lpstr>Office Theme</vt:lpstr>
      <vt:lpstr>1_Office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santosh</dc:creator>
  <cp:lastModifiedBy>KIIT</cp:lastModifiedBy>
  <cp:revision>373</cp:revision>
  <dcterms:created xsi:type="dcterms:W3CDTF">2014-12-05T15:56:00Z</dcterms:created>
  <dcterms:modified xsi:type="dcterms:W3CDTF">2020-08-20T05:20:46Z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