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432" userDrawn="1">
          <p15:clr>
            <a:srgbClr val="A4A3A4"/>
          </p15:clr>
        </p15:guide>
        <p15:guide id="2" pos="100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showGuides="1">
      <p:cViewPr>
        <p:scale>
          <a:sx n="50" d="100"/>
          <a:sy n="50" d="100"/>
        </p:scale>
        <p:origin x="92" y="8436"/>
      </p:cViewPr>
      <p:guideLst>
        <p:guide orient="horz" pos="11432"/>
        <p:guide pos="100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03DA38B8-F8C0-4B85-A092-4472F1EEDAFC}" type="slidenum">
              <a:rPr lang="en-US" altLang="zh-CN"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5"/>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5"/>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poster.ppt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p:cNvGrpSpPr/>
          <p:nvPr/>
        </p:nvGrpSpPr>
        <p:grpSpPr>
          <a:xfrm>
            <a:off x="0" y="-31750"/>
            <a:ext cx="32004000" cy="36360098"/>
            <a:chOff x="0" y="1"/>
            <a:chExt cx="32004000" cy="36360098"/>
          </a:xfrm>
        </p:grpSpPr>
        <p:sp>
          <p:nvSpPr>
            <p:cNvPr id="12" name="Rectangle 11"/>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p:cNvSpPr txBox="1">
              <a:spLocks noChangeArrowheads="1"/>
            </p:cNvSpPr>
            <p:nvPr/>
          </p:nvSpPr>
          <p:spPr bwMode="auto">
            <a:xfrm>
              <a:off x="6249068" y="513691"/>
              <a:ext cx="20431124" cy="259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spcBef>
                  <a:spcPts val="0"/>
                </a:spcBef>
              </a:pPr>
              <a:r>
                <a:rPr lang="en-US" altLang="zh-CN" sz="6000" baseline="0" dirty="0">
                  <a:latin typeface="Verdana" panose="020B0604030504040204" charset="0"/>
                  <a:ea typeface="SimSun" panose="02010600030101010101" pitchFamily="2" charset="-122"/>
                  <a:cs typeface="Verdana" panose="020B0604030504040204" charset="0"/>
                </a:rPr>
                <a:t>[UNDERGROUND CABLE FAULT DETECTION USING ALERT BUZZER ]</a:t>
              </a:r>
            </a:p>
            <a:p>
              <a:pPr algn="ctr" eaLnBrk="1" hangingPunct="1">
                <a:spcBef>
                  <a:spcPts val="0"/>
                </a:spcBef>
              </a:pPr>
              <a:endParaRPr lang="en-US" altLang="zh-CN" sz="4520" baseline="0" dirty="0">
                <a:latin typeface="Verdana" panose="020B0604030504040204" charset="0"/>
                <a:ea typeface="SimSun" panose="02010600030101010101" pitchFamily="2" charset="-122"/>
                <a:cs typeface="Verdana" panose="020B0604030504040204" charset="0"/>
              </a:endParaRPr>
            </a:p>
          </p:txBody>
        </p:sp>
        <p:sp>
          <p:nvSpPr>
            <p:cNvPr id="3" name="Text Box 18"/>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anose="02010600030101010101" pitchFamily="2" charset="-122"/>
                  <a:cs typeface="Poppins" panose="00000500000000000000" pitchFamily="2" charset="0"/>
                </a:rPr>
                <a:t>.  </a:t>
              </a:r>
            </a:p>
          </p:txBody>
        </p:sp>
        <p:sp>
          <p:nvSpPr>
            <p:cNvPr id="6" name="Text Box 18"/>
            <p:cNvSpPr txBox="1">
              <a:spLocks noChangeArrowheads="1"/>
            </p:cNvSpPr>
            <p:nvPr/>
          </p:nvSpPr>
          <p:spPr bwMode="auto">
            <a:xfrm>
              <a:off x="2196036" y="3873287"/>
              <a:ext cx="27241501" cy="47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lnSpc>
                  <a:spcPct val="60000"/>
                </a:lnSpc>
                <a:spcBef>
                  <a:spcPct val="50000"/>
                </a:spcBef>
              </a:pPr>
              <a:r>
                <a:rPr lang="en-US" altLang="zh-CN" sz="4500" baseline="0" dirty="0">
                  <a:latin typeface="Times New Roman" panose="02020603050405020304" charset="0"/>
                  <a:ea typeface="SimSun" panose="02010600030101010101" pitchFamily="2" charset="-122"/>
                  <a:cs typeface="Times New Roman" panose="02020603050405020304" charset="0"/>
                </a:rPr>
                <a:t>Supervisor : &lt;&lt; DR.ROHAN PRASAD &gt;&gt;</a:t>
              </a:r>
            </a:p>
          </p:txBody>
        </p:sp>
        <p:sp>
          <p:nvSpPr>
            <p:cNvPr id="14" name="Rectangle: Rounded Corners 13"/>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anose="02010600030101010101" pitchFamily="2" charset="-122"/>
                  <a:cs typeface="Poppins" panose="00000500000000000000" pitchFamily="2" charset="0"/>
                </a:rPr>
                <a:t>.  </a:t>
              </a:r>
            </a:p>
          </p:txBody>
        </p:sp>
        <p:sp>
          <p:nvSpPr>
            <p:cNvPr id="21" name="TextBox 20"/>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10" name="TextBox 9"/>
          <p:cNvSpPr txBox="1"/>
          <p:nvPr/>
        </p:nvSpPr>
        <p:spPr>
          <a:xfrm>
            <a:off x="-23274" y="2892079"/>
            <a:ext cx="32050548" cy="783590"/>
          </a:xfrm>
          <a:prstGeom prst="rect">
            <a:avLst/>
          </a:prstGeom>
          <a:noFill/>
        </p:spPr>
        <p:txBody>
          <a:bodyPr wrap="square">
            <a:spAutoFit/>
          </a:bodyPr>
          <a:lstStyle/>
          <a:p>
            <a:pPr algn="ctr"/>
            <a:r>
              <a:rPr lang="en-US" sz="1800" dirty="0">
                <a:latin typeface="Times New Roman" panose="02020603050405020304" charset="0"/>
                <a:cs typeface="Times New Roman" panose="02020603050405020304" charset="0"/>
              </a:rPr>
              <a:t>[</a:t>
            </a:r>
            <a:r>
              <a:rPr lang="en-US" sz="4500" b="1" dirty="0">
                <a:latin typeface="Times New Roman" panose="02020603050405020304" charset="0"/>
                <a:ea typeface="SimSun" panose="02010600030101010101" pitchFamily="2" charset="-122"/>
                <a:cs typeface="Times New Roman" panose="02020603050405020304" charset="0"/>
              </a:rPr>
              <a:t>Insert team members name (NISCHITHA,SHAFI,BASAVA RAJ)}</a:t>
            </a:r>
            <a:endParaRPr lang="en-IN" sz="4500" b="1" dirty="0">
              <a:latin typeface="Times New Roman" panose="02020603050405020304" charset="0"/>
              <a:ea typeface="SimSun" panose="02010600030101010101" pitchFamily="2" charset="-122"/>
              <a:cs typeface="Times New Roman" panose="02020603050405020304" charset="0"/>
            </a:endParaRPr>
          </a:p>
        </p:txBody>
      </p:sp>
      <p:sp>
        <p:nvSpPr>
          <p:cNvPr id="4" name="Rectangle: Rounded Corners 3"/>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pic>
        <p:nvPicPr>
          <p:cNvPr id="40" name="Picture 39"/>
          <p:cNvPicPr>
            <a:picLocks noChangeAspect="1"/>
          </p:cNvPicPr>
          <p:nvPr/>
        </p:nvPicPr>
        <p:blipFill>
          <a:blip r:embed="rId2"/>
          <a:stretch>
            <a:fillRect/>
          </a:stretch>
        </p:blipFill>
        <p:spPr>
          <a:xfrm>
            <a:off x="-165424" y="-31750"/>
            <a:ext cx="5538950" cy="3042162"/>
          </a:xfrm>
          <a:prstGeom prst="rect">
            <a:avLst/>
          </a:prstGeom>
        </p:spPr>
      </p:pic>
      <p:pic>
        <p:nvPicPr>
          <p:cNvPr id="5" name="Picture 4"/>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hlinkClick r:id="rId4" action="ppaction://hlinkpres?slideindex=1&amp;slidetitle="/>
          </p:cNvPr>
          <p:cNvSpPr txBox="1"/>
          <p:nvPr/>
        </p:nvSpPr>
        <p:spPr>
          <a:xfrm>
            <a:off x="11046579" y="34310130"/>
            <a:ext cx="20404566" cy="954107"/>
          </a:xfrm>
          <a:prstGeom prst="rect">
            <a:avLst/>
          </a:prstGeom>
          <a:noFill/>
        </p:spPr>
        <p:txBody>
          <a:bodyPr wrap="square" rtlCol="0">
            <a:spAutoFit/>
          </a:bodyPr>
          <a:lstStyle/>
          <a:p>
            <a:r>
              <a:rPr lang="en-IN" sz="2800" dirty="0"/>
              <a:t>GitHub </a:t>
            </a:r>
            <a:r>
              <a:rPr lang="en-IN" sz="2800" dirty="0"/>
              <a:t>link</a:t>
            </a:r>
            <a:r>
              <a:rPr lang="en-IN" sz="2800" dirty="0" smtClean="0"/>
              <a:t>: </a:t>
            </a:r>
            <a:r>
              <a:rPr lang="en-IN" sz="2800" dirty="0" smtClean="0">
                <a:hlinkClick r:id="rId4" action="ppaction://hlinkpres?slideindex=1&amp;slidetitle="/>
              </a:rPr>
              <a:t>https</a:t>
            </a:r>
            <a:r>
              <a:rPr lang="en-IN" sz="2800" dirty="0">
                <a:hlinkClick r:id="rId4" action="ppaction://hlinkpres?slideindex=1&amp;slidetitle="/>
              </a:rPr>
              <a:t>://github.com/Nischithaj1363/Capstone_project/tree/main/Underground_fault_detection_project</a:t>
            </a:r>
            <a:endParaRPr lang="en-IN" sz="2800" dirty="0"/>
          </a:p>
          <a:p>
            <a:r>
              <a:rPr lang="en-IN" sz="2800" dirty="0"/>
              <a:t>Video </a:t>
            </a:r>
            <a:r>
              <a:rPr lang="en-IN" sz="2800" dirty="0" smtClean="0"/>
              <a:t>link</a:t>
            </a:r>
            <a:r>
              <a:rPr lang="en-IN" sz="2800" dirty="0" smtClean="0"/>
              <a:t>: </a:t>
            </a:r>
            <a:r>
              <a:rPr lang="en-IN" sz="2800" dirty="0" smtClean="0">
                <a:hlinkClick r:id="rId4" action="ppaction://hlinkpres?slideindex=1&amp;slidetitle="/>
              </a:rPr>
              <a:t>https</a:t>
            </a:r>
            <a:r>
              <a:rPr lang="en-IN" sz="2800" dirty="0">
                <a:hlinkClick r:id="rId4" action="ppaction://hlinkpres?slideindex=1&amp;slidetitle="/>
              </a:rPr>
              <a:t>://drive.google.com/file/d/1ODhtiAuI9CzwxJvAU7960oUGyIFXhM--/view?usp=drive_link</a:t>
            </a:r>
            <a:endParaRPr lang="en-IN" sz="2800" dirty="0"/>
          </a:p>
        </p:txBody>
      </p:sp>
      <p:sp>
        <p:nvSpPr>
          <p:cNvPr id="37" name="Text Box 36"/>
          <p:cNvSpPr txBox="1"/>
          <p:nvPr/>
        </p:nvSpPr>
        <p:spPr>
          <a:xfrm>
            <a:off x="462280" y="5685155"/>
            <a:ext cx="9596120" cy="11725275"/>
          </a:xfrm>
          <a:prstGeom prst="rect">
            <a:avLst/>
          </a:prstGeom>
          <a:noFill/>
        </p:spPr>
        <p:txBody>
          <a:bodyPr wrap="square" rtlCol="0">
            <a:spAutoFit/>
          </a:bodyPr>
          <a:lstStyle/>
          <a:p>
            <a:pPr algn="just"/>
            <a:r>
              <a:rPr lang="en-US" altLang="en-US" sz="3600">
                <a:latin typeface="Times New Roman" panose="02020603050405020304" charset="0"/>
                <a:cs typeface="Times New Roman" panose="02020603050405020304" charset="0"/>
              </a:rPr>
              <a:t>The **Underground Cable Fault Detection with Alert Buzzer** project efficiently locates faults in underground cables using Arduino MCP, voltage and DHT11 sensors, an LCD, and a buzzer. It detects voltage abnormalities, monitors environmental factors, and displays fault locations on the LCD while triggering an audible alert. This real-time system reduces downtime and minimizes manual inspections, enhancing maintenance efficiency. Ideal for industries and urban areas, it ensures the reliability of underground electrical networks. The integration of smart monitoring enables quick fault identification, preventing prolonged power failures. This innovative approach enhances safety, reduces costs, and improves overall electrical infrastructure management. Additionally, the system’s ability to operate in various environmental conditions makes it highly adaptable. Future advancements in IoT and AI can further optimize fault prediction and preventive maintenance.</a:t>
            </a:r>
          </a:p>
        </p:txBody>
      </p:sp>
      <p:sp>
        <p:nvSpPr>
          <p:cNvPr id="42" name="Text Box 41"/>
          <p:cNvSpPr txBox="1"/>
          <p:nvPr/>
        </p:nvSpPr>
        <p:spPr>
          <a:xfrm>
            <a:off x="11282680" y="5759450"/>
            <a:ext cx="8529320" cy="17894935"/>
          </a:xfrm>
          <a:prstGeom prst="rect">
            <a:avLst/>
          </a:prstGeom>
          <a:noFill/>
        </p:spPr>
        <p:txBody>
          <a:bodyPr wrap="square" rtlCol="0">
            <a:noAutofit/>
          </a:bodyPr>
          <a:lstStyle/>
          <a:p>
            <a:pPr algn="just"/>
            <a:r>
              <a:rPr lang="en-US" altLang="en-US" sz="4000">
                <a:latin typeface="Times New Roman" panose="02020603050405020304" charset="0"/>
                <a:cs typeface="Times New Roman" panose="02020603050405020304" charset="0"/>
              </a:rPr>
              <a:t>The system uses an Arduino MCP to process data from voltage and DHT11 sensors, identifying faults and environmental factors affecting cables. A voltage sensor detects abnormalities, while the DHT11 sensor monitors temperature and humidity. Fault locations are displayed on an LCD, and a buzzer provides an audible alert for quick response. This method ensures real-time monitoring, reducing downtime and manual inspection efforts.The system employs a voltage sensor to detect abnormalities in cable voltage and a DHT11 sensor to monitor environmental conditions affecting cable health.</a:t>
            </a:r>
          </a:p>
          <a:p>
            <a:pPr algn="just"/>
            <a:endParaRPr lang="en-US" altLang="en-US" sz="4000">
              <a:latin typeface="Times New Roman" panose="02020603050405020304" charset="0"/>
              <a:cs typeface="Times New Roman" panose="02020603050405020304" charset="0"/>
            </a:endParaRPr>
          </a:p>
        </p:txBody>
      </p:sp>
      <p:sp>
        <p:nvSpPr>
          <p:cNvPr id="44" name="Text Box 43"/>
          <p:cNvSpPr txBox="1"/>
          <p:nvPr/>
        </p:nvSpPr>
        <p:spPr>
          <a:xfrm>
            <a:off x="736600" y="19384010"/>
            <a:ext cx="9321800" cy="14175105"/>
          </a:xfrm>
          <a:prstGeom prst="rect">
            <a:avLst/>
          </a:prstGeom>
          <a:noFill/>
        </p:spPr>
        <p:txBody>
          <a:bodyPr wrap="square" rtlCol="0">
            <a:noAutofit/>
          </a:bodyPr>
          <a:lstStyle/>
          <a:p>
            <a:pPr algn="just"/>
            <a:r>
              <a:rPr lang="en-US" altLang="en-US" sz="4000">
                <a:latin typeface="Times New Roman" panose="02020603050405020304" charset="0"/>
                <a:cs typeface="Times New Roman" panose="02020603050405020304" charset="0"/>
              </a:rPr>
              <a:t>Underground cable networks are essential for modern infrastructure but are prone to faults due to environmental factors, aging, and physical damage. Traditional fault detection methods involve extensive manual inspections, which are time-consuming and costly. The need for a reliable, real-time fault detection system has grown to minimize power disruptions and maintenance efforts. Advancements in sensor technology and microcontrollers enable automated monitoring of voltage fluctuations and environmental conditions. Implementing such a system enhances efficiency, ensuring a more reliable electrical network in industries and urban areas.</a:t>
            </a:r>
            <a:endParaRPr lang="en-US" sz="4000">
              <a:latin typeface="Times New Roman" panose="02020603050405020304" charset="0"/>
              <a:cs typeface="Times New Roman" panose="02020603050405020304" charset="0"/>
            </a:endParaRPr>
          </a:p>
        </p:txBody>
      </p:sp>
      <p:sp>
        <p:nvSpPr>
          <p:cNvPr id="46" name="Text Box 45"/>
          <p:cNvSpPr txBox="1"/>
          <p:nvPr/>
        </p:nvSpPr>
        <p:spPr>
          <a:xfrm>
            <a:off x="11267440" y="25662890"/>
            <a:ext cx="19669760" cy="2861310"/>
          </a:xfrm>
          <a:prstGeom prst="rect">
            <a:avLst/>
          </a:prstGeom>
          <a:noFill/>
        </p:spPr>
        <p:txBody>
          <a:bodyPr wrap="square" rtlCol="0">
            <a:spAutoFit/>
          </a:bodyPr>
          <a:lstStyle/>
          <a:p>
            <a:r>
              <a:rPr lang="en-US" altLang="en-US" sz="3600">
                <a:latin typeface="Times New Roman" panose="02020603050405020304" charset="0"/>
                <a:cs typeface="Times New Roman" panose="02020603050405020304" charset="0"/>
              </a:rPr>
              <a:t>Future advancements in underground cable fault detection can integrate IoT and wireless communication for remote monitoring and real-time alerts. AI and machine learning algorithms could enhance fault prediction and preventive maintenance, reducing unexpected failures. The use of GPS and GIS mapping can improve fault localization accuracy, making repairs faster and more efficient. Solar-powered and energy-efficient designs could enhance sustainability and reduce dependency on external power sources.</a:t>
            </a:r>
          </a:p>
        </p:txBody>
      </p:sp>
      <p:sp>
        <p:nvSpPr>
          <p:cNvPr id="47" name="Text Box 46"/>
          <p:cNvSpPr txBox="1"/>
          <p:nvPr/>
        </p:nvSpPr>
        <p:spPr>
          <a:xfrm>
            <a:off x="21235670" y="16656050"/>
            <a:ext cx="9428480" cy="7158990"/>
          </a:xfrm>
          <a:prstGeom prst="rect">
            <a:avLst/>
          </a:prstGeom>
          <a:noFill/>
        </p:spPr>
        <p:txBody>
          <a:bodyPr wrap="square" rtlCol="0">
            <a:noAutofit/>
          </a:bodyPr>
          <a:lstStyle/>
          <a:p>
            <a:pPr algn="just"/>
            <a:r>
              <a:rPr lang="en-US" altLang="en-US" sz="3900">
                <a:latin typeface="Times New Roman" panose="02020603050405020304" charset="0"/>
                <a:cs typeface="Times New Roman" panose="02020603050405020304" charset="0"/>
              </a:rPr>
              <a:t>The "Underground Cable Fault Detection with Alert Buzzer" system provides an efficient and cost-effective solution for identifying faults in underground cables. By leveraging sensors, Arduino MCP, and real-time alerts, it minimizes downtime and reduces the need for manual inspections. The system enhances maintenance efficiency, ensuring the reliability and safety of electrical infrastructure. With potential advancements in IoT, AI, and smart grid integration, this technology can further revolutionize fault detection.</a:t>
            </a:r>
          </a:p>
        </p:txBody>
      </p:sp>
      <p:sp>
        <p:nvSpPr>
          <p:cNvPr id="48" name="Text Box 47"/>
          <p:cNvSpPr txBox="1"/>
          <p:nvPr/>
        </p:nvSpPr>
        <p:spPr>
          <a:xfrm>
            <a:off x="11419840" y="30613350"/>
            <a:ext cx="19441160" cy="2122805"/>
          </a:xfrm>
          <a:prstGeom prst="rect">
            <a:avLst/>
          </a:prstGeom>
          <a:noFill/>
        </p:spPr>
        <p:txBody>
          <a:bodyPr wrap="square" rtlCol="0">
            <a:spAutoFit/>
          </a:bodyPr>
          <a:lstStyle/>
          <a:p>
            <a:r>
              <a:rPr lang="en-US" altLang="en-US" sz="4400">
                <a:latin typeface="Times New Roman" panose="02020603050405020304" charset="0"/>
                <a:cs typeface="Times New Roman" panose="02020603050405020304" charset="0"/>
              </a:rPr>
              <a:t>The system enhances electrical reliability by reducing power outages, maintenance costs, and manual inspections. It improves safety, promotes energy efficiency, and supports a smarter, more resilient infrastructure.</a:t>
            </a:r>
          </a:p>
        </p:txBody>
      </p:sp>
      <p:sp>
        <p:nvSpPr>
          <p:cNvPr id="49" name="Text Box 48"/>
          <p:cNvSpPr txBox="1"/>
          <p:nvPr/>
        </p:nvSpPr>
        <p:spPr>
          <a:xfrm>
            <a:off x="21417280" y="5876925"/>
            <a:ext cx="9291320" cy="8216900"/>
          </a:xfrm>
          <a:prstGeom prst="rect">
            <a:avLst/>
          </a:prstGeom>
          <a:noFill/>
        </p:spPr>
        <p:txBody>
          <a:bodyPr wrap="square" rtlCol="0">
            <a:spAutoFit/>
          </a:bodyPr>
          <a:lstStyle/>
          <a:p>
            <a:pPr algn="just"/>
            <a:r>
              <a:rPr lang="en-US" altLang="en-US" sz="4400">
                <a:latin typeface="Times New Roman" panose="02020603050405020304" charset="0"/>
                <a:cs typeface="Times New Roman" panose="02020603050405020304" charset="0"/>
              </a:rPr>
              <a:t>The Underground Cable Fault Detection with Alert Buzzer** system successfully detects cable faults in real time, accurately identifying fault locations using voltage and environmental sensors. The LCD displays fault details, while the buzzer ensures immediate awareness, reducing downtime and maintenance efforts. This efficient approach enhances infrastructure reliability, minimizes manual inspections, and improves overall electrical network performance.</a:t>
            </a:r>
            <a:endParaRPr lang="en-US" sz="4400">
              <a:latin typeface="Times New Roman" panose="02020603050405020304" charset="0"/>
              <a:cs typeface="Times New Roman" panose="02020603050405020304" charset="0"/>
            </a:endParaRPr>
          </a:p>
        </p:txBody>
      </p:sp>
      <p:pic>
        <p:nvPicPr>
          <p:cNvPr id="50" name="Picture 49"/>
          <p:cNvPicPr>
            <a:picLocks noChangeAspect="1"/>
          </p:cNvPicPr>
          <p:nvPr/>
        </p:nvPicPr>
        <p:blipFill>
          <a:blip r:embed="rId5"/>
          <a:stretch>
            <a:fillRect/>
          </a:stretch>
        </p:blipFill>
        <p:spPr>
          <a:xfrm>
            <a:off x="12028805" y="16449675"/>
            <a:ext cx="7727315" cy="7727315"/>
          </a:xfrm>
          <a:prstGeom prst="rect">
            <a:avLst/>
          </a:prstGeom>
        </p:spPr>
      </p:pic>
      <p:pic>
        <p:nvPicPr>
          <p:cNvPr id="51" name="Picture 50"/>
          <p:cNvPicPr>
            <a:picLocks noChangeAspect="1"/>
          </p:cNvPicPr>
          <p:nvPr/>
        </p:nvPicPr>
        <p:blipFill>
          <a:blip r:embed="rId6"/>
          <a:stretch>
            <a:fillRect/>
          </a:stretch>
        </p:blipFill>
        <p:spPr>
          <a:xfrm>
            <a:off x="381000" y="30219650"/>
            <a:ext cx="9928225" cy="560578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48771" y="33572450"/>
            <a:ext cx="3113042" cy="260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652</Words>
  <Application>Microsoft Office PowerPoint</Application>
  <PresentationFormat>Custom</PresentationFormat>
  <Paragraphs>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LENOVO</cp:lastModifiedBy>
  <cp:revision>211</cp:revision>
  <cp:lastPrinted>2013-08-04T02:58:00Z</cp:lastPrinted>
  <dcterms:created xsi:type="dcterms:W3CDTF">2011-10-21T15:46:00Z</dcterms:created>
  <dcterms:modified xsi:type="dcterms:W3CDTF">2025-03-19T11:20:12Z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57E59FC789F0425DBE15FBD7DB26A813_12</vt:lpwstr>
  </property>
  <property fmtid="{D5CDD505-2E9C-101B-9397-08002B2CF9AE}" pid="3" name="KSOProductBuildVer">
    <vt:lpwstr>1033-12.2.0.20326</vt:lpwstr>
  </property>
</Properties>
</file>