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varScale="1">
        <p:scale>
          <a:sx n="12" d="100"/>
          <a:sy n="12" d="100"/>
        </p:scale>
        <p:origin x="-2388" y="-180"/>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 xmlns:a16="http://schemas.microsoft.com/office/drawing/2014/main" id="{6A33F464-D1AA-71BD-E8E8-9E623AA4F989}"/>
                </a:ext>
              </a:extLst>
            </p:cNvPr>
            <p:cNvSpPr txBox="1">
              <a:spLocks noChangeArrowheads="1"/>
            </p:cNvSpPr>
            <p:nvPr/>
          </p:nvSpPr>
          <p:spPr bwMode="auto">
            <a:xfrm>
              <a:off x="6249068" y="513691"/>
              <a:ext cx="20431124" cy="167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smtClean="0">
                  <a:latin typeface="Poppins" panose="00000500000000000000" pitchFamily="2" charset="0"/>
                  <a:ea typeface="SimSun" pitchFamily="2" charset="-122"/>
                  <a:cs typeface="Poppins" panose="00000500000000000000" pitchFamily="2" charset="0"/>
                </a:rPr>
                <a:t>[WIRELESS CHARGING STATION]</a:t>
              </a:r>
              <a:endParaRPr lang="en-US" altLang="zh-CN" sz="60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 xmlns:a16="http://schemas.microsoft.com/office/drawing/2014/main" id="{2B204EB5-8496-83FD-C136-E3683E982639}"/>
                </a:ext>
              </a:extLst>
            </p:cNvPr>
            <p:cNvSpPr txBox="1">
              <a:spLocks noChangeArrowheads="1"/>
            </p:cNvSpPr>
            <p:nvPr/>
          </p:nvSpPr>
          <p:spPr bwMode="auto">
            <a:xfrm>
              <a:off x="2196036" y="3873287"/>
              <a:ext cx="27241501" cy="47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a:t>
              </a:r>
              <a:r>
                <a:rPr lang="en-US" altLang="zh-CN" sz="4500" baseline="0">
                  <a:latin typeface="Poppins" panose="00000500000000000000" pitchFamily="2" charset="0"/>
                  <a:ea typeface="SimSun" pitchFamily="2" charset="-122"/>
                  <a:cs typeface="Poppins" panose="00000500000000000000" pitchFamily="2" charset="0"/>
                </a:rPr>
                <a:t>&lt;&lt; </a:t>
              </a:r>
              <a:r>
                <a:rPr lang="en-US" altLang="zh-CN" sz="4500" baseline="0" smtClean="0">
                  <a:latin typeface="Poppins" panose="00000500000000000000" pitchFamily="2" charset="0"/>
                  <a:ea typeface="SimSun" pitchFamily="2" charset="-122"/>
                  <a:cs typeface="Poppins" panose="00000500000000000000" pitchFamily="2" charset="0"/>
                </a:rPr>
                <a:t>DR.ROHAN  PRASAD </a:t>
              </a:r>
              <a:r>
                <a:rPr lang="en-US" altLang="zh-CN" sz="4500" baseline="0" dirty="0">
                  <a:latin typeface="Poppins" panose="00000500000000000000" pitchFamily="2" charset="0"/>
                  <a:ea typeface="SimSun" pitchFamily="2" charset="-122"/>
                  <a:cs typeface="Poppins" panose="00000500000000000000" pitchFamily="2" charset="0"/>
                </a:rPr>
                <a:t>&gt;&gt;</a:t>
              </a:r>
            </a:p>
          </p:txBody>
        </p:sp>
        <p:pic>
          <p:nvPicPr>
            <p:cNvPr id="9" name="Picture 8">
              <a:extLst>
                <a:ext uri="{FF2B5EF4-FFF2-40B4-BE49-F238E27FC236}">
                  <a16:creationId xmlns=""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solidFill>
                  <a:schemeClr val="tx1"/>
                </a:solidFill>
              </a:endParaRPr>
            </a:p>
          </p:txBody>
        </p:sp>
        <p:sp>
          <p:nvSpPr>
            <p:cNvPr id="15" name="Rectangle: Rounded Corners 14">
              <a:extLst>
                <a:ext uri="{FF2B5EF4-FFF2-40B4-BE49-F238E27FC236}">
                  <a16:creationId xmlns=""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 xmlns:a16="http://schemas.microsoft.com/office/drawing/2014/main" id="{BB29E532-5B27-AD52-1B28-26897E6CC31F}"/>
                </a:ext>
              </a:extLst>
            </p:cNvPr>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 xmlns:a16="http://schemas.microsoft.com/office/drawing/2014/main" id="{62D5A794-FF8C-9AF7-50B3-83D99643A57F}"/>
              </a:ext>
            </a:extLst>
          </p:cNvPr>
          <p:cNvSpPr txBox="1"/>
          <p:nvPr/>
        </p:nvSpPr>
        <p:spPr>
          <a:xfrm>
            <a:off x="11148182" y="32124650"/>
            <a:ext cx="184731" cy="938719"/>
          </a:xfrm>
          <a:prstGeom prst="rect">
            <a:avLst/>
          </a:prstGeom>
          <a:noFill/>
        </p:spPr>
        <p:txBody>
          <a:bodyPr wrap="none" rtlCol="0">
            <a:spAutoFit/>
          </a:bodyPr>
          <a:lstStyle/>
          <a:p>
            <a:endParaRPr lang="en-IN" sz="5500" dirty="0"/>
          </a:p>
        </p:txBody>
      </p:sp>
      <p:pic>
        <p:nvPicPr>
          <p:cNvPr id="5" name="Picture 4">
            <a:extLst>
              <a:ext uri="{FF2B5EF4-FFF2-40B4-BE49-F238E27FC236}">
                <a16:creationId xmlns=""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 xmlns:a16="http://schemas.microsoft.com/office/drawing/2014/main" id="{68A829BF-150C-1E1A-F6A1-168F21475341}"/>
              </a:ext>
            </a:extLst>
          </p:cNvPr>
          <p:cNvSpPr txBox="1"/>
          <p:nvPr/>
        </p:nvSpPr>
        <p:spPr>
          <a:xfrm>
            <a:off x="76200" y="2892079"/>
            <a:ext cx="32050548" cy="784830"/>
          </a:xfrm>
          <a:prstGeom prst="rect">
            <a:avLst/>
          </a:prstGeom>
          <a:noFill/>
        </p:spPr>
        <p:txBody>
          <a:bodyPr wrap="square">
            <a:spAutoFit/>
          </a:bodyPr>
          <a:lstStyle/>
          <a:p>
            <a:pPr algn="ctr"/>
            <a:r>
              <a:rPr lang="en-US" sz="1800" dirty="0" smtClean="0">
                <a:latin typeface="Poppins" panose="00000500000000000000" pitchFamily="2" charset="0"/>
                <a:cs typeface="Poppins" panose="00000500000000000000" pitchFamily="2" charset="0"/>
              </a:rPr>
              <a:t>[</a:t>
            </a:r>
            <a:r>
              <a:rPr lang="en-US" sz="4500" b="1" dirty="0">
                <a:latin typeface="Poppins" panose="00000500000000000000" pitchFamily="2" charset="0"/>
                <a:ea typeface="SimSun" pitchFamily="2" charset="-122"/>
                <a:cs typeface="Poppins" panose="00000500000000000000" pitchFamily="2" charset="0"/>
              </a:rPr>
              <a:t>T</a:t>
            </a:r>
            <a:r>
              <a:rPr lang="en-US" sz="4500" b="1" dirty="0" smtClean="0">
                <a:latin typeface="Poppins" panose="00000500000000000000" pitchFamily="2" charset="0"/>
                <a:ea typeface="SimSun" pitchFamily="2" charset="-122"/>
                <a:cs typeface="Poppins" panose="00000500000000000000" pitchFamily="2" charset="0"/>
              </a:rPr>
              <a:t>eam members </a:t>
            </a:r>
            <a:r>
              <a:rPr lang="en-US" sz="4500" b="1" dirty="0">
                <a:latin typeface="Poppins" panose="00000500000000000000" pitchFamily="2" charset="0"/>
                <a:ea typeface="SimSun" pitchFamily="2" charset="-122"/>
                <a:cs typeface="Poppins" panose="00000500000000000000" pitchFamily="2" charset="0"/>
              </a:rPr>
              <a:t>name </a:t>
            </a:r>
            <a:r>
              <a:rPr lang="en-US" sz="4500" b="1" dirty="0" smtClean="0">
                <a:latin typeface="Poppins" panose="00000500000000000000" pitchFamily="2" charset="0"/>
                <a:ea typeface="SimSun" pitchFamily="2" charset="-122"/>
                <a:cs typeface="Poppins" panose="00000500000000000000" pitchFamily="2" charset="0"/>
              </a:rPr>
              <a:t>(</a:t>
            </a:r>
            <a:r>
              <a:rPr lang="en-US" sz="4500" b="1" smtClean="0">
                <a:latin typeface="Poppins" panose="00000500000000000000" pitchFamily="2" charset="0"/>
                <a:ea typeface="SimSun" pitchFamily="2" charset="-122"/>
                <a:cs typeface="Poppins" panose="00000500000000000000" pitchFamily="2" charset="0"/>
              </a:rPr>
              <a:t>NISCHITHA,SHAFI,BASAVARAJ)</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smtClean="0">
                <a:solidFill>
                  <a:schemeClr val="tx1"/>
                </a:solidFill>
              </a:rPr>
              <a:t>This </a:t>
            </a:r>
            <a:r>
              <a:rPr lang="en-US" sz="4800" dirty="0">
                <a:solidFill>
                  <a:schemeClr val="tx1"/>
                </a:solidFill>
              </a:rPr>
              <a:t>wireless charging system offers a hands-free, energy-efficient solution that can simplify EV </a:t>
            </a:r>
            <a:r>
              <a:rPr lang="en-US" sz="4800" dirty="0" smtClean="0">
                <a:solidFill>
                  <a:schemeClr val="tx1"/>
                </a:solidFill>
              </a:rPr>
              <a:t>charging and </a:t>
            </a:r>
            <a:r>
              <a:rPr lang="en-US" sz="4800" dirty="0">
                <a:solidFill>
                  <a:schemeClr val="tx1"/>
                </a:solidFill>
              </a:rPr>
              <a:t>accelerate adoption.</a:t>
            </a:r>
            <a:endParaRPr lang="en-IN" sz="4800" dirty="0">
              <a:solidFill>
                <a:schemeClr val="tx1"/>
              </a:solidFill>
            </a:endParaRPr>
          </a:p>
        </p:txBody>
      </p:sp>
      <p:sp>
        <p:nvSpPr>
          <p:cNvPr id="8" name="TextBox 7">
            <a:extLst>
              <a:ext uri="{FF2B5EF4-FFF2-40B4-BE49-F238E27FC236}">
                <a16:creationId xmlns=""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 xmlns:a16="http://schemas.microsoft.com/office/drawing/2014/main" id="{AF3F89E9-01CC-2628-EE6A-C504790AD10C}"/>
              </a:ext>
            </a:extLst>
          </p:cNvPr>
          <p:cNvSpPr txBox="1"/>
          <p:nvPr/>
        </p:nvSpPr>
        <p:spPr>
          <a:xfrm>
            <a:off x="21201052" y="16854049"/>
            <a:ext cx="184731" cy="938719"/>
          </a:xfrm>
          <a:prstGeom prst="rect">
            <a:avLst/>
          </a:prstGeom>
          <a:noFill/>
        </p:spPr>
        <p:txBody>
          <a:bodyPr wrap="none" rtlCol="0">
            <a:spAutoFit/>
          </a:bodyPr>
          <a:lstStyle/>
          <a:p>
            <a:endParaRPr lang="en-IN" sz="5500" dirty="0"/>
          </a:p>
        </p:txBody>
      </p:sp>
      <p:sp>
        <p:nvSpPr>
          <p:cNvPr id="40" name="Rectangle 39"/>
          <p:cNvSpPr/>
          <p:nvPr/>
        </p:nvSpPr>
        <p:spPr>
          <a:xfrm>
            <a:off x="762000" y="6585558"/>
            <a:ext cx="9296400" cy="9694962"/>
          </a:xfrm>
          <a:prstGeom prst="rect">
            <a:avLst/>
          </a:prstGeom>
        </p:spPr>
        <p:txBody>
          <a:bodyPr wrap="square">
            <a:spAutoFit/>
          </a:bodyPr>
          <a:lstStyle/>
          <a:p>
            <a:r>
              <a:rPr lang="en-US" sz="4800" dirty="0" smtClean="0"/>
              <a:t>The “Wireless station </a:t>
            </a:r>
            <a:r>
              <a:rPr lang="en-US" sz="4800" dirty="0"/>
              <a:t>for electric vehicles" project introduces an autonomous system using </a:t>
            </a:r>
            <a:r>
              <a:rPr lang="en-US" sz="4800" dirty="0" err="1" smtClean="0"/>
              <a:t>Arduino</a:t>
            </a:r>
            <a:r>
              <a:rPr lang="en-US" sz="4800" dirty="0" smtClean="0"/>
              <a:t>, </a:t>
            </a:r>
            <a:r>
              <a:rPr lang="en-US" sz="4800" dirty="0"/>
              <a:t>IR sensors, and relays for hands-free EV charging, optimizing energy use and reducing waste. Demonstrated with a robotic car, it enables battery downsizing, reducing weight and costs. This technology promises to enhance EV appeal, support sustainable transportation, and drive future advancements in EV infrastructure</a:t>
            </a:r>
          </a:p>
        </p:txBody>
      </p:sp>
      <p:sp>
        <p:nvSpPr>
          <p:cNvPr id="41" name="Rectangle 40"/>
          <p:cNvSpPr/>
          <p:nvPr/>
        </p:nvSpPr>
        <p:spPr>
          <a:xfrm>
            <a:off x="11125200" y="6219716"/>
            <a:ext cx="9422783" cy="9694962"/>
          </a:xfrm>
          <a:prstGeom prst="rect">
            <a:avLst/>
          </a:prstGeom>
        </p:spPr>
        <p:txBody>
          <a:bodyPr wrap="square">
            <a:spAutoFit/>
          </a:bodyPr>
          <a:lstStyle/>
          <a:p>
            <a:r>
              <a:rPr lang="en-US" sz="4800" dirty="0"/>
              <a:t>The system uses inductive coupling for wireless power transfer, controlled by an </a:t>
            </a:r>
            <a:r>
              <a:rPr lang="en-US" sz="4800" dirty="0" err="1"/>
              <a:t>A</a:t>
            </a:r>
            <a:r>
              <a:rPr lang="en-US" sz="4800" dirty="0" err="1" smtClean="0"/>
              <a:t>rduino</a:t>
            </a:r>
            <a:r>
              <a:rPr lang="en-US" sz="4800" dirty="0" smtClean="0"/>
              <a:t> </a:t>
            </a:r>
            <a:r>
              <a:rPr lang="en-US" sz="4800" dirty="0"/>
              <a:t>microcontroller with IR sensors and relays for vehicle detection and power management. It optimizes energy efficiency by adjusting coil power based on vehicle presence and demonstrates functionality with a robotic car for uninterrupted charging. The prototype is rigorously tested and refined to ensure reliable performance and energy efficiency</a:t>
            </a:r>
          </a:p>
        </p:txBody>
      </p:sp>
      <p:sp>
        <p:nvSpPr>
          <p:cNvPr id="42" name="Rectangle 41"/>
          <p:cNvSpPr/>
          <p:nvPr/>
        </p:nvSpPr>
        <p:spPr>
          <a:xfrm>
            <a:off x="762000" y="19443283"/>
            <a:ext cx="8535941" cy="10926068"/>
          </a:xfrm>
          <a:prstGeom prst="rect">
            <a:avLst/>
          </a:prstGeom>
        </p:spPr>
        <p:txBody>
          <a:bodyPr wrap="square">
            <a:spAutoFit/>
          </a:bodyPr>
          <a:lstStyle/>
          <a:p>
            <a:r>
              <a:rPr lang="en-US" sz="4400" dirty="0"/>
              <a:t>The transportation sector is undergoing a significant shift towards electric vehicles (EVs) as part of a global effort to reduce greenhouse gas emissions and reliance on fossil fuels. However, conventional EV charging methods, which often require manual plugging and unplugging, can be cumbersome and less efficient. This has created a need for more advanced and </a:t>
            </a:r>
            <a:r>
              <a:rPr lang="en-US" sz="4400" dirty="0" smtClean="0"/>
              <a:t>user friendly </a:t>
            </a:r>
            <a:r>
              <a:rPr lang="en-US" sz="4400" dirty="0"/>
              <a:t>charging solutions. Wireless charging technology, which eliminates the need for physical connectors, offers a promising alternative. </a:t>
            </a:r>
          </a:p>
        </p:txBody>
      </p:sp>
      <p:sp>
        <p:nvSpPr>
          <p:cNvPr id="44" name="Rectangle 43"/>
          <p:cNvSpPr/>
          <p:nvPr/>
        </p:nvSpPr>
        <p:spPr>
          <a:xfrm>
            <a:off x="11233057" y="25647650"/>
            <a:ext cx="19845489" cy="4247317"/>
          </a:xfrm>
          <a:prstGeom prst="rect">
            <a:avLst/>
          </a:prstGeom>
        </p:spPr>
        <p:txBody>
          <a:bodyPr wrap="square">
            <a:spAutoFit/>
          </a:bodyPr>
          <a:lstStyle/>
          <a:p>
            <a:r>
              <a:rPr lang="en-US" sz="5400" dirty="0"/>
              <a:t>The future of wireless charging for EVs includes dynamic charging, allowing vehicles to charge while in motion, and integration with smart grids for efficient, green energy use. These advancements will enhance convenience, extend driving range, and promote wider EV adoption.</a:t>
            </a:r>
          </a:p>
        </p:txBody>
      </p:sp>
      <p:sp>
        <p:nvSpPr>
          <p:cNvPr id="45" name="Rectangle 44"/>
          <p:cNvSpPr/>
          <p:nvPr/>
        </p:nvSpPr>
        <p:spPr>
          <a:xfrm>
            <a:off x="21324946" y="5699217"/>
            <a:ext cx="9753600" cy="9571851"/>
          </a:xfrm>
          <a:prstGeom prst="rect">
            <a:avLst/>
          </a:prstGeom>
        </p:spPr>
        <p:txBody>
          <a:bodyPr wrap="square">
            <a:spAutoFit/>
          </a:bodyPr>
          <a:lstStyle/>
          <a:p>
            <a:r>
              <a:rPr lang="en-US" sz="4400" dirty="0"/>
              <a:t>The wireless charging station project for electric vehicles (EVs) could significantly boost EV adoption by providing a convenient, hands-free charging experience. It promises enhanced energy efficiency, reduced emissions, and lower production costs through smaller batteries. Additionally, this technology could lead to advancements in smart infrastructure and battery innovation, positioning it as a leader in sustainable transportation solutions. Overall, it holds the potential for transformative impacts on urban mobility and the energy sector.</a:t>
            </a:r>
          </a:p>
        </p:txBody>
      </p:sp>
      <p:sp>
        <p:nvSpPr>
          <p:cNvPr id="46" name="Rectangle 45"/>
          <p:cNvSpPr/>
          <p:nvPr/>
        </p:nvSpPr>
        <p:spPr>
          <a:xfrm>
            <a:off x="11548815" y="32324704"/>
            <a:ext cx="19529731" cy="3170099"/>
          </a:xfrm>
          <a:prstGeom prst="rect">
            <a:avLst/>
          </a:prstGeom>
        </p:spPr>
        <p:txBody>
          <a:bodyPr wrap="square">
            <a:spAutoFit/>
          </a:bodyPr>
          <a:lstStyle/>
          <a:p>
            <a:r>
              <a:rPr lang="en-US" sz="4000" dirty="0"/>
              <a:t>Wireless charging stations for electric vehicles (EVs) could greatly enhance accessibility, encouraging more people to adopt EVs and reduce reliance on fossil fuels. This shift can lead to lower emissions and improved air quality, fostering a healthier environment. Additionally, the technology could stimulate economic growth through job creation and innovation while enhancing urban mobility and efficiency in smart city designs.</a:t>
            </a:r>
          </a:p>
        </p:txBody>
      </p:sp>
      <p:pic>
        <p:nvPicPr>
          <p:cNvPr id="1026" name="Picture 2" descr="Technology Innovations in Electric Vehicle Charging - ISIEINDI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9300" y="30238864"/>
            <a:ext cx="8400513" cy="56490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LENOVO\AppData\Local\Temp\{2D04A3F9-2A13-43A8-8084-E3AF590DC0AC}.tmp"/>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48815" y="15914678"/>
            <a:ext cx="8197342" cy="819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6715</TotalTime>
  <Words>485</Words>
  <Application>Microsoft Office PowerPoint</Application>
  <PresentationFormat>Custom</PresentationFormat>
  <Paragraphs>24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LENOVO</cp:lastModifiedBy>
  <cp:revision>211</cp:revision>
  <cp:lastPrinted>2013-08-04T02:58:23Z</cp:lastPrinted>
  <dcterms:created xsi:type="dcterms:W3CDTF">2011-10-21T15:46:33Z</dcterms:created>
  <dcterms:modified xsi:type="dcterms:W3CDTF">2024-10-18T09:21:10Z</dcterms:modified>
</cp:coreProperties>
</file>