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11309350" cx="20104100"/>
  <p:notesSz cx="20104100" cy="1130935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Helvetica Neue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C15769-A3DF-4693-A7A1-5AC5DF844922}">
  <a:tblStyle styleId="{58C15769-A3DF-4693-A7A1-5AC5DF8449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18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layfairDispl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7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7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9c8e0961c_0_5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99c8e0961c_0_56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9c8e0961c_0_14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99c8e0961c_0_143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c8e0961c_0_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99c8e0961c_0_1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c8e0961c_0_1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9c8e0961c_0_19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9c8e0961c_0_3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99c8e0961c_0_34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00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000562" y="1951038"/>
            <a:ext cx="14271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MCM-MIMO processing for Urban Cellular Link</a:t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350" y="15875"/>
            <a:ext cx="9377362" cy="6477000"/>
          </a:xfrm>
          <a:custGeom>
            <a:rect b="b" l="l" r="r" t="t"/>
            <a:pathLst>
              <a:path extrusionOk="0" h="5134610" w="7436484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471487" y="415925"/>
            <a:ext cx="1846262" cy="18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5603875" y="1336675"/>
            <a:ext cx="146050" cy="1476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2508250" y="720725"/>
            <a:ext cx="38100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b="1" i="0" lang="en-US" sz="4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12700" marR="0" rtl="0" algn="l">
              <a:lnSpc>
                <a:spcPct val="111904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b="1" i="0" lang="en-US" sz="4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6117888" y="407987"/>
            <a:ext cx="3405187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6775450" y="4251325"/>
            <a:ext cx="10610850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16EC73P : BE Minor Project Phase _ Presentation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6318250" y="5402262"/>
            <a:ext cx="1143000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N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agendra K J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USN: 1RV17EC083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Nischith T R         			USN: 1RV17EC093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6132512" y="7772400"/>
            <a:ext cx="110061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 Dr. S Ravi Shankar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Designation: Professor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6835775" y="10517187"/>
            <a:ext cx="64325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0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90" name="Google Shape;190;p15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95" name="Google Shape;195;p15"/>
          <p:cNvGraphicFramePr/>
          <p:nvPr/>
        </p:nvGraphicFramePr>
        <p:xfrm>
          <a:off x="2004050" y="293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{58C15769-A3DF-4693-A7A1-5AC5DF844922}</a:tableStyleId>
              </a:tblPr>
              <a:tblGrid>
                <a:gridCol w="1263650"/>
                <a:gridCol w="9759950"/>
                <a:gridCol w="5511800"/>
              </a:tblGrid>
              <a:tr h="142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9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Singular Value Decomposition: Its Computation and Some Applications </a:t>
                      </a: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Journal on Automatic Control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1"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8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 of SVD matrices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Numerical determination of rank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Applications of SVD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224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Wireless communication systems with-spatial diversity: a volumetric model 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Transactions on Wireless Communications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Physical-modeling approach to wireless systems with multiple antennas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 of degrees of freedom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modelling of multi path channels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2479675" y="3687631"/>
            <a:ext cx="154971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Multi carrier modulation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Implementation of MIMO models suitable for urban cellular links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2479675" y="3687701"/>
            <a:ext cx="15497100" cy="6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efficient transmitter and receiver supporting MCM-MIMO processing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Developement of an effective channel model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/>
          </a:p>
        </p:txBody>
      </p:sp>
      <p:sp>
        <p:nvSpPr>
          <p:cNvPr id="224" name="Google Shape;224;p17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2479675" y="3687738"/>
            <a:ext cx="15497100" cy="6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execution has 2 major parts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1.  Studying various concepts and algorithms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2.  Implementing them on MATLAB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has three major parts 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1.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2.  Channel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3.  Receiver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/>
          </a:p>
        </p:txBody>
      </p:sp>
      <p:sp>
        <p:nvSpPr>
          <p:cNvPr id="240" name="Google Shape;240;p18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/>
          </a:p>
        </p:txBody>
      </p:sp>
      <p:sp>
        <p:nvSpPr>
          <p:cNvPr id="255" name="Google Shape;255;p19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259" name="Google Shape;259;p19"/>
          <p:cNvCxnSpPr/>
          <p:nvPr/>
        </p:nvCxnSpPr>
        <p:spPr>
          <a:xfrm flipH="1" rot="10800000">
            <a:off x="3577039" y="5256013"/>
            <a:ext cx="1788300" cy="2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19"/>
          <p:cNvSpPr txBox="1"/>
          <p:nvPr/>
        </p:nvSpPr>
        <p:spPr>
          <a:xfrm>
            <a:off x="1712900" y="4913507"/>
            <a:ext cx="2242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Bit stream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5365577" y="3813737"/>
            <a:ext cx="2645100" cy="290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QAM Modulator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8816699" y="3813944"/>
            <a:ext cx="2645100" cy="290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Alamouti Coder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9"/>
          <p:cNvCxnSpPr>
            <a:stCxn id="261" idx="3"/>
            <a:endCxn id="262" idx="1"/>
          </p:cNvCxnSpPr>
          <p:nvPr/>
        </p:nvCxnSpPr>
        <p:spPr>
          <a:xfrm>
            <a:off x="8010677" y="5266337"/>
            <a:ext cx="8061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9"/>
          <p:cNvCxnSpPr/>
          <p:nvPr/>
        </p:nvCxnSpPr>
        <p:spPr>
          <a:xfrm>
            <a:off x="11461705" y="4062736"/>
            <a:ext cx="3023100" cy="746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9"/>
          <p:cNvCxnSpPr/>
          <p:nvPr/>
        </p:nvCxnSpPr>
        <p:spPr>
          <a:xfrm flipH="1" rot="10800000">
            <a:off x="11612908" y="4809719"/>
            <a:ext cx="2871900" cy="143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19"/>
          <p:cNvSpPr/>
          <p:nvPr/>
        </p:nvSpPr>
        <p:spPr>
          <a:xfrm>
            <a:off x="14484568" y="3606217"/>
            <a:ext cx="2544600" cy="290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Alamouti Decoder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1436404" y="4732811"/>
            <a:ext cx="3224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Channel coeff + Gaussian Noise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14661072" y="7196332"/>
            <a:ext cx="2493900" cy="309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QAM Demodulator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9"/>
          <p:cNvCxnSpPr>
            <a:stCxn id="266" idx="3"/>
          </p:cNvCxnSpPr>
          <p:nvPr/>
        </p:nvCxnSpPr>
        <p:spPr>
          <a:xfrm flipH="1" rot="10800000">
            <a:off x="17029168" y="5038117"/>
            <a:ext cx="2392500" cy="2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9"/>
          <p:cNvCxnSpPr/>
          <p:nvPr/>
        </p:nvCxnSpPr>
        <p:spPr>
          <a:xfrm>
            <a:off x="19371621" y="5058855"/>
            <a:ext cx="50700" cy="3652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9"/>
          <p:cNvCxnSpPr>
            <a:endCxn id="268" idx="3"/>
          </p:cNvCxnSpPr>
          <p:nvPr/>
        </p:nvCxnSpPr>
        <p:spPr>
          <a:xfrm flipH="1">
            <a:off x="17154972" y="8731882"/>
            <a:ext cx="2368200" cy="1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19"/>
          <p:cNvCxnSpPr>
            <a:stCxn id="268" idx="1"/>
          </p:cNvCxnSpPr>
          <p:nvPr/>
        </p:nvCxnSpPr>
        <p:spPr>
          <a:xfrm flipH="1">
            <a:off x="12469272" y="8742382"/>
            <a:ext cx="2191800" cy="1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19"/>
          <p:cNvSpPr txBox="1"/>
          <p:nvPr/>
        </p:nvSpPr>
        <p:spPr>
          <a:xfrm>
            <a:off x="10886993" y="8394863"/>
            <a:ext cx="24939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Received Symbols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2479675" y="3687762"/>
            <a:ext cx="15497176" cy="187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is simulated using MATLAB</a:t>
            </a:r>
            <a:endParaRPr/>
          </a:p>
          <a:p>
            <a:pPr indent="0" lvl="0" marL="457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Software / Hardware </a:t>
            </a:r>
            <a:endParaRPr/>
          </a:p>
        </p:txBody>
      </p:sp>
      <p:sp>
        <p:nvSpPr>
          <p:cNvPr id="286" name="Google Shape;286;p20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/>
        </p:nvSpPr>
        <p:spPr>
          <a:xfrm>
            <a:off x="-25" y="-225525"/>
            <a:ext cx="20104200" cy="11309400"/>
          </a:xfrm>
          <a:prstGeom prst="rect">
            <a:avLst/>
          </a:prstGeom>
          <a:solidFill>
            <a:schemeClr val="lt1">
              <a:alpha val="98430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 of the Project</a:t>
            </a:r>
            <a:endParaRPr/>
          </a:p>
        </p:txBody>
      </p:sp>
      <p:sp>
        <p:nvSpPr>
          <p:cNvPr id="301" name="Google Shape;301;p21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305" name="Google Shape;305;p21"/>
          <p:cNvCxnSpPr/>
          <p:nvPr/>
        </p:nvCxnSpPr>
        <p:spPr>
          <a:xfrm>
            <a:off x="335825" y="5617100"/>
            <a:ext cx="19432500" cy="402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1"/>
          <p:cNvCxnSpPr/>
          <p:nvPr/>
        </p:nvCxnSpPr>
        <p:spPr>
          <a:xfrm>
            <a:off x="335825" y="5617100"/>
            <a:ext cx="26700" cy="107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1"/>
          <p:cNvSpPr txBox="1"/>
          <p:nvPr/>
        </p:nvSpPr>
        <p:spPr>
          <a:xfrm>
            <a:off x="4410075" y="6691700"/>
            <a:ext cx="1746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Sept 10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1"/>
          <p:cNvCxnSpPr/>
          <p:nvPr/>
        </p:nvCxnSpPr>
        <p:spPr>
          <a:xfrm>
            <a:off x="5269725" y="5617100"/>
            <a:ext cx="26700" cy="107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1"/>
          <p:cNvSpPr txBox="1"/>
          <p:nvPr/>
        </p:nvSpPr>
        <p:spPr>
          <a:xfrm>
            <a:off x="152375" y="6844100"/>
            <a:ext cx="1746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Sept 1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645263" y="4403125"/>
            <a:ext cx="4732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6354675" y="6691700"/>
            <a:ext cx="1746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Sept 13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21"/>
          <p:cNvCxnSpPr/>
          <p:nvPr/>
        </p:nvCxnSpPr>
        <p:spPr>
          <a:xfrm>
            <a:off x="7214325" y="5702350"/>
            <a:ext cx="26700" cy="107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1"/>
          <p:cNvCxnSpPr/>
          <p:nvPr/>
        </p:nvCxnSpPr>
        <p:spPr>
          <a:xfrm>
            <a:off x="7214325" y="5617088"/>
            <a:ext cx="26700" cy="107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1"/>
          <p:cNvSpPr txBox="1"/>
          <p:nvPr/>
        </p:nvSpPr>
        <p:spPr>
          <a:xfrm>
            <a:off x="5269727" y="4326925"/>
            <a:ext cx="2439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Alamouti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10832025" y="6691688"/>
            <a:ext cx="1746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Sept 21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1"/>
          <p:cNvCxnSpPr/>
          <p:nvPr/>
        </p:nvCxnSpPr>
        <p:spPr>
          <a:xfrm>
            <a:off x="11691675" y="5617100"/>
            <a:ext cx="26700" cy="107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1"/>
          <p:cNvSpPr txBox="1"/>
          <p:nvPr/>
        </p:nvSpPr>
        <p:spPr>
          <a:xfrm>
            <a:off x="7685788" y="4326925"/>
            <a:ext cx="4732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PRBS Generation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and  Constellation Mapping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12578013" y="4326925"/>
            <a:ext cx="4732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Adaptive bit loading and QAM Demodulator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17253975" y="6691700"/>
            <a:ext cx="2514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In Progress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2605087" y="161290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331" name="Google Shape;331;p22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332" name="Google Shape;332;p22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335" name="Google Shape;335;p22"/>
          <p:cNvGraphicFramePr/>
          <p:nvPr/>
        </p:nvGraphicFramePr>
        <p:xfrm>
          <a:off x="2082800" y="2773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{58C15769-A3DF-4693-A7A1-5AC5DF844922}</a:tableStyleId>
              </a:tblPr>
              <a:tblGrid>
                <a:gridCol w="935025"/>
                <a:gridCol w="13615975"/>
                <a:gridCol w="1387475"/>
              </a:tblGrid>
              <a:tr h="13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Author, Title of paper, Journal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B Weinstein and Paul M Ebert</a:t>
                      </a: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“ </a:t>
                      </a:r>
                      <a:r>
                        <a:rPr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Transmission by Frequency - Division Multiplexing Using Discrete Fourier Transform</a:t>
                      </a: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”, </a:t>
                      </a:r>
                      <a:r>
                        <a:rPr b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Transactions on Communications Technology</a:t>
                      </a:r>
                      <a:r>
                        <a:rPr b="1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r>
                        <a:rPr b="1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no. 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Peinado and A Fuster-Sabater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“ </a:t>
                      </a:r>
                      <a:r>
                        <a:rPr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Generation of Pseudoramdon Binary Sequences by Means of Linear Feedback Shift Resistors (LFSRs) With Dynamic Feedback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”, </a:t>
                      </a:r>
                      <a:r>
                        <a:rPr b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Elesevier Journals on Mathematical and Computer Modelling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Faouzi Bellili , Achref Methenni and Sofiene Affes,  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“ </a:t>
                      </a:r>
                      <a:r>
                        <a:rPr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Closed - Form CLRBs for CFOs and Phase Estimation from Turbo Coded Square QAM Modulated Transmissions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”, </a:t>
                      </a:r>
                      <a:r>
                        <a:rPr b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Transactions on Communications Technology, vol. 14, no. 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Prateek Bansal and Andrew Brzezinski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 “ </a:t>
                      </a:r>
                      <a:r>
                        <a:rPr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Adaptive Loading in MIMO/OFDM Systems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”, </a:t>
                      </a:r>
                      <a:r>
                        <a:rPr b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Scholar, Corpus ID : 29212466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2303462" y="4654550"/>
            <a:ext cx="15497176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b="0" i="0" lang="en-US" sz="9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347" name="Google Shape;347;p23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348" name="Google Shape;348;p23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350" name="Google Shape;350;p23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2608262" y="2954337"/>
            <a:ext cx="14887575" cy="5799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6858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2762250" y="1962150"/>
            <a:ext cx="163369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0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2479675" y="3687677"/>
            <a:ext cx="15497100" cy="5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Multicarrier modulation, MCM is a technique for transmitting data by sending the data over multiple carriers which are normally close spaced.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Multicarrier modulation has several advantages including resilience to interference, resilience to narrow band fading and multipath effects.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result, multicarrier modulation techniques are widely used for data transmission as it is able to provide an effective signal waveform which is spectrally efficient and resilient to the real world environment.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80" name="Google Shape;80;p8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2479675" y="3687651"/>
            <a:ext cx="15497100" cy="6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•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Multipath propagation in single channel systems leads to signal interference and causes degradation of information.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000"/>
              <a:buFont typeface="Calibri"/>
              <a:buChar char="•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In urban cellular networks, this disadvantage can be used to our benifit by using  the concept of diversity.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000"/>
              <a:buFont typeface="Calibri"/>
              <a:buChar char="•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Diversity is a concept in which the receiver receives multiple versions of the same signal so that even if one signal is corrupted, information is not lost.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4000"/>
              <a:buFont typeface="Calibri"/>
              <a:buChar char="•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This project involves implementation of MCM-MIMO for urban cellular networks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6" name="Google Shape;96;p9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2479675" y="3687636"/>
            <a:ext cx="15497100" cy="6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With increase in number of mobile users, the data requirements is shooting up exponentially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•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To support this, MCM and MIMO are the best contenders for providing reliable and high data rates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9" name="Google Shape;129;p11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31" name="Google Shape;131;p11"/>
          <p:cNvGraphicFramePr/>
          <p:nvPr/>
        </p:nvGraphicFramePr>
        <p:xfrm>
          <a:off x="2051050" y="32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{58C15769-A3DF-4693-A7A1-5AC5DF844922}</a:tableStyleId>
              </a:tblPr>
              <a:tblGrid>
                <a:gridCol w="1263650"/>
                <a:gridCol w="9759950"/>
                <a:gridCol w="5511800"/>
              </a:tblGrid>
              <a:tr h="142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Transmission by Frequency - Division Multiplexing Using Discrete Fourier Transform - </a:t>
                      </a:r>
                      <a:r>
                        <a:rPr b="1" i="1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i="1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Transactions</a:t>
                      </a:r>
                      <a:r>
                        <a:rPr b="1" i="1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</a:t>
                      </a:r>
                      <a:r>
                        <a:rPr b="1" i="1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Communications Technology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8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Sampling MCM signals in transmitter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samples signal is imply the IDFT of information symbol.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simple IDFT block instead of N modulators</a:t>
                      </a:r>
                      <a:endParaRPr b="0" i="0" sz="2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Generation of Pseudoramdon Binary Sequences by Means of Linear Feedback Shift Resistors (LFSRs) With Dynamic Feedback 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Elesevier Journals on Mathematical and Computer Modelling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LFSRs used of PRBS generation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 - length LFSR acts as address to N - length LFSR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Higher level of randomness when compared with 1 LFSR generator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43" name="Google Shape;143;p12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47" name="Google Shape;147;p12"/>
          <p:cNvGraphicFramePr/>
          <p:nvPr/>
        </p:nvGraphicFramePr>
        <p:xfrm>
          <a:off x="2051050" y="32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{58C15769-A3DF-4693-A7A1-5AC5DF844922}</a:tableStyleId>
              </a:tblPr>
              <a:tblGrid>
                <a:gridCol w="1263650"/>
                <a:gridCol w="9759950"/>
                <a:gridCol w="5511800"/>
              </a:tblGrid>
              <a:tr h="142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 - Form CLRBs for CFOs and Phase Estimation from Turbo Coded Square QAM Modulated Transmissions</a:t>
                      </a: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Transactions on Communications Technology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8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 construction of higher order QAM constellation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from 4QAM or 8QAM for even or odd number of bits respectively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Saves memory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Asymmetric digital subscriber line transceivers 2 (ADSL2) –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Telecommunication Standardization of ITU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CREVERB1 for generation of PRBS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Computationally less complex way to generate PRBS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 construction of  QAM constellation as per ITU standards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0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63" name="Google Shape;163;p13"/>
          <p:cNvGraphicFramePr/>
          <p:nvPr/>
        </p:nvGraphicFramePr>
        <p:xfrm>
          <a:off x="2051050" y="32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{58C15769-A3DF-4693-A7A1-5AC5DF844922}</a:tableStyleId>
              </a:tblPr>
              <a:tblGrid>
                <a:gridCol w="1263650"/>
                <a:gridCol w="9759950"/>
                <a:gridCol w="5511800"/>
              </a:tblGrid>
              <a:tr h="142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58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Adaptive Loading in MIMO/OFDM Systems –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Scholar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8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Adaptive Loading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406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Energy Minimization problem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406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Shannon Capacity Law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Practical Discrete Multitone Transceiver Loading Algorithm for Data Transmission over Spectrally Shaped Channels –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Transactions on Communications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DMT 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 Algorithm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 of gamma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 for required data rate and given SNR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0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75" name="Google Shape;175;p14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79" name="Google Shape;179;p14"/>
          <p:cNvGraphicFramePr/>
          <p:nvPr/>
        </p:nvGraphicFramePr>
        <p:xfrm>
          <a:off x="2004050" y="293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{58C15769-A3DF-4693-A7A1-5AC5DF844922}</a:tableStyleId>
              </a:tblPr>
              <a:tblGrid>
                <a:gridCol w="1263650"/>
                <a:gridCol w="9759950"/>
                <a:gridCol w="5511800"/>
              </a:tblGrid>
              <a:tr h="142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7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simple transmit diversity scheme for wireless communications</a:t>
                      </a: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Journal on Selected Areas in Communications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1"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8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Orthogonal Space Time Block Coding (OSTBC) for 1 X 2 MISO system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channel becomes orthogonal due to coding scheme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Transmitter need not know channel coefficients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224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Orthogonal frequency division multiplexing: a multi-carrier modulation scheme 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 </a:t>
                      </a:r>
                      <a:r>
                        <a:rPr b="1" i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Transactions on Consumer Electronics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of Orthogonal Space Time Multiplexing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Char char="•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Assigning different order of modulations or power levels to different sub-carriers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