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29DC-BA7D-CE20-FDF5-88F33236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B0F28-CB75-4BB8-51AF-D1379DBA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F7E1-7D6F-9A96-00B2-44AB8E76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AB2A-8A7F-0F79-E73C-63C4221D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0A7E-3182-351B-15B6-F3E4F698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E81-CC74-45E8-5AAD-6E72C652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AE6D-A972-A6B5-439C-B6ACED5AF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614F-6188-E63A-418D-8A26E528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686C-3BC7-E28E-1892-8D5A769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1632-4703-F75C-2103-C5FFA934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F2DA9-6E0F-F440-67C3-8FD766799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9CC6E-38F2-8721-7034-EC5AB293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A4EF-08F2-A23D-A422-EFAFD063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8975-AB7A-EE60-07D8-8C30BB1C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1687-F9D7-0B17-B9A9-09D44FC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3C1-5852-41E9-3668-515ECC9D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5D52-69E6-3816-C091-8BA90B2E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623F-2695-844D-F3C8-2EB46668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C27F-D066-DA77-23D9-A6234A3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DDEE-1B54-8DEC-63CA-056B7D6D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FA0E-ADDF-B5F9-D52A-6DA1962A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809-23C6-05E8-C880-465A4BD6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BA8D-681E-937B-4A8A-A9A34CB6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A48D-C4BC-C6D0-E293-494E261E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A8D4-F962-A476-9DFF-6C27A1D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8D4D-402F-74A4-0289-AA6E8309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04E-59EB-D9EA-B0EC-E56BF2EA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ACDA-D2FA-DDFE-ACB8-815B616D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1614-090C-7306-2C6B-C6D79AB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2EDB-BD34-7C9D-E1A8-C21CA70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E4779-8A3A-FD8F-595D-81163BA4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FD57-404D-461D-4FCB-5702AA88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7ADF-15F9-1784-AB4D-26A8F709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1236-690D-164F-1E28-829A6F48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89D31-AE66-23A5-65B3-0BC858B8F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BF06F-4880-BF15-BC22-F7ACE605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A9D12-DB99-5597-B777-10BB094E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0B258-2B63-0DD8-D295-578A807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B3D01-CB6E-3ECF-EC87-23A3C07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066-A4D3-00E1-5DAA-044EEE57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3BA25-ED4D-F6BC-E557-2118C222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CA6B0-EEE6-1BF8-F257-F333D3CA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A1953-5145-E72C-C104-F5BF66A1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FD05-0380-4446-1064-F3DBC7D7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7B8B9-F84A-3D03-EC97-C3A169B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E4246-FDCE-6431-93F3-865CD99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865-6F13-B6DC-AE00-02CBBAEB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2087-5AE6-4DCB-691C-C8CD6754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53C13-2793-3A86-0194-6C61DC23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130F-1533-704A-186C-8ECE9D1E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D594-A27D-A944-6DB8-908D91A4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32C1-B5C7-F8D0-376D-6DFAEA0A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F2B7-F574-4398-959C-DED6AA29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9656F-60BE-2793-4726-83389FAE3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E1230-03A4-BBF8-542D-2D1543D7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B11-0C00-1ADF-D47A-F139830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74BA-9A4A-D4AF-2A9B-D9D2A388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42E4-A160-47D5-B8D7-9E478C5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A060A-C31C-53ED-196C-CF530F92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AE9B-AD3A-419B-29FE-B5821836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F53F-28C5-0E74-6AE8-FA600CA4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EC23-A071-4030-8D7A-20E502C054C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6AEB-C4B5-32FB-9BA8-1F74ADDA0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2454-2995-926A-59A6-4C048B07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26B7-5A3E-49C9-A82B-D403719C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7C7FBDD-7ADD-C2D7-F759-D03351DD628F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&amp; GitHub</a:t>
            </a:r>
          </a:p>
        </p:txBody>
      </p:sp>
      <p:pic>
        <p:nvPicPr>
          <p:cNvPr id="7" name="Picture 2" descr="An Intro to Git and GitHub for Beginners Part I (Tutorial) | by Munira Omar  | Medium">
            <a:extLst>
              <a:ext uri="{FF2B5EF4-FFF2-40B4-BE49-F238E27FC236}">
                <a16:creationId xmlns:a16="http://schemas.microsoft.com/office/drawing/2014/main" id="{5EE69C82-61D3-614B-7208-1696A7F7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69F709EF-7C6A-E262-2B66-911670570447}"/>
              </a:ext>
            </a:extLst>
          </p:cNvPr>
          <p:cNvSpPr txBox="1">
            <a:spLocks/>
          </p:cNvSpPr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pull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fetch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3B43EE-A0D5-39CF-27BC-3D59E9F1F9E5}"/>
              </a:ext>
            </a:extLst>
          </p:cNvPr>
          <p:cNvSpPr txBox="1">
            <a:spLocks/>
          </p:cNvSpPr>
          <p:nvPr/>
        </p:nvSpPr>
        <p:spPr>
          <a:xfrm>
            <a:off x="5255259" y="1648869"/>
            <a:ext cx="5669913" cy="458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Git fetch 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downloads the latest changes into the local repository. 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downloads only the fresh changes pushed to the remote repository since the last fetch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allows to review and merge manually at a later time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i="0" dirty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Git pull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downloads latest changes into the local repository 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automatically merges change in the working directory.</a:t>
            </a:r>
          </a:p>
          <a:p>
            <a:pPr marL="1485900"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more chances of merge conflicts to occur</a:t>
            </a:r>
          </a:p>
          <a:p>
            <a:pPr lvl="6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git pull = git fetch + git merge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694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B23C39E-FC24-B1E9-9C81-1345751164C5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6600" b="1">
                <a:solidFill>
                  <a:schemeClr val="tx1"/>
                </a:solidFill>
              </a:rPr>
              <a:t>Git pull</a:t>
            </a:r>
            <a:r>
              <a:rPr lang="en-US" sz="6600">
                <a:solidFill>
                  <a:schemeClr val="tx1"/>
                </a:solidFill>
              </a:rPr>
              <a:t> and</a:t>
            </a:r>
            <a:r>
              <a:rPr lang="en-US" sz="6600" b="1">
                <a:solidFill>
                  <a:schemeClr val="tx1"/>
                </a:solidFill>
              </a:rPr>
              <a:t> fetch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485436-EE4B-841A-C0DC-A055B6C7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7" y="2642616"/>
            <a:ext cx="4267201" cy="360578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F6ECFA-1BA6-0232-2804-42AEE65E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98048"/>
            <a:ext cx="5614416" cy="26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3C183C37-8AB1-007C-215F-0099372BE202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Stash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15454C-9881-05F9-CCB1-FA48A8BA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39253"/>
            <a:ext cx="4777381" cy="30097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F1578-CB24-C4E2-8FBE-334990CF53C3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 temporary storage of code/changes without committing them to the repository</a:t>
            </a: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1D924A-112D-61DC-4DE5-A6BB4F3BFAA3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Merging Techniques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DC6A20-BFEE-B476-ACB3-675DDA47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236109"/>
            <a:ext cx="4777381" cy="42160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8B59D-0D04-1F74-2755-0EA926E8F6B3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Fast forward merge</a:t>
            </a:r>
            <a:endParaRPr lang="en-US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b="0" i="0" dirty="0">
                <a:effectLst/>
              </a:rPr>
              <a:t>Fast-forward merges literally </a:t>
            </a:r>
            <a:r>
              <a:rPr lang="en-US" b="1" i="0" dirty="0">
                <a:effectLst/>
              </a:rPr>
              <a:t>move your main branch's tip forward to the end of your feature branch</a:t>
            </a: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C9EC573-81D7-C014-6759-C916D3A219A5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Merging Techniques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682BFD-D47B-6EF5-1365-3A1B8AE7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09394"/>
            <a:ext cx="4777381" cy="306946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B1B2B-8FCD-B745-0C3F-112626FB7E80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Recursive merge or 3-way merge</a:t>
            </a:r>
            <a:endParaRPr lang="en-US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b="0" i="0">
                <a:effectLst/>
              </a:rPr>
              <a:t>after you branch and make some commits, there are some new original commits on the ‘</a:t>
            </a:r>
            <a:r>
              <a:rPr lang="en-US" b="1" i="0">
                <a:effectLst/>
              </a:rPr>
              <a:t>master</a:t>
            </a:r>
            <a:r>
              <a:rPr lang="en-US" b="0" i="0">
                <a:effectLst/>
              </a:rPr>
              <a:t>‘, when it’s time to merge, git recurses over the branch and creates a new merge commit.</a:t>
            </a:r>
            <a:endParaRPr lang="en-US" b="1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CA4DE-371B-DD94-EE0B-6E1A268E00C9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Squash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CEE84-D831-7CE9-0D7A-176073DC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293104"/>
            <a:ext cx="4777381" cy="21020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CF3DC4-1A8B-C62F-2E44-8FD240F1C238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combining several commits into one</a:t>
            </a: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	</a:t>
            </a:r>
            <a:r>
              <a:rPr lang="en-US" b="0" i="0" dirty="0">
                <a:effectLst/>
              </a:rPr>
              <a:t>git rebase -i HEAD ~</a:t>
            </a:r>
            <a:r>
              <a:rPr lang="en-US" b="0"/>
              <a:t>n</a:t>
            </a:r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4A542F3-3B7B-6BDE-C3C4-B31D032E6088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Cherry Pick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D73CF65-16BE-AD0F-6C0D-98BC2190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358793"/>
            <a:ext cx="4777381" cy="19706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63A4B7-5384-8C51-AC54-E0666B5A6408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Cherry picking in Git means to choose a commit from one branch and apply it onto another.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F818EA-234C-2E76-5C77-79B285D35ABE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Rebase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0AD5A47-C1AB-AD00-637B-6B1DAD55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90066"/>
            <a:ext cx="4777381" cy="250812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37855-6199-B900-FD13-2496949D0A89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i="0">
              <a:effectLst/>
            </a:endParaRPr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 process of moving or combining a sequence of commits to a new base commit</a:t>
            </a:r>
            <a:r>
              <a:rPr lang="en-US" b="0" i="0" dirty="0">
                <a:effectLst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AEDD450-EB31-DE41-04FB-84B918E3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944ED-F35F-5A78-C49D-3C170E6E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1300"/>
              <a:t>CVCS &amp; DVCS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Git installation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Local &amp; Remote repository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Connect to remote repository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Git branching strategy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Pull and Fetch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Stash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Merging Techniques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Squash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Cherry Pick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300"/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144307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81D686-BBEC-163D-30B6-45EDF98711B4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CVCS &amp; DVCS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AA20CD-0E87-341A-E3D7-133B7D28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06461"/>
            <a:ext cx="4777381" cy="267533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1B0F0-11F2-F20F-CE08-0A43808AC198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Centralized Version Control System (CVCS) - </a:t>
            </a:r>
            <a:r>
              <a:rPr lang="en-US" sz="1600" b="0" i="0" dirty="0">
                <a:effectLst/>
              </a:rPr>
              <a:t>the central server stores all the data.</a:t>
            </a:r>
            <a:r>
              <a:rPr lang="en-US" sz="1600" b="0" dirty="0"/>
              <a:t>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CVCS advantages :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Easy to learn and manage 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More control over users and their access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CVCS disadvantages :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we must connect to the network to perform operations.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if the central server gets crashed, there is a high chance of losing the data.</a:t>
            </a:r>
          </a:p>
        </p:txBody>
      </p:sp>
    </p:spTree>
    <p:extLst>
      <p:ext uri="{BB962C8B-B14F-4D97-AF65-F5344CB8AC3E}">
        <p14:creationId xmlns:p14="http://schemas.microsoft.com/office/powerpoint/2010/main" val="35106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28D4FD-E51B-2647-3B8C-4FF912EB75CF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CVCS &amp; DVCS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C79332-93B9-B5D5-E4F9-21B033D0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82575"/>
            <a:ext cx="4777381" cy="272310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AA0000-386A-E646-98F7-2DD0EEF9017D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Distributed Version Control System (DVCS) - has a clone of the remote repository to the local.</a:t>
            </a: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="1" dirty="0"/>
              <a:t>VCS advantages :</a:t>
            </a:r>
            <a:endParaRPr lang="en-US" b="1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User can work offline in DVCS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Merging and branching the changes in DVCS is very easy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/>
              <a:t>Even if the main server crashes, code will be stored in the local systems</a:t>
            </a:r>
            <a:endParaRPr lang="en-US" b="1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A67D81EA-E4D7-C38A-6D10-A4779BB44EC8}"/>
              </a:ext>
            </a:extLst>
          </p:cNvPr>
          <p:cNvSpPr txBox="1">
            <a:spLocks/>
          </p:cNvSpPr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Installation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39759-824F-6E7C-E648-11F570E0F58F}"/>
              </a:ext>
            </a:extLst>
          </p:cNvPr>
          <p:cNvSpPr txBox="1">
            <a:spLocks/>
          </p:cNvSpPr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/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Git website: </a:t>
            </a:r>
            <a:r>
              <a:rPr lang="en-US" dirty="0">
                <a:hlinkClick r:id="rId2"/>
              </a:rPr>
              <a:t>http://git-scm.com/ </a:t>
            </a: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– Free on-line book: </a:t>
            </a:r>
            <a:r>
              <a:rPr lang="en-US" dirty="0">
                <a:hlinkClick r:id="rId3"/>
              </a:rPr>
              <a:t>http://git-scm.com/book </a:t>
            </a: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– Reference page for Git: </a:t>
            </a:r>
            <a:r>
              <a:rPr lang="en-US" dirty="0">
                <a:hlinkClick r:id="rId4"/>
              </a:rPr>
              <a:t>http://gitref.org/index.html </a:t>
            </a: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– Git tutorial: </a:t>
            </a:r>
            <a:r>
              <a:rPr lang="en-US" dirty="0">
                <a:hlinkClick r:id="rId5"/>
              </a:rPr>
              <a:t>http://schacon.github.com/git/gittutorial.html </a:t>
            </a: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– Git for Computer Scientists: </a:t>
            </a: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		• </a:t>
            </a:r>
            <a:r>
              <a:rPr lang="en-US" dirty="0">
                <a:hlinkClick r:id="rId6"/>
              </a:rPr>
              <a:t>http://eagain.net/articles/git-for-computer-scientists/</a:t>
            </a:r>
            <a:endParaRPr lang="en-US" b="0"/>
          </a:p>
          <a:p>
            <a:pPr marL="3429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008E0F-5308-5260-538A-5DB6E7DEDF58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git workflow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2D09D5-0DE0-9C3B-5E3F-6C26C1B5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85508"/>
            <a:ext cx="4777381" cy="311724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68D98-88B0-D415-DB51-0D41DBB49E80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Modify</a:t>
            </a:r>
            <a:r>
              <a:rPr lang="en-US"/>
              <a:t> files in your working directory.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Stage</a:t>
            </a:r>
            <a:r>
              <a:rPr lang="en-US"/>
              <a:t> files, adding snapshots of them to your staging area.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Commit</a:t>
            </a:r>
            <a:r>
              <a:rPr lang="en-US"/>
              <a:t>, which takes the files in the staging area and stores that snapshot permanently to your Git directory.  </a:t>
            </a:r>
          </a:p>
        </p:txBody>
      </p:sp>
    </p:spTree>
    <p:extLst>
      <p:ext uri="{BB962C8B-B14F-4D97-AF65-F5344CB8AC3E}">
        <p14:creationId xmlns:p14="http://schemas.microsoft.com/office/powerpoint/2010/main" val="227089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88E9E0-03F3-A004-7C6B-957ACA86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717270"/>
            <a:ext cx="6589537" cy="5419892"/>
          </a:xfrm>
          <a:prstGeom prst="rect">
            <a:avLst/>
          </a:prstGeom>
          <a:noFill/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67FE6F18-1B88-2D98-8A10-F2D10393533A}"/>
              </a:ext>
            </a:extLst>
          </p:cNvPr>
          <p:cNvSpPr txBox="1">
            <a:spLocks/>
          </p:cNvSpPr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 &amp;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09508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738E979-6FD7-CEEE-EE67-B1FB7123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491539"/>
            <a:ext cx="6589537" cy="3871353"/>
          </a:xfrm>
          <a:prstGeom prst="rect">
            <a:avLst/>
          </a:prstGeom>
          <a:noFill/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56FC95C-AD52-24B6-3598-B9EF12EAEF47}"/>
              </a:ext>
            </a:extLst>
          </p:cNvPr>
          <p:cNvSpPr txBox="1">
            <a:spLocks/>
          </p:cNvSpPr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Commands</a:t>
            </a:r>
          </a:p>
        </p:txBody>
      </p:sp>
    </p:spTree>
    <p:extLst>
      <p:ext uri="{BB962C8B-B14F-4D97-AF65-F5344CB8AC3E}">
        <p14:creationId xmlns:p14="http://schemas.microsoft.com/office/powerpoint/2010/main" val="149372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755753-066F-73F9-65EC-97C332FB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5" y="623275"/>
            <a:ext cx="5406642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3F8591-4C9B-9606-B893-0C57866B58D2}"/>
              </a:ext>
            </a:extLst>
          </p:cNvPr>
          <p:cNvSpPr txBox="1">
            <a:spLocks/>
          </p:cNvSpPr>
          <p:nvPr/>
        </p:nvSpPr>
        <p:spPr>
          <a:xfrm>
            <a:off x="6889833" y="1056640"/>
            <a:ext cx="4360324" cy="34943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Branching Strategy</a:t>
            </a:r>
          </a:p>
        </p:txBody>
      </p:sp>
    </p:spTree>
    <p:extLst>
      <p:ext uri="{BB962C8B-B14F-4D97-AF65-F5344CB8AC3E}">
        <p14:creationId xmlns:p14="http://schemas.microsoft.com/office/powerpoint/2010/main" val="140884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489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Anantharamu, Nishanth</dc:creator>
  <cp:lastModifiedBy>Anantharamu, Nishanth</cp:lastModifiedBy>
  <cp:revision>1</cp:revision>
  <dcterms:created xsi:type="dcterms:W3CDTF">2023-03-08T10:48:32Z</dcterms:created>
  <dcterms:modified xsi:type="dcterms:W3CDTF">2023-03-08T11:00:11Z</dcterms:modified>
</cp:coreProperties>
</file>