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webextensions/taskpanes.xml" ContentType="application/vnd.ms-office.webextensiontaskpan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 id="2147483757" r:id="rId2"/>
    <p:sldMasterId id="2147483774" r:id="rId3"/>
  </p:sldMasterIdLst>
  <p:notesMasterIdLst>
    <p:notesMasterId r:id="rId27"/>
  </p:notesMasterIdLst>
  <p:sldIdLst>
    <p:sldId id="260" r:id="rId4"/>
    <p:sldId id="256" r:id="rId5"/>
    <p:sldId id="257" r:id="rId6"/>
    <p:sldId id="258" r:id="rId7"/>
    <p:sldId id="259" r:id="rId8"/>
    <p:sldId id="261" r:id="rId9"/>
    <p:sldId id="262" r:id="rId10"/>
    <p:sldId id="263" r:id="rId11"/>
    <p:sldId id="264" r:id="rId12"/>
    <p:sldId id="265" r:id="rId13"/>
    <p:sldId id="266" r:id="rId14"/>
    <p:sldId id="283" r:id="rId15"/>
    <p:sldId id="286" r:id="rId16"/>
    <p:sldId id="292" r:id="rId17"/>
    <p:sldId id="295" r:id="rId18"/>
    <p:sldId id="298" r:id="rId19"/>
    <p:sldId id="301" r:id="rId20"/>
    <p:sldId id="304" r:id="rId21"/>
    <p:sldId id="307" r:id="rId22"/>
    <p:sldId id="310" r:id="rId23"/>
    <p:sldId id="313" r:id="rId24"/>
    <p:sldId id="320" r:id="rId25"/>
    <p:sldId id="319" r:id="rId26"/>
  </p:sldIdLst>
  <p:sldSz cx="12192000" cy="6858000"/>
  <p:notesSz cx="6858000" cy="9144000"/>
  <p:custDataLst>
    <p:tags r:id="rId2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 uri="{1BD7E111-0CB8-44D6-8891-C1BB2F81B7CC}">
      <p1710:readonlyRecommended xmlns="" xmlns:p1710="http://schemas.microsoft.com/office/powerpoint/2017/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057" autoAdjust="0"/>
    <p:restoredTop sz="94606" autoAdjust="0"/>
  </p:normalViewPr>
  <p:slideViewPr>
    <p:cSldViewPr snapToGrid="0">
      <p:cViewPr varScale="1">
        <p:scale>
          <a:sx n="83" d="100"/>
          <a:sy n="83" d="100"/>
        </p:scale>
        <p:origin x="-226" y="-72"/>
      </p:cViewPr>
      <p:guideLst>
        <p:guide orient="horz" pos="2160"/>
        <p:guide pos="3840"/>
      </p:guideLst>
    </p:cSldViewPr>
  </p:slideViewPr>
  <p:outlineViewPr>
    <p:cViewPr>
      <p:scale>
        <a:sx n="33" d="100"/>
        <a:sy n="33" d="100"/>
      </p:scale>
      <p:origin x="0" y="-235"/>
    </p:cViewPr>
  </p:outlineViewPr>
  <p:notesTextViewPr>
    <p:cViewPr>
      <p:scale>
        <a:sx n="1" d="1"/>
        <a:sy n="1" d="1"/>
      </p:scale>
      <p:origin x="0" y="0"/>
    </p:cViewPr>
  </p:notesTextViewPr>
  <p:notesViewPr>
    <p:cSldViewPr>
      <p:cViewPr>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gs" Target="tags/tag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DDE086-6B89-49F1-A9BB-D560B74F781E}" type="datetimeFigureOut">
              <a:rPr lang="en-IN" smtClean="0"/>
              <a:pPr/>
              <a:t>08-08-2023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7FB93F-4870-417D-BDC7-78EDD44B774B}" type="slidenum">
              <a:rPr lang="en-IN" smtClean="0"/>
              <a:pPr/>
              <a:t>‹#›</a:t>
            </a:fld>
            <a:endParaRPr lang="en-IN"/>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val="4055206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3385A2F-4C8E-4D77-B156-07C86BE6C287}" type="datetime1">
              <a:rPr lang="en-IN" smtClean="0"/>
              <a:pPr/>
              <a:t>08-08-2023</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Shape 9">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3C6CFD58-F4EC-589B-B474-1A3A8E3A2B4C}"/>
              </a:ext>
            </a:extLst>
          </p:cNvPr>
          <p:cNvSpPr/>
          <p:nvPr userDrawn="1"/>
        </p:nvSpPr>
        <p:spPr>
          <a:xfrm>
            <a:off x="0" y="208344"/>
            <a:ext cx="8961120" cy="1391856"/>
          </a:xfrm>
          <a:custGeom>
            <a:avLst/>
            <a:gdLst>
              <a:gd name="connsiteX0" fmla="*/ 36658 w 9271322"/>
              <a:gd name="connsiteY0" fmla="*/ 0 h 1261641"/>
              <a:gd name="connsiteX1" fmla="*/ 9061044 w 9271322"/>
              <a:gd name="connsiteY1" fmla="*/ 0 h 1261641"/>
              <a:gd name="connsiteX2" fmla="*/ 9271322 w 9271322"/>
              <a:gd name="connsiteY2" fmla="*/ 210278 h 1261641"/>
              <a:gd name="connsiteX3" fmla="*/ 9271322 w 9271322"/>
              <a:gd name="connsiteY3" fmla="*/ 1051363 h 1261641"/>
              <a:gd name="connsiteX4" fmla="*/ 9061044 w 9271322"/>
              <a:gd name="connsiteY4" fmla="*/ 1261641 h 1261641"/>
              <a:gd name="connsiteX5" fmla="*/ 36658 w 9271322"/>
              <a:gd name="connsiteY5" fmla="*/ 1261641 h 1261641"/>
              <a:gd name="connsiteX6" fmla="*/ 0 w 9271322"/>
              <a:gd name="connsiteY6" fmla="*/ 1257946 h 1261641"/>
              <a:gd name="connsiteX7" fmla="*/ 0 w 9271322"/>
              <a:gd name="connsiteY7" fmla="*/ 3696 h 126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71322" h="1261641">
                <a:moveTo>
                  <a:pt x="36658" y="0"/>
                </a:moveTo>
                <a:lnTo>
                  <a:pt x="9061044" y="0"/>
                </a:lnTo>
                <a:cubicBezTo>
                  <a:pt x="9177177" y="0"/>
                  <a:pt x="9271322" y="94145"/>
                  <a:pt x="9271322" y="210278"/>
                </a:cubicBezTo>
                <a:lnTo>
                  <a:pt x="9271322" y="1051363"/>
                </a:lnTo>
                <a:cubicBezTo>
                  <a:pt x="9271322" y="1167496"/>
                  <a:pt x="9177177" y="1261641"/>
                  <a:pt x="9061044" y="1261641"/>
                </a:cubicBezTo>
                <a:lnTo>
                  <a:pt x="36658" y="1261641"/>
                </a:lnTo>
                <a:lnTo>
                  <a:pt x="0" y="1257946"/>
                </a:lnTo>
                <a:lnTo>
                  <a:pt x="0" y="3696"/>
                </a:lnTo>
                <a:close/>
              </a:path>
            </a:pathLst>
          </a:cu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2" name="Slide Number Placeholder 5">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8DC3FCBD-72E4-3CE8-E5D4-C5CBD40B2F3B}"/>
              </a:ext>
            </a:extLst>
          </p:cNvPr>
          <p:cNvSpPr>
            <a:spLocks noGrp="1"/>
          </p:cNvSpPr>
          <p:nvPr>
            <p:ph type="sldNum" sz="quarter" idx="4"/>
          </p:nvPr>
        </p:nvSpPr>
        <p:spPr>
          <a:xfrm>
            <a:off x="11267440" y="371802"/>
            <a:ext cx="497840" cy="532438"/>
          </a:xfrm>
          <a:prstGeom prst="rect">
            <a:avLst/>
          </a:prstGeom>
        </p:spPr>
        <p:txBody>
          <a:bodyPr vert="horz" lIns="91440" tIns="45720" rIns="91440" bIns="45720" rtlCol="0" anchor="ctr"/>
          <a:lstStyle>
            <a:lvl1pPr algn="r">
              <a:defRPr sz="1400">
                <a:solidFill>
                  <a:schemeClr val="tx1"/>
                </a:solidFill>
                <a:latin typeface="Century Gothic" panose="020B0502020202020204" pitchFamily="34" charset="0"/>
              </a:defRPr>
            </a:lvl1pPr>
          </a:lstStyle>
          <a:p>
            <a:fld id="{E8E6B935-9A0A-4705-AF38-D840638B6369}" type="slidenum">
              <a:rPr lang="en-IN" smtClean="0"/>
              <a:pPr/>
              <a:t>‹#›</a:t>
            </a:fld>
            <a:endParaRPr lang="en-IN"/>
          </a:p>
        </p:txBody>
      </p:sp>
      <p:pic>
        <p:nvPicPr>
          <p:cNvPr id="1026" name="Picture 2" descr="Airbus Logo and symbol, meaning, history, PNG, brand">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3D77DA68-9E94-9658-81C1-31851E47F583}"/>
              </a:ext>
            </a:extLst>
          </p:cNvPr>
          <p:cNvPicPr>
            <a:picLocks noChangeAspect="1" noChangeArrowheads="1"/>
          </p:cNvPicPr>
          <p:nvPr userDrawn="1"/>
        </p:nvPicPr>
        <p:blipFill>
          <a:blip r:embed="rId2" cstate="print">
            <a:extLst>
              <a:ext uri="{28A0092B-C50C-407E-A947-70E740481C1C}">
                <a14:useLocalDpi xmlns="" xmlns:m="http://schemas.openxmlformats.org/officeDocument/2006/math" xmlns:w="http://schemas.openxmlformats.org/wordprocessingml/2006/main" xmlns:wp="http://schemas.openxmlformats.org/drawingml/2006/wordprocessingDrawing" xmlns:mc="http://schemas.openxmlformats.org/markup-compatibility/2006" xmlns:p14="http://schemas.microsoft.com/office/powerpoint/2010/main" xmlns:p15="http://schemas.microsoft.com/office/powerpoint/2012/main" xmlns:p159="http://schemas.microsoft.com/office/powerpoint/2015/09/main" xmlns:a14="http://schemas.microsoft.com/office/drawing/2010/main" val="0"/>
              </a:ext>
            </a:extLst>
          </a:blip>
          <a:stretch>
            <a:fillRect/>
          </a:stretch>
        </p:blipFill>
        <p:spPr bwMode="auto">
          <a:xfrm>
            <a:off x="10613267" y="6126194"/>
            <a:ext cx="1152013" cy="720008"/>
          </a:xfrm>
          <a:prstGeom prst="rect">
            <a:avLst/>
          </a:prstGeom>
          <a:noFill/>
          <a:extLst>
            <a:ext uri="{909E8E84-426E-40DD-AFC4-6F175D3DCCD1}">
              <a14:hiddenFill xmlns="" xmlns:m="http://schemas.openxmlformats.org/officeDocument/2006/math" xmlns:w="http://schemas.openxmlformats.org/wordprocessingml/2006/main" xmlns:wp="http://schemas.openxmlformats.org/drawingml/2006/wordprocessingDrawing" xmlns:mc="http://schemas.openxmlformats.org/markup-compatibility/2006" xmlns:p14="http://schemas.microsoft.com/office/powerpoint/2010/main" xmlns:p15="http://schemas.microsoft.com/office/powerpoint/2012/main" xmlns:p159="http://schemas.microsoft.com/office/powerpoint/2015/09/main" xmlns:a14="http://schemas.microsoft.com/office/drawing/2010/main">
                <a:solidFill>
                  <a:srgbClr val="FFFFFF"/>
                </a:solidFill>
              </a14:hiddenFill>
            </a:ext>
          </a:extLst>
        </p:spPr>
      </p:pic>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232156234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7E8BD9-5CE6-4BBC-B54E-FEC4226C229D}" type="datetime1">
              <a:rPr lang="en-IN" smtClean="0"/>
              <a:pPr/>
              <a:t>08-08-2023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E6B935-9A0A-4705-AF38-D840638B6369}" type="slidenum">
              <a:rPr lang="en-IN" smtClean="0"/>
              <a:pPr/>
              <a:t>‹#›</a:t>
            </a:fld>
            <a:endParaRPr lang="en-IN"/>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208788639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40273F-A4EF-473D-89F3-ED02D163F960}" type="datetime1">
              <a:rPr lang="en-IN" smtClean="0"/>
              <a:pPr/>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E6B935-9A0A-4705-AF38-D840638B6369}" type="slidenum">
              <a:rPr lang="en-IN" smtClean="0"/>
              <a:pPr/>
              <a:t>‹#›</a:t>
            </a:fld>
            <a:endParaRPr lang="en-IN"/>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253888777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CBCCC7-6DCE-4B1C-BED3-7B40BB9927A3}" type="datetime1">
              <a:rPr lang="en-IN" smtClean="0"/>
              <a:pPr/>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E6B935-9A0A-4705-AF38-D840638B6369}" type="slidenum">
              <a:rPr lang="en-IN" smtClean="0"/>
              <a:pPr/>
              <a:t>‹#›</a:t>
            </a:fld>
            <a:endParaRPr lang="en-IN"/>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400964291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471583C7-27B2-8A6C-1F70-525E660F20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18C4C6FB-A25E-0AEF-630E-2A46A36A3D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F2B73853-DBDE-737E-F879-52B1E1F1B353}"/>
              </a:ext>
            </a:extLst>
          </p:cNvPr>
          <p:cNvSpPr>
            <a:spLocks noGrp="1"/>
          </p:cNvSpPr>
          <p:nvPr>
            <p:ph type="dt" sz="half" idx="10"/>
          </p:nvPr>
        </p:nvSpPr>
        <p:spPr/>
        <p:txBody>
          <a:bodyPr/>
          <a:lstStyle/>
          <a:p>
            <a:fld id="{53195497-190D-4C54-AB26-29C43C7B0FEA}" type="datetime1">
              <a:rPr lang="en-IN" smtClean="0"/>
              <a:pPr/>
              <a:t>08-08-2023</a:t>
            </a:fld>
            <a:endParaRPr lang="en-IN"/>
          </a:p>
        </p:txBody>
      </p:sp>
      <p:sp>
        <p:nvSpPr>
          <p:cNvPr id="5" name="Footer Placeholder 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23FDAE6B-848D-8768-F7E9-ADCD68E1FD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A01CBA35-3861-7197-0EAF-E94561D4C5DE}"/>
              </a:ext>
            </a:extLst>
          </p:cNvPr>
          <p:cNvSpPr>
            <a:spLocks noGrp="1"/>
          </p:cNvSpPr>
          <p:nvPr>
            <p:ph type="sldNum" sz="quarter" idx="12"/>
          </p:nvPr>
        </p:nvSpPr>
        <p:spPr/>
        <p:txBody>
          <a:bodyPr/>
          <a:lstStyle/>
          <a:p>
            <a:fld id="{C2633B5A-CE23-4327-9C50-ACCBEE8C1CFC}" type="slidenum">
              <a:rPr lang="en-IN" smtClean="0"/>
              <a:pPr/>
              <a:t>‹#›</a:t>
            </a:fld>
            <a:endParaRPr lang="en-IN"/>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60886692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9CE8E691-4149-ECE5-2642-113CA67B30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CB6865FE-DD0D-D4D0-F352-7F8B5FE634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35E091A0-933A-DBE4-0105-7E50C53A20F0}"/>
              </a:ext>
            </a:extLst>
          </p:cNvPr>
          <p:cNvSpPr>
            <a:spLocks noGrp="1"/>
          </p:cNvSpPr>
          <p:nvPr>
            <p:ph type="dt" sz="half" idx="10"/>
          </p:nvPr>
        </p:nvSpPr>
        <p:spPr/>
        <p:txBody>
          <a:bodyPr/>
          <a:lstStyle/>
          <a:p>
            <a:fld id="{93218B2B-6664-4BC8-A14A-435B78D2DD01}" type="datetime1">
              <a:rPr lang="en-IN" smtClean="0"/>
              <a:pPr/>
              <a:t>08-08-2023</a:t>
            </a:fld>
            <a:endParaRPr lang="en-IN"/>
          </a:p>
        </p:txBody>
      </p:sp>
      <p:sp>
        <p:nvSpPr>
          <p:cNvPr id="5" name="Footer Placeholder 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B7388EE9-B2B6-532C-6B73-7BCD85E788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5763DA7A-3020-96E0-6C5F-72B1C5EA61CB}"/>
              </a:ext>
            </a:extLst>
          </p:cNvPr>
          <p:cNvSpPr>
            <a:spLocks noGrp="1"/>
          </p:cNvSpPr>
          <p:nvPr>
            <p:ph type="sldNum" sz="quarter" idx="12"/>
          </p:nvPr>
        </p:nvSpPr>
        <p:spPr/>
        <p:txBody>
          <a:bodyPr/>
          <a:lstStyle/>
          <a:p>
            <a:fld id="{C2633B5A-CE23-4327-9C50-ACCBEE8C1CFC}" type="slidenum">
              <a:rPr lang="en-IN" smtClean="0"/>
              <a:pPr/>
              <a:t>‹#›</a:t>
            </a:fld>
            <a:endParaRPr lang="en-IN"/>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294317891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1DD69822-1227-0EC9-394B-2F7203BD28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534A7B47-A16C-FDDD-9F05-3E49C64376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A1867935-BED9-6FAD-0650-28D895B0752B}"/>
              </a:ext>
            </a:extLst>
          </p:cNvPr>
          <p:cNvSpPr>
            <a:spLocks noGrp="1"/>
          </p:cNvSpPr>
          <p:nvPr>
            <p:ph type="dt" sz="half" idx="10"/>
          </p:nvPr>
        </p:nvSpPr>
        <p:spPr/>
        <p:txBody>
          <a:bodyPr/>
          <a:lstStyle/>
          <a:p>
            <a:fld id="{86FBF67A-3BBD-48D5-946C-B802E6421B72}" type="datetime1">
              <a:rPr lang="en-IN" smtClean="0"/>
              <a:pPr/>
              <a:t>08-08-2023</a:t>
            </a:fld>
            <a:endParaRPr lang="en-IN"/>
          </a:p>
        </p:txBody>
      </p:sp>
      <p:sp>
        <p:nvSpPr>
          <p:cNvPr id="5" name="Footer Placeholder 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545CFE68-E24E-78A4-A37C-7D362D0CB7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7C106E11-A773-2087-E466-F3BCAFA460C2}"/>
              </a:ext>
            </a:extLst>
          </p:cNvPr>
          <p:cNvSpPr>
            <a:spLocks noGrp="1"/>
          </p:cNvSpPr>
          <p:nvPr>
            <p:ph type="sldNum" sz="quarter" idx="12"/>
          </p:nvPr>
        </p:nvSpPr>
        <p:spPr/>
        <p:txBody>
          <a:bodyPr/>
          <a:lstStyle/>
          <a:p>
            <a:fld id="{C2633B5A-CE23-4327-9C50-ACCBEE8C1CFC}" type="slidenum">
              <a:rPr lang="en-IN" smtClean="0"/>
              <a:pPr/>
              <a:t>‹#›</a:t>
            </a:fld>
            <a:endParaRPr lang="en-IN"/>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3484408383"/>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D09E3328-DB3B-3246-9A1A-B4140C94FC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BE34F3DD-7E4B-C5D1-5E06-5F71A74D9D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91A30E09-8A56-6E7F-1FE1-2ED0C95381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F7A47C30-345C-6E84-0352-2C04493BD87D}"/>
              </a:ext>
            </a:extLst>
          </p:cNvPr>
          <p:cNvSpPr>
            <a:spLocks noGrp="1"/>
          </p:cNvSpPr>
          <p:nvPr>
            <p:ph type="dt" sz="half" idx="10"/>
          </p:nvPr>
        </p:nvSpPr>
        <p:spPr/>
        <p:txBody>
          <a:bodyPr/>
          <a:lstStyle/>
          <a:p>
            <a:fld id="{4B61D8E1-00DC-4B9E-851E-A6C2EC1B8766}" type="datetime1">
              <a:rPr lang="en-IN" smtClean="0"/>
              <a:pPr/>
              <a:t>08-08-2023</a:t>
            </a:fld>
            <a:endParaRPr lang="en-IN"/>
          </a:p>
        </p:txBody>
      </p:sp>
      <p:sp>
        <p:nvSpPr>
          <p:cNvPr id="6" name="Footer Placeholder 5">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2621E897-2C52-C156-465A-7EAD59BEE5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C35E499C-A7E5-EB65-75E5-A04F70123AF0}"/>
              </a:ext>
            </a:extLst>
          </p:cNvPr>
          <p:cNvSpPr>
            <a:spLocks noGrp="1"/>
          </p:cNvSpPr>
          <p:nvPr>
            <p:ph type="sldNum" sz="quarter" idx="12"/>
          </p:nvPr>
        </p:nvSpPr>
        <p:spPr/>
        <p:txBody>
          <a:bodyPr/>
          <a:lstStyle/>
          <a:p>
            <a:fld id="{C2633B5A-CE23-4327-9C50-ACCBEE8C1CFC}" type="slidenum">
              <a:rPr lang="en-IN" smtClean="0"/>
              <a:pPr/>
              <a:t>‹#›</a:t>
            </a:fld>
            <a:endParaRPr lang="en-IN"/>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421476012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A684BB69-DAD8-40EE-EA9D-13A77101250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4985DE3D-0C81-FE57-2ACC-389F910CB7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B4471CB8-5B6E-833A-8289-3108EE32AD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E7423528-9EC2-B265-1AAA-51DDD6E230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62779FA0-37BB-A340-3DB8-2A2EDA12E0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9B0C17BE-DCC1-842A-E38F-7EC696F05D2F}"/>
              </a:ext>
            </a:extLst>
          </p:cNvPr>
          <p:cNvSpPr>
            <a:spLocks noGrp="1"/>
          </p:cNvSpPr>
          <p:nvPr>
            <p:ph type="dt" sz="half" idx="10"/>
          </p:nvPr>
        </p:nvSpPr>
        <p:spPr/>
        <p:txBody>
          <a:bodyPr/>
          <a:lstStyle/>
          <a:p>
            <a:fld id="{49931EC2-B431-4C40-B1F9-0A8D74D70414}" type="datetime1">
              <a:rPr lang="en-IN" smtClean="0"/>
              <a:pPr/>
              <a:t>08-08-2023</a:t>
            </a:fld>
            <a:endParaRPr lang="en-IN"/>
          </a:p>
        </p:txBody>
      </p:sp>
      <p:sp>
        <p:nvSpPr>
          <p:cNvPr id="8" name="Footer Placeholder 7">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5DC5B4F6-F315-54DA-EC1B-A5BC31ACD7A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131CB4DB-F972-C06B-A2AE-167ABA9AC9C7}"/>
              </a:ext>
            </a:extLst>
          </p:cNvPr>
          <p:cNvSpPr>
            <a:spLocks noGrp="1"/>
          </p:cNvSpPr>
          <p:nvPr>
            <p:ph type="sldNum" sz="quarter" idx="12"/>
          </p:nvPr>
        </p:nvSpPr>
        <p:spPr/>
        <p:txBody>
          <a:bodyPr/>
          <a:lstStyle/>
          <a:p>
            <a:fld id="{C2633B5A-CE23-4327-9C50-ACCBEE8C1CFC}" type="slidenum">
              <a:rPr lang="en-IN" smtClean="0"/>
              <a:pPr/>
              <a:t>‹#›</a:t>
            </a:fld>
            <a:endParaRPr lang="en-IN"/>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2937075332"/>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B409B110-3053-8472-CA11-E520BF23DBD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62FCB6FF-DE27-5936-1D22-0DC39A7ACAC3}"/>
              </a:ext>
            </a:extLst>
          </p:cNvPr>
          <p:cNvSpPr>
            <a:spLocks noGrp="1"/>
          </p:cNvSpPr>
          <p:nvPr>
            <p:ph type="dt" sz="half" idx="10"/>
          </p:nvPr>
        </p:nvSpPr>
        <p:spPr/>
        <p:txBody>
          <a:bodyPr/>
          <a:lstStyle/>
          <a:p>
            <a:fld id="{2EC9BC08-3133-45AE-AA7F-E8C12059EF10}" type="datetime1">
              <a:rPr lang="en-IN" smtClean="0"/>
              <a:pPr/>
              <a:t>08-08-2023</a:t>
            </a:fld>
            <a:endParaRPr lang="en-IN"/>
          </a:p>
        </p:txBody>
      </p:sp>
      <p:sp>
        <p:nvSpPr>
          <p:cNvPr id="4" name="Footer Placeholder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401EA41D-5010-6C84-E7D6-696415DFC8A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F94B8249-B9E1-425C-6926-D22CE98640C8}"/>
              </a:ext>
            </a:extLst>
          </p:cNvPr>
          <p:cNvSpPr>
            <a:spLocks noGrp="1"/>
          </p:cNvSpPr>
          <p:nvPr>
            <p:ph type="sldNum" sz="quarter" idx="12"/>
          </p:nvPr>
        </p:nvSpPr>
        <p:spPr/>
        <p:txBody>
          <a:bodyPr/>
          <a:lstStyle/>
          <a:p>
            <a:fld id="{C2633B5A-CE23-4327-9C50-ACCBEE8C1CFC}" type="slidenum">
              <a:rPr lang="en-IN" smtClean="0"/>
              <a:pPr/>
              <a:t>‹#›</a:t>
            </a:fld>
            <a:endParaRPr lang="en-IN"/>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202378681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8197DA7D-A358-0C4F-CC37-2B0AD0ADDABA}"/>
              </a:ext>
            </a:extLst>
          </p:cNvPr>
          <p:cNvSpPr>
            <a:spLocks noGrp="1"/>
          </p:cNvSpPr>
          <p:nvPr>
            <p:ph type="dt" sz="half" idx="10"/>
          </p:nvPr>
        </p:nvSpPr>
        <p:spPr/>
        <p:txBody>
          <a:bodyPr/>
          <a:lstStyle/>
          <a:p>
            <a:fld id="{065C1CC4-B46C-4348-8193-8ACB61603EFA}" type="datetime1">
              <a:rPr lang="en-IN" smtClean="0"/>
              <a:pPr/>
              <a:t>08-08-2023</a:t>
            </a:fld>
            <a:endParaRPr lang="en-IN"/>
          </a:p>
        </p:txBody>
      </p:sp>
      <p:sp>
        <p:nvSpPr>
          <p:cNvPr id="3" name="Footer Placeholder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0A90C837-DD06-D226-6ED1-FA657CD9A3F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83C8C534-8992-B061-C475-ADDC93F0B8C7}"/>
              </a:ext>
            </a:extLst>
          </p:cNvPr>
          <p:cNvSpPr>
            <a:spLocks noGrp="1"/>
          </p:cNvSpPr>
          <p:nvPr>
            <p:ph type="sldNum" sz="quarter" idx="12"/>
          </p:nvPr>
        </p:nvSpPr>
        <p:spPr/>
        <p:txBody>
          <a:bodyPr/>
          <a:lstStyle/>
          <a:p>
            <a:fld id="{C2633B5A-CE23-4327-9C50-ACCBEE8C1CFC}" type="slidenum">
              <a:rPr lang="en-IN" smtClean="0"/>
              <a:pPr/>
              <a:t>‹#›</a:t>
            </a:fld>
            <a:endParaRPr lang="en-IN"/>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6298833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716280" y="1959292"/>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BD45E2-9AFC-4426-AB8F-ED0A7E1371B5}" type="datetime1">
              <a:rPr lang="en-IN" smtClean="0"/>
              <a:pPr/>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E6B935-9A0A-4705-AF38-D840638B6369}" type="slidenum">
              <a:rPr lang="en-IN" smtClean="0"/>
              <a:pPr/>
              <a:t>‹#›</a:t>
            </a:fld>
            <a:endParaRPr lang="en-IN"/>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294893695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BC1B8520-FDB9-C700-5882-5F3DD29EDB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D1DB73A7-892E-D170-9A80-113E3CA666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4286D364-81AA-0537-B931-7711EE77BA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F01466B4-C0E6-C1AE-25F0-02BDC8AE4929}"/>
              </a:ext>
            </a:extLst>
          </p:cNvPr>
          <p:cNvSpPr>
            <a:spLocks noGrp="1"/>
          </p:cNvSpPr>
          <p:nvPr>
            <p:ph type="dt" sz="half" idx="10"/>
          </p:nvPr>
        </p:nvSpPr>
        <p:spPr/>
        <p:txBody>
          <a:bodyPr/>
          <a:lstStyle/>
          <a:p>
            <a:fld id="{8B98EED6-15E8-4FB5-B254-744A0682EEE5}" type="datetime1">
              <a:rPr lang="en-IN" smtClean="0"/>
              <a:pPr/>
              <a:t>08-08-2023</a:t>
            </a:fld>
            <a:endParaRPr lang="en-IN"/>
          </a:p>
        </p:txBody>
      </p:sp>
      <p:sp>
        <p:nvSpPr>
          <p:cNvPr id="6" name="Footer Placeholder 5">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221947B5-4A84-3CEE-C67D-6B3F0830FB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8E02552C-56E0-0E3B-FB0D-0D5AD3ED9E51}"/>
              </a:ext>
            </a:extLst>
          </p:cNvPr>
          <p:cNvSpPr>
            <a:spLocks noGrp="1"/>
          </p:cNvSpPr>
          <p:nvPr>
            <p:ph type="sldNum" sz="quarter" idx="12"/>
          </p:nvPr>
        </p:nvSpPr>
        <p:spPr/>
        <p:txBody>
          <a:bodyPr/>
          <a:lstStyle/>
          <a:p>
            <a:fld id="{C2633B5A-CE23-4327-9C50-ACCBEE8C1CFC}" type="slidenum">
              <a:rPr lang="en-IN" smtClean="0"/>
              <a:pPr/>
              <a:t>‹#›</a:t>
            </a:fld>
            <a:endParaRPr lang="en-IN"/>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4277176477"/>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3B13A260-F54F-BCD1-26EB-7E1DEAC243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CF1ECD74-2E10-A0D5-F1DB-454B95472F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0E5943FA-03FE-5664-975A-6A331893F7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AF997C99-3111-4A9B-503A-B59EBC4FF080}"/>
              </a:ext>
            </a:extLst>
          </p:cNvPr>
          <p:cNvSpPr>
            <a:spLocks noGrp="1"/>
          </p:cNvSpPr>
          <p:nvPr>
            <p:ph type="dt" sz="half" idx="10"/>
          </p:nvPr>
        </p:nvSpPr>
        <p:spPr/>
        <p:txBody>
          <a:bodyPr/>
          <a:lstStyle/>
          <a:p>
            <a:fld id="{D2E0A2C7-A347-4940-97FD-7F5003CFA353}" type="datetime1">
              <a:rPr lang="en-IN" smtClean="0"/>
              <a:pPr/>
              <a:t>08-08-2023</a:t>
            </a:fld>
            <a:endParaRPr lang="en-IN"/>
          </a:p>
        </p:txBody>
      </p:sp>
      <p:sp>
        <p:nvSpPr>
          <p:cNvPr id="6" name="Footer Placeholder 5">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0EA12F30-AD8C-E579-4CE5-8CFA162AB2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75F9A6DC-EF6B-9982-093E-D0A65A2A6379}"/>
              </a:ext>
            </a:extLst>
          </p:cNvPr>
          <p:cNvSpPr>
            <a:spLocks noGrp="1"/>
          </p:cNvSpPr>
          <p:nvPr>
            <p:ph type="sldNum" sz="quarter" idx="12"/>
          </p:nvPr>
        </p:nvSpPr>
        <p:spPr/>
        <p:txBody>
          <a:bodyPr/>
          <a:lstStyle/>
          <a:p>
            <a:fld id="{C2633B5A-CE23-4327-9C50-ACCBEE8C1CFC}" type="slidenum">
              <a:rPr lang="en-IN" smtClean="0"/>
              <a:pPr/>
              <a:t>‹#›</a:t>
            </a:fld>
            <a:endParaRPr lang="en-IN"/>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14191137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9CD35B01-A9A9-9E6A-80B5-AE9B649250B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F645EFFC-0B02-EA5B-EDF8-90A3EAB500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85A1A93D-5A8F-248A-4DA9-B606D2FD7B1B}"/>
              </a:ext>
            </a:extLst>
          </p:cNvPr>
          <p:cNvSpPr>
            <a:spLocks noGrp="1"/>
          </p:cNvSpPr>
          <p:nvPr>
            <p:ph type="dt" sz="half" idx="10"/>
          </p:nvPr>
        </p:nvSpPr>
        <p:spPr/>
        <p:txBody>
          <a:bodyPr/>
          <a:lstStyle/>
          <a:p>
            <a:fld id="{4AFCF277-6173-4C27-8E5E-775032E213DE}" type="datetime1">
              <a:rPr lang="en-IN" smtClean="0"/>
              <a:pPr/>
              <a:t>08-08-2023</a:t>
            </a:fld>
            <a:endParaRPr lang="en-IN"/>
          </a:p>
        </p:txBody>
      </p:sp>
      <p:sp>
        <p:nvSpPr>
          <p:cNvPr id="5" name="Footer Placeholder 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27AA818A-33DF-7F26-5804-9BEEB7322C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9D107DDF-ABEA-089E-A02C-9C768FAAB30F}"/>
              </a:ext>
            </a:extLst>
          </p:cNvPr>
          <p:cNvSpPr>
            <a:spLocks noGrp="1"/>
          </p:cNvSpPr>
          <p:nvPr>
            <p:ph type="sldNum" sz="quarter" idx="12"/>
          </p:nvPr>
        </p:nvSpPr>
        <p:spPr/>
        <p:txBody>
          <a:bodyPr/>
          <a:lstStyle/>
          <a:p>
            <a:fld id="{C2633B5A-CE23-4327-9C50-ACCBEE8C1CFC}" type="slidenum">
              <a:rPr lang="en-IN" smtClean="0"/>
              <a:pPr/>
              <a:t>‹#›</a:t>
            </a:fld>
            <a:endParaRPr lang="en-IN"/>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402558818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17A538F1-8F25-8854-3C30-6D5DA870EC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D7C08B82-FAA9-99AD-978F-4F8CE8DD1A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858984D4-82AE-6226-F7A2-04829BFB917C}"/>
              </a:ext>
            </a:extLst>
          </p:cNvPr>
          <p:cNvSpPr>
            <a:spLocks noGrp="1"/>
          </p:cNvSpPr>
          <p:nvPr>
            <p:ph type="dt" sz="half" idx="10"/>
          </p:nvPr>
        </p:nvSpPr>
        <p:spPr/>
        <p:txBody>
          <a:bodyPr/>
          <a:lstStyle/>
          <a:p>
            <a:fld id="{687EEC3A-FAAA-4191-A5A7-D4BEE1959B06}" type="datetime1">
              <a:rPr lang="en-IN" smtClean="0"/>
              <a:pPr/>
              <a:t>08-08-2023</a:t>
            </a:fld>
            <a:endParaRPr lang="en-IN"/>
          </a:p>
        </p:txBody>
      </p:sp>
      <p:sp>
        <p:nvSpPr>
          <p:cNvPr id="5" name="Footer Placeholder 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EC620A85-3B41-B843-F850-1BE0CBF7AD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441DB534-92B2-D4DE-2168-6B3947C87243}"/>
              </a:ext>
            </a:extLst>
          </p:cNvPr>
          <p:cNvSpPr>
            <a:spLocks noGrp="1"/>
          </p:cNvSpPr>
          <p:nvPr>
            <p:ph type="sldNum" sz="quarter" idx="12"/>
          </p:nvPr>
        </p:nvSpPr>
        <p:spPr/>
        <p:txBody>
          <a:bodyPr/>
          <a:lstStyle/>
          <a:p>
            <a:fld id="{C2633B5A-CE23-4327-9C50-ACCBEE8C1CFC}" type="slidenum">
              <a:rPr lang="en-IN" smtClean="0"/>
              <a:pPr/>
              <a:t>‹#›</a:t>
            </a:fld>
            <a:endParaRPr lang="en-IN"/>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13119615"/>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46736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828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1" y="6377940"/>
            <a:ext cx="3901440" cy="182880"/>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182880"/>
          </a:xfrm>
        </p:spPr>
        <p:txBody>
          <a:bodyPr lIns="0" tIns="0" rIns="0" bIns="0"/>
          <a:lstStyle>
            <a:lvl1pPr algn="l">
              <a:defRPr>
                <a:solidFill>
                  <a:schemeClr val="tx1">
                    <a:tint val="75000"/>
                  </a:schemeClr>
                </a:solidFill>
              </a:defRPr>
            </a:lvl1pPr>
          </a:lstStyle>
          <a:p>
            <a:fld id="{1D8BD707-D9CF-40AE-B4C6-C98DA3205C09}" type="datetimeFigureOut">
              <a:rPr lang="en-US"/>
              <a:pPr/>
              <a:t>8/8/2023</a:t>
            </a:fld>
            <a:endParaRPr lang="en-US"/>
          </a:p>
        </p:txBody>
      </p:sp>
      <p:sp>
        <p:nvSpPr>
          <p:cNvPr id="6" name="Holder 6"/>
          <p:cNvSpPr>
            <a:spLocks noGrp="1"/>
          </p:cNvSpPr>
          <p:nvPr>
            <p:ph type="sldNum" sz="quarter" idx="7"/>
          </p:nvPr>
        </p:nvSpPr>
        <p:spPr>
          <a:xfrm>
            <a:off x="8778241" y="6377940"/>
            <a:ext cx="2804160" cy="182880"/>
          </a:xfrm>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7372AB"/>
          </a:solidFill>
        </p:spPr>
        <p:txBody>
          <a:bodyPr wrap="square" lIns="0" tIns="0" rIns="0" bIns="0" rtlCol="0"/>
          <a:lst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vl9pPr marL="2438400" algn="l" defTabSz="609600" rtl="0" eaLnBrk="1" latinLnBrk="0" hangingPunct="1">
              <a:defRPr sz="1200" kern="1200">
                <a:solidFill>
                  <a:schemeClr val="tx1"/>
                </a:solidFill>
                <a:latin typeface="+mn-lt"/>
                <a:ea typeface="+mn-ea"/>
                <a:cs typeface="+mn-cs"/>
              </a:defRPr>
            </a:lvl9pPr>
          </a:lstStyle>
          <a:p>
            <a:endParaRPr/>
          </a:p>
        </p:txBody>
      </p:sp>
      <p:sp>
        <p:nvSpPr>
          <p:cNvPr id="2" name="Holder 2"/>
          <p:cNvSpPr>
            <a:spLocks noGrp="1"/>
          </p:cNvSpPr>
          <p:nvPr>
            <p:ph type="title"/>
          </p:nvPr>
        </p:nvSpPr>
        <p:spPr>
          <a:xfrm>
            <a:off x="1573536" y="52425"/>
            <a:ext cx="9044927" cy="311573"/>
          </a:xfrm>
        </p:spPr>
        <p:txBody>
          <a:bodyPr lIns="0" tIns="0" rIns="0" bIns="0"/>
          <a:lstStyle>
            <a:lvl1pPr>
              <a:defRPr sz="3067"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72270" y="1651179"/>
            <a:ext cx="10247458" cy="182880"/>
          </a:xfrm>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a:xfrm>
            <a:off x="4145281" y="6377940"/>
            <a:ext cx="3901440" cy="182880"/>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182880"/>
          </a:xfrm>
        </p:spPr>
        <p:txBody>
          <a:bodyPr lIns="0" tIns="0" rIns="0" bIns="0"/>
          <a:lstStyle>
            <a:lvl1pPr algn="l">
              <a:defRPr>
                <a:solidFill>
                  <a:schemeClr val="tx1">
                    <a:tint val="75000"/>
                  </a:schemeClr>
                </a:solidFill>
              </a:defRPr>
            </a:lvl1pPr>
          </a:lstStyle>
          <a:p>
            <a:fld id="{1D8BD707-D9CF-40AE-B4C6-C98DA3205C09}" type="datetimeFigureOut">
              <a:rPr lang="en-US"/>
              <a:pPr/>
              <a:t>8/8/2023</a:t>
            </a:fld>
            <a:endParaRPr lang="en-US"/>
          </a:p>
        </p:txBody>
      </p:sp>
      <p:sp>
        <p:nvSpPr>
          <p:cNvPr id="6" name="Holder 6"/>
          <p:cNvSpPr>
            <a:spLocks noGrp="1"/>
          </p:cNvSpPr>
          <p:nvPr>
            <p:ph type="sldNum" sz="quarter" idx="7"/>
          </p:nvPr>
        </p:nvSpPr>
        <p:spPr>
          <a:xfrm>
            <a:off x="8778241" y="6377940"/>
            <a:ext cx="2804160" cy="182880"/>
          </a:xfrm>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573536" y="52425"/>
            <a:ext cx="9044927" cy="311573"/>
          </a:xfrm>
        </p:spPr>
        <p:txBody>
          <a:bodyPr lIns="0" tIns="0" rIns="0" bIns="0"/>
          <a:lstStyle>
            <a:lvl1pPr>
              <a:defRPr sz="3067"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1828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1" y="1577340"/>
            <a:ext cx="5303520" cy="1828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4145281" y="6377940"/>
            <a:ext cx="3901440" cy="182880"/>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609600" y="6377940"/>
            <a:ext cx="2804160" cy="182880"/>
          </a:xfrm>
        </p:spPr>
        <p:txBody>
          <a:bodyPr lIns="0" tIns="0" rIns="0" bIns="0"/>
          <a:lstStyle>
            <a:lvl1pPr algn="l">
              <a:defRPr>
                <a:solidFill>
                  <a:schemeClr val="tx1">
                    <a:tint val="75000"/>
                  </a:schemeClr>
                </a:solidFill>
              </a:defRPr>
            </a:lvl1pPr>
          </a:lstStyle>
          <a:p>
            <a:fld id="{1D8BD707-D9CF-40AE-B4C6-C98DA3205C09}" type="datetimeFigureOut">
              <a:rPr lang="en-US"/>
              <a:pPr/>
              <a:t>8/8/2023</a:t>
            </a:fld>
            <a:endParaRPr lang="en-US"/>
          </a:p>
        </p:txBody>
      </p:sp>
      <p:sp>
        <p:nvSpPr>
          <p:cNvPr id="7" name="Holder 7"/>
          <p:cNvSpPr>
            <a:spLocks noGrp="1"/>
          </p:cNvSpPr>
          <p:nvPr>
            <p:ph type="sldNum" sz="quarter" idx="7"/>
          </p:nvPr>
        </p:nvSpPr>
        <p:spPr>
          <a:xfrm>
            <a:off x="8778241" y="6377940"/>
            <a:ext cx="2804160" cy="182880"/>
          </a:xfrm>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000000"/>
          </a:solidFill>
        </p:spPr>
        <p:txBody>
          <a:bodyPr wrap="square" lIns="0" tIns="0" rIns="0" bIns="0" rtlCol="0"/>
          <a:lst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vl9pPr marL="2438400" algn="l" defTabSz="609600" rtl="0" eaLnBrk="1" latinLnBrk="0" hangingPunct="1">
              <a:defRPr sz="1200" kern="1200">
                <a:solidFill>
                  <a:schemeClr val="tx1"/>
                </a:solidFill>
                <a:latin typeface="+mn-lt"/>
                <a:ea typeface="+mn-ea"/>
                <a:cs typeface="+mn-cs"/>
              </a:defRPr>
            </a:lvl9pPr>
          </a:lstStyle>
          <a:p>
            <a:endParaRPr/>
          </a:p>
        </p:txBody>
      </p:sp>
      <p:sp>
        <p:nvSpPr>
          <p:cNvPr id="2" name="Holder 2"/>
          <p:cNvSpPr>
            <a:spLocks noGrp="1"/>
          </p:cNvSpPr>
          <p:nvPr>
            <p:ph type="title"/>
          </p:nvPr>
        </p:nvSpPr>
        <p:spPr>
          <a:xfrm>
            <a:off x="1573536" y="52425"/>
            <a:ext cx="9044927" cy="311573"/>
          </a:xfrm>
        </p:spPr>
        <p:txBody>
          <a:bodyPr lIns="0" tIns="0" rIns="0" bIns="0"/>
          <a:lstStyle>
            <a:lvl1pPr>
              <a:defRPr sz="3067"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a:xfrm>
            <a:off x="4145281" y="6377940"/>
            <a:ext cx="3901440" cy="182880"/>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609600" y="6377940"/>
            <a:ext cx="2804160" cy="182880"/>
          </a:xfrm>
        </p:spPr>
        <p:txBody>
          <a:bodyPr lIns="0" tIns="0" rIns="0" bIns="0"/>
          <a:lstStyle>
            <a:lvl1pPr algn="l">
              <a:defRPr>
                <a:solidFill>
                  <a:schemeClr val="tx1">
                    <a:tint val="75000"/>
                  </a:schemeClr>
                </a:solidFill>
              </a:defRPr>
            </a:lvl1pPr>
          </a:lstStyle>
          <a:p>
            <a:fld id="{1D8BD707-D9CF-40AE-B4C6-C98DA3205C09}" type="datetimeFigureOut">
              <a:rPr lang="en-US"/>
              <a:pPr/>
              <a:t>8/8/2023</a:t>
            </a:fld>
            <a:endParaRPr lang="en-US"/>
          </a:p>
        </p:txBody>
      </p:sp>
      <p:sp>
        <p:nvSpPr>
          <p:cNvPr id="5" name="Holder 5"/>
          <p:cNvSpPr>
            <a:spLocks noGrp="1"/>
          </p:cNvSpPr>
          <p:nvPr>
            <p:ph type="sldNum" sz="quarter" idx="7"/>
          </p:nvPr>
        </p:nvSpPr>
        <p:spPr>
          <a:xfrm>
            <a:off x="8778241" y="6377940"/>
            <a:ext cx="2804160" cy="182880"/>
          </a:xfrm>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4145281" y="6377940"/>
            <a:ext cx="3901440" cy="182880"/>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609600" y="6377940"/>
            <a:ext cx="2804160" cy="182880"/>
          </a:xfrm>
        </p:spPr>
        <p:txBody>
          <a:bodyPr lIns="0" tIns="0" rIns="0" bIns="0"/>
          <a:lstStyle>
            <a:lvl1pPr algn="l">
              <a:defRPr>
                <a:solidFill>
                  <a:schemeClr val="tx1">
                    <a:tint val="75000"/>
                  </a:schemeClr>
                </a:solidFill>
              </a:defRPr>
            </a:lvl1pPr>
          </a:lstStyle>
          <a:p>
            <a:fld id="{1D8BD707-D9CF-40AE-B4C6-C98DA3205C09}" type="datetimeFigureOut">
              <a:rPr lang="en-US"/>
              <a:pPr/>
              <a:t>8/8/2023</a:t>
            </a:fld>
            <a:endParaRPr lang="en-US"/>
          </a:p>
        </p:txBody>
      </p:sp>
      <p:sp>
        <p:nvSpPr>
          <p:cNvPr id="4" name="Holder 4"/>
          <p:cNvSpPr>
            <a:spLocks noGrp="1"/>
          </p:cNvSpPr>
          <p:nvPr>
            <p:ph type="sldNum" sz="quarter" idx="7"/>
          </p:nvPr>
        </p:nvSpPr>
        <p:spPr>
          <a:xfrm>
            <a:off x="8778241" y="6377940"/>
            <a:ext cx="2804160" cy="182880"/>
          </a:xfrm>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4416BCF2-961F-E919-ED46-35B89154A8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834E7574-4592-E171-EB1E-3BFDE3D7BF96}"/>
              </a:ext>
            </a:extLst>
          </p:cNvPr>
          <p:cNvSpPr>
            <a:spLocks noGrp="1"/>
          </p:cNvSpPr>
          <p:nvPr>
            <p:ph type="dt" sz="half" idx="10"/>
          </p:nvPr>
        </p:nvSpPr>
        <p:spPr/>
        <p:txBody>
          <a:bodyPr/>
          <a:lstStyle/>
          <a:p>
            <a:fld id="{436BD1E2-C57A-4C4F-B844-3F7885489B5C}" type="datetime1">
              <a:rPr lang="en-IN" smtClean="0"/>
              <a:pPr/>
              <a:t>08-08-2023</a:t>
            </a:fld>
            <a:endParaRPr lang="en-IN"/>
          </a:p>
        </p:txBody>
      </p:sp>
      <p:sp>
        <p:nvSpPr>
          <p:cNvPr id="4" name="Footer Placeholder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03817681-D4FE-1005-F021-FE64D539D05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801A23ED-707B-449D-4567-19FAB4814490}"/>
              </a:ext>
            </a:extLst>
          </p:cNvPr>
          <p:cNvSpPr>
            <a:spLocks noGrp="1"/>
          </p:cNvSpPr>
          <p:nvPr>
            <p:ph type="sldNum" sz="quarter" idx="12"/>
          </p:nvPr>
        </p:nvSpPr>
        <p:spPr/>
        <p:txBody>
          <a:bodyPr/>
          <a:lstStyle/>
          <a:p>
            <a:fld id="{E8E6B935-9A0A-4705-AF38-D840638B6369}" type="slidenum">
              <a:rPr lang="en-IN" smtClean="0"/>
              <a:pPr/>
              <a:t>‹#›</a:t>
            </a:fld>
            <a:endParaRPr lang="en-IN"/>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38130636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A22CEB-807D-4B81-B9F6-51E14FF818A4}" type="datetime1">
              <a:rPr lang="en-IN" smtClean="0"/>
              <a:pPr/>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E6B935-9A0A-4705-AF38-D840638B6369}" type="slidenum">
              <a:rPr lang="en-IN" smtClean="0"/>
              <a:pPr/>
              <a:t>‹#›</a:t>
            </a:fld>
            <a:endParaRPr lang="en-IN"/>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402656315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C312F57-1779-47BD-B020-57386971BDD0}" type="datetime1">
              <a:rPr lang="en-IN" smtClean="0"/>
              <a:pPr/>
              <a:t>08-08-2023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E6B935-9A0A-4705-AF38-D840638B6369}" type="slidenum">
              <a:rPr lang="en-IN" smtClean="0"/>
              <a:pPr/>
              <a:t>‹#›</a:t>
            </a:fld>
            <a:endParaRPr lang="en-IN"/>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42903055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BC6C107-952E-4A70-B323-71EF23828DCF}" type="datetime1">
              <a:rPr lang="en-IN" smtClean="0"/>
              <a:pPr/>
              <a:t>08-08-2023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E6B935-9A0A-4705-AF38-D840638B6369}" type="slidenum">
              <a:rPr lang="en-IN" smtClean="0"/>
              <a:pPr/>
              <a:t>‹#›</a:t>
            </a:fld>
            <a:endParaRPr lang="en-IN"/>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33524920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7D4BC-D75B-44E0-A309-9C27FFCC879D}" type="datetime1">
              <a:rPr lang="en-IN" smtClean="0"/>
              <a:pPr/>
              <a:t>08-08-2023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E6B935-9A0A-4705-AF38-D840638B6369}" type="slidenum">
              <a:rPr lang="en-IN" smtClean="0"/>
              <a:pPr/>
              <a:t>‹#›</a:t>
            </a:fld>
            <a:endParaRPr lang="en-IN"/>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393907349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51F6A1-C738-49C1-982A-DAD48133CED3}" type="datetime1">
              <a:rPr lang="en-IN" smtClean="0"/>
              <a:pPr/>
              <a:t>08-08-2023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E6B935-9A0A-4705-AF38-D840638B6369}" type="slidenum">
              <a:rPr lang="en-IN" smtClean="0"/>
              <a:pPr/>
              <a:t>‹#›</a:t>
            </a:fld>
            <a:endParaRPr lang="en-IN"/>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331884799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3CC3C9-D0A0-4EFF-8541-15EBE0DFEB5A}" type="datetime1">
              <a:rPr lang="en-IN" smtClean="0"/>
              <a:pPr/>
              <a:t>08-08-2023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E6B935-9A0A-4705-AF38-D840638B6369}" type="slidenum">
              <a:rPr lang="en-IN" smtClean="0"/>
              <a:pPr/>
              <a:t>‹#›</a:t>
            </a:fld>
            <a:endParaRPr lang="en-IN"/>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301027841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theme" Target="../theme/theme3.xml"/><Relationship Id="rId5" Type="http://schemas.openxmlformats.org/officeDocument/2006/relationships/slideLayout" Target="../slideLayouts/slideLayout28.xml"/><Relationship Id="rId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E5FA7E-36EF-4786-81A4-BB2260431259}" type="datetime1">
              <a:rPr lang="en-IN" smtClean="0"/>
              <a:pPr/>
              <a:t>08-08-2023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E6B935-9A0A-4705-AF38-D840638B6369}" type="slidenum">
              <a:rPr lang="en-IN" smtClean="0"/>
              <a:pPr/>
              <a:t>‹#›</a:t>
            </a:fld>
            <a:endParaRPr lang="en-IN"/>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203004711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5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Lst>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AC74F88B-83A5-F528-1780-6DF081A28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5351F3E5-3A16-B1B1-1FE5-D0B3211715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D63F49EE-93DE-D75B-C091-33BE9457E9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A5E388-78A2-45ED-B5CA-BB2B680CEC09}" type="datetime1">
              <a:rPr lang="en-IN" smtClean="0"/>
              <a:pPr/>
              <a:t>08-08-2023</a:t>
            </a:fld>
            <a:endParaRPr lang="en-IN"/>
          </a:p>
        </p:txBody>
      </p:sp>
      <p:sp>
        <p:nvSpPr>
          <p:cNvPr id="5" name="Footer Placeholder 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3B459CCC-2210-C732-1111-6761A397E6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7305E860-DECF-4E2E-3B05-7CD7F45A32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3B5A-CE23-4327-9C50-ACCBEE8C1CFC}" type="slidenum">
              <a:rPr lang="en-IN" smtClean="0"/>
              <a:pPr/>
              <a:t>‹#›</a:t>
            </a:fld>
            <a:endParaRPr lang="en-IN"/>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651360699"/>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573536" y="52425"/>
            <a:ext cx="9044927" cy="486410"/>
          </a:xfrm>
          <a:prstGeom prst="rect">
            <a:avLst/>
          </a:prstGeom>
        </p:spPr>
        <p:txBody>
          <a:bodyPr wrap="square" lIns="0" tIns="0" rIns="0" bIns="0">
            <a:spAutoFit/>
          </a:bodyPr>
          <a:lstStyle>
            <a:lvl1pPr>
              <a:defRPr sz="3067"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72270" y="1651178"/>
            <a:ext cx="10247458" cy="32969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1" y="6377940"/>
            <a:ext cx="3901440" cy="342900"/>
          </a:xfrm>
          <a:prstGeom prst="rect">
            <a:avLst/>
          </a:prstGeom>
        </p:spPr>
        <p:txBody>
          <a:bodyPr wrap="square" lIns="0" tIns="0" rIns="0" bIns="0">
            <a:spAutoFit/>
          </a:bodyPr>
          <a:lstStyle>
            <a:defPPr>
              <a:defRPr lang="en-US"/>
            </a:defPPr>
            <a:lvl1pPr marL="0" algn="ctr" defTabSz="609600" rtl="0" eaLnBrk="1" latinLnBrk="0" hangingPunct="1">
              <a:defRPr sz="1200" kern="1200">
                <a:solidFill>
                  <a:schemeClr val="tx1">
                    <a:tint val="75000"/>
                  </a:schemeClr>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vl9pPr marL="2438400" algn="l" defTabSz="609600" rtl="0" eaLnBrk="1" latinLnBrk="0" hangingPunct="1">
              <a:defRPr sz="1200" kern="1200">
                <a:solidFill>
                  <a:schemeClr val="tx1"/>
                </a:solidFill>
                <a:latin typeface="+mn-lt"/>
                <a:ea typeface="+mn-ea"/>
                <a:cs typeface="+mn-cs"/>
              </a:defRPr>
            </a:lvl9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defPPr>
              <a:defRPr lang="en-US"/>
            </a:defPPr>
            <a:lvl1pPr marL="0" algn="l" defTabSz="609600" rtl="0" eaLnBrk="1" latinLnBrk="0" hangingPunct="1">
              <a:defRPr sz="1200" kern="1200">
                <a:solidFill>
                  <a:schemeClr val="tx1">
                    <a:tint val="75000"/>
                  </a:schemeClr>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vl9pPr marL="2438400" algn="l" defTabSz="609600" rtl="0" eaLnBrk="1" latinLnBrk="0" hangingPunct="1">
              <a:defRPr sz="1200" kern="1200">
                <a:solidFill>
                  <a:schemeClr val="tx1"/>
                </a:solidFill>
                <a:latin typeface="+mn-lt"/>
                <a:ea typeface="+mn-ea"/>
                <a:cs typeface="+mn-cs"/>
              </a:defRPr>
            </a:lvl9pPr>
          </a:lstStyle>
          <a:p>
            <a:fld id="{1D8BD707-D9CF-40AE-B4C6-C98DA3205C09}" type="datetimeFigureOut">
              <a:rPr lang="en-US"/>
              <a:pPr/>
              <a:t>8/8/2023</a:t>
            </a:fld>
            <a:endParaRPr lang="en-US"/>
          </a:p>
        </p:txBody>
      </p:sp>
      <p:sp>
        <p:nvSpPr>
          <p:cNvPr id="6" name="Holder 6"/>
          <p:cNvSpPr>
            <a:spLocks noGrp="1"/>
          </p:cNvSpPr>
          <p:nvPr>
            <p:ph type="sldNum" sz="quarter" idx="7"/>
          </p:nvPr>
        </p:nvSpPr>
        <p:spPr>
          <a:xfrm>
            <a:off x="8778241" y="6377940"/>
            <a:ext cx="2804160" cy="342900"/>
          </a:xfrm>
          <a:prstGeom prst="rect">
            <a:avLst/>
          </a:prstGeom>
        </p:spPr>
        <p:txBody>
          <a:bodyPr wrap="square" lIns="0" tIns="0" rIns="0" bIns="0">
            <a:spAutoFit/>
          </a:bodyPr>
          <a:lstStyle>
            <a:defPPr>
              <a:defRPr lang="en-US"/>
            </a:defPPr>
            <a:lvl1pPr marL="0" algn="r" defTabSz="609600" rtl="0" eaLnBrk="1" latinLnBrk="0" hangingPunct="1">
              <a:defRPr sz="1200" kern="1200">
                <a:solidFill>
                  <a:schemeClr val="tx1">
                    <a:tint val="75000"/>
                  </a:schemeClr>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vl9pPr marL="2438400" algn="l" defTabSz="609600" rtl="0" eaLnBrk="1" latinLnBrk="0" hangingPunct="1">
              <a:defRPr sz="1200" kern="1200">
                <a:solidFill>
                  <a:schemeClr val="tx1"/>
                </a:solidFill>
                <a:latin typeface="+mn-lt"/>
                <a:ea typeface="+mn-ea"/>
                <a:cs typeface="+mn-cs"/>
              </a:defRPr>
            </a:lvl9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Lst>
  <p:transition/>
  <p:txStyles>
    <p:titleStyle>
      <a:lvl1pPr>
        <a:defRPr>
          <a:latin typeface="+mj-lt"/>
          <a:ea typeface="+mj-ea"/>
          <a:cs typeface="+mj-cs"/>
        </a:defRPr>
      </a:lvl1pPr>
    </p:titleStyle>
    <p:bodyStyle>
      <a:lvl1pPr marL="0">
        <a:defRPr>
          <a:latin typeface="+mn-lt"/>
          <a:ea typeface="+mn-ea"/>
          <a:cs typeface="+mn-cs"/>
        </a:defRPr>
      </a:lvl1pPr>
      <a:lvl2pPr marL="304800">
        <a:defRPr>
          <a:latin typeface="+mn-lt"/>
          <a:ea typeface="+mn-ea"/>
          <a:cs typeface="+mn-cs"/>
        </a:defRPr>
      </a:lvl2pPr>
      <a:lvl3pPr marL="609600">
        <a:defRPr>
          <a:latin typeface="+mn-lt"/>
          <a:ea typeface="+mn-ea"/>
          <a:cs typeface="+mn-cs"/>
        </a:defRPr>
      </a:lvl3pPr>
      <a:lvl4pPr marL="914400">
        <a:defRPr>
          <a:latin typeface="+mn-lt"/>
          <a:ea typeface="+mn-ea"/>
          <a:cs typeface="+mn-cs"/>
        </a:defRPr>
      </a:lvl4pPr>
      <a:lvl5pPr marL="1219200">
        <a:defRPr>
          <a:latin typeface="+mn-lt"/>
          <a:ea typeface="+mn-ea"/>
          <a:cs typeface="+mn-cs"/>
        </a:defRPr>
      </a:lvl5pPr>
      <a:lvl6pPr marL="1524000">
        <a:defRPr>
          <a:latin typeface="+mn-lt"/>
          <a:ea typeface="+mn-ea"/>
          <a:cs typeface="+mn-cs"/>
        </a:defRPr>
      </a:lvl6pPr>
      <a:lvl7pPr marL="1828800">
        <a:defRPr>
          <a:latin typeface="+mn-lt"/>
          <a:ea typeface="+mn-ea"/>
          <a:cs typeface="+mn-cs"/>
        </a:defRPr>
      </a:lvl7pPr>
      <a:lvl8pPr marL="2133600">
        <a:defRPr>
          <a:latin typeface="+mn-lt"/>
          <a:ea typeface="+mn-ea"/>
          <a:cs typeface="+mn-cs"/>
        </a:defRPr>
      </a:lvl8pPr>
      <a:lvl9pPr marL="2438400">
        <a:defRPr>
          <a:latin typeface="+mn-lt"/>
          <a:ea typeface="+mn-ea"/>
          <a:cs typeface="+mn-cs"/>
        </a:defRPr>
      </a:lvl9pPr>
    </p:bodyStyle>
    <p:otherStyle>
      <a:lvl1pPr marL="0">
        <a:defRPr>
          <a:latin typeface="+mn-lt"/>
          <a:ea typeface="+mn-ea"/>
          <a:cs typeface="+mn-cs"/>
        </a:defRPr>
      </a:lvl1pPr>
      <a:lvl2pPr marL="304800">
        <a:defRPr>
          <a:latin typeface="+mn-lt"/>
          <a:ea typeface="+mn-ea"/>
          <a:cs typeface="+mn-cs"/>
        </a:defRPr>
      </a:lvl2pPr>
      <a:lvl3pPr marL="609600">
        <a:defRPr>
          <a:latin typeface="+mn-lt"/>
          <a:ea typeface="+mn-ea"/>
          <a:cs typeface="+mn-cs"/>
        </a:defRPr>
      </a:lvl3pPr>
      <a:lvl4pPr marL="914400">
        <a:defRPr>
          <a:latin typeface="+mn-lt"/>
          <a:ea typeface="+mn-ea"/>
          <a:cs typeface="+mn-cs"/>
        </a:defRPr>
      </a:lvl4pPr>
      <a:lvl5pPr marL="1219200">
        <a:defRPr>
          <a:latin typeface="+mn-lt"/>
          <a:ea typeface="+mn-ea"/>
          <a:cs typeface="+mn-cs"/>
        </a:defRPr>
      </a:lvl5pPr>
      <a:lvl6pPr marL="1524000">
        <a:defRPr>
          <a:latin typeface="+mn-lt"/>
          <a:ea typeface="+mn-ea"/>
          <a:cs typeface="+mn-cs"/>
        </a:defRPr>
      </a:lvl6pPr>
      <a:lvl7pPr marL="1828800">
        <a:defRPr>
          <a:latin typeface="+mn-lt"/>
          <a:ea typeface="+mn-ea"/>
          <a:cs typeface="+mn-cs"/>
        </a:defRPr>
      </a:lvl7pPr>
      <a:lvl8pPr marL="2133600">
        <a:defRPr>
          <a:latin typeface="+mn-lt"/>
          <a:ea typeface="+mn-ea"/>
          <a:cs typeface="+mn-cs"/>
        </a:defRPr>
      </a:lvl8pPr>
      <a:lvl9pPr marL="24384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0DD5D566-1967-A013-25A6-045E754A7418}"/>
              </a:ext>
            </a:extLst>
          </p:cNvPr>
          <p:cNvSpPr>
            <a:spLocks noGrp="1"/>
          </p:cNvSpPr>
          <p:nvPr>
            <p:ph type="title"/>
          </p:nvPr>
        </p:nvSpPr>
        <p:spPr>
          <a:xfrm>
            <a:off x="716280" y="396298"/>
            <a:ext cx="10515600" cy="1325563"/>
          </a:xfrm>
        </p:spPr>
        <p:txBody>
          <a:bodyPr/>
          <a:lstStyle/>
          <a:p>
            <a:endParaRPr lang="en-IN"/>
          </a:p>
        </p:txBody>
      </p:sp>
      <p:sp>
        <p:nvSpPr>
          <p:cNvPr id="3" name="Content Placeholder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D05289D0-ECEF-5983-B763-E432380A713B}"/>
              </a:ext>
            </a:extLst>
          </p:cNvPr>
          <p:cNvSpPr>
            <a:spLocks noGrp="1"/>
          </p:cNvSpPr>
          <p:nvPr>
            <p:ph idx="1"/>
          </p:nvPr>
        </p:nvSpPr>
        <p:spPr/>
        <p:txBody>
          <a:bodyPr/>
          <a:lstStyle/>
          <a:p>
            <a:endParaRPr lang="en-IN"/>
          </a:p>
        </p:txBody>
      </p:sp>
      <p:sp>
        <p:nvSpPr>
          <p:cNvPr id="5" name="Slide Number Placeholder 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34D3664C-1BBA-6F70-7C31-E47A15CE34FA}"/>
              </a:ext>
            </a:extLst>
          </p:cNvPr>
          <p:cNvSpPr>
            <a:spLocks noGrp="1"/>
          </p:cNvSpPr>
          <p:nvPr>
            <p:ph type="sldNum" sz="quarter" idx="12"/>
          </p:nvPr>
        </p:nvSpPr>
        <p:spPr/>
        <p:txBody>
          <a:bodyPr/>
          <a:lstStyle/>
          <a:p>
            <a:fld id="{E8E6B935-9A0A-4705-AF38-D840638B6369}" type="slidenum">
              <a:rPr lang="en-IN" smtClean="0"/>
              <a:pPr/>
              <a:t>1</a:t>
            </a:fld>
            <a:endParaRPr lang="en-IN"/>
          </a:p>
        </p:txBody>
      </p:sp>
      <p:sp>
        <p:nvSpPr>
          <p:cNvPr id="9" name="Freeform: Shape 8">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570E07F3-7ADD-E3F2-E040-1AA63B8B638D}"/>
              </a:ext>
            </a:extLst>
          </p:cNvPr>
          <p:cNvSpPr/>
          <p:nvPr/>
        </p:nvSpPr>
        <p:spPr>
          <a:xfrm>
            <a:off x="-1" y="207818"/>
            <a:ext cx="9310256" cy="1514043"/>
          </a:xfrm>
          <a:custGeom>
            <a:avLst/>
            <a:gdLst>
              <a:gd name="connsiteX0" fmla="*/ 0 w 9310256"/>
              <a:gd name="connsiteY0" fmla="*/ 0 h 1514043"/>
              <a:gd name="connsiteX1" fmla="*/ 9057910 w 9310256"/>
              <a:gd name="connsiteY1" fmla="*/ 0 h 1514043"/>
              <a:gd name="connsiteX2" fmla="*/ 9310256 w 9310256"/>
              <a:gd name="connsiteY2" fmla="*/ 252346 h 1514043"/>
              <a:gd name="connsiteX3" fmla="*/ 9310256 w 9310256"/>
              <a:gd name="connsiteY3" fmla="*/ 1261697 h 1514043"/>
              <a:gd name="connsiteX4" fmla="*/ 9057910 w 9310256"/>
              <a:gd name="connsiteY4" fmla="*/ 1514043 h 1514043"/>
              <a:gd name="connsiteX5" fmla="*/ 0 w 9310256"/>
              <a:gd name="connsiteY5" fmla="*/ 1514043 h 1514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10256" h="1514043">
                <a:moveTo>
                  <a:pt x="0" y="0"/>
                </a:moveTo>
                <a:lnTo>
                  <a:pt x="9057910" y="0"/>
                </a:lnTo>
                <a:cubicBezTo>
                  <a:pt x="9197277" y="0"/>
                  <a:pt x="9310256" y="112979"/>
                  <a:pt x="9310256" y="252346"/>
                </a:cubicBezTo>
                <a:lnTo>
                  <a:pt x="9310256" y="1261697"/>
                </a:lnTo>
                <a:cubicBezTo>
                  <a:pt x="9310256" y="1401064"/>
                  <a:pt x="9197277" y="1514043"/>
                  <a:pt x="9057910" y="1514043"/>
                </a:cubicBezTo>
                <a:lnTo>
                  <a:pt x="0" y="1514043"/>
                </a:lnTo>
                <a:close/>
              </a:path>
            </a:pathLst>
          </a:cu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286855487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107DFC3C-3F88-F454-FE70-48C5C5648404}"/>
              </a:ext>
            </a:extLst>
          </p:cNvPr>
          <p:cNvSpPr>
            <a:spLocks noGrp="1"/>
          </p:cNvSpPr>
          <p:nvPr>
            <p:ph type="subTitle" idx="1"/>
          </p:nvPr>
        </p:nvSpPr>
        <p:spPr>
          <a:xfrm>
            <a:off x="284480" y="1838960"/>
            <a:ext cx="11480800" cy="4499521"/>
          </a:xfrm>
        </p:spPr>
        <p:txBody>
          <a:bodyPr>
            <a:normAutofit fontScale="47500" lnSpcReduction="20000"/>
          </a:bodyPr>
          <a:lstStyle/>
          <a:p>
            <a:pPr marL="342900" indent="-342900" algn="l">
              <a:buFont typeface="Arial" panose="020B0604020202020204" pitchFamily="34" charset="0"/>
              <a:buChar char="•"/>
            </a:pPr>
            <a:r>
              <a:rPr lang="en-IN" sz="4600"/>
              <a:t>We have used Full Factorial experimentation for DoE generation, considering 2 levels i.e. faulty or not faulty and 6 parameter that are:</a:t>
            </a:r>
          </a:p>
          <a:p>
            <a:pPr marL="800100" lvl="1" indent="-342900" algn="l">
              <a:buFont typeface="Arial" panose="020B0604020202020204" pitchFamily="34" charset="0"/>
              <a:buChar char="•"/>
            </a:pPr>
            <a:endParaRPr lang="en-IN" sz="4200"/>
          </a:p>
          <a:p>
            <a:pPr marL="800100" lvl="1" indent="-342900" algn="l">
              <a:buFont typeface="Arial" panose="020B0604020202020204" pitchFamily="34" charset="0"/>
              <a:buChar char="•"/>
            </a:pPr>
            <a:r>
              <a:rPr lang="en-IN" sz="4200"/>
              <a:t>Supply Pressure of flow from tank to servo valve(Ps) varies from 2.1*10^8N/m^2 - 2.2*10^8N/m^2.</a:t>
            </a:r>
          </a:p>
          <a:p>
            <a:pPr marL="800100" lvl="1" indent="-342900" algn="l">
              <a:buFont typeface="Arial" panose="020B0604020202020204" pitchFamily="34" charset="0"/>
              <a:buChar char="•"/>
            </a:pPr>
            <a:endParaRPr lang="en-IN" sz="4200"/>
          </a:p>
          <a:p>
            <a:pPr marL="800100" lvl="1" indent="-342900" algn="l">
              <a:buFont typeface="Arial" panose="020B0604020202020204" pitchFamily="34" charset="0"/>
              <a:buChar char="•"/>
            </a:pPr>
            <a:r>
              <a:rPr lang="en-IN" sz="4200"/>
              <a:t>Disturbance Force(Fd) varies from 3 – 8 N</a:t>
            </a:r>
          </a:p>
          <a:p>
            <a:pPr marL="800100" lvl="1" indent="-342900" algn="l">
              <a:buFont typeface="Arial" panose="020B0604020202020204" pitchFamily="34" charset="0"/>
              <a:buChar char="•"/>
            </a:pPr>
            <a:endParaRPr lang="en-IN" sz="4200"/>
          </a:p>
          <a:p>
            <a:pPr marL="800100" lvl="1" indent="-342900" algn="l">
              <a:buFont typeface="Arial" panose="020B0604020202020204" pitchFamily="34" charset="0"/>
              <a:buChar char="•"/>
            </a:pPr>
            <a:r>
              <a:rPr lang="en-IN" sz="4200"/>
              <a:t>Natural frequency of the servo valve(Wv) 940 – 945 rad/sec</a:t>
            </a:r>
          </a:p>
          <a:p>
            <a:pPr marL="800100" lvl="1" indent="-342900" algn="l">
              <a:buFont typeface="Arial" panose="020B0604020202020204" pitchFamily="34" charset="0"/>
              <a:buChar char="•"/>
            </a:pPr>
            <a:endParaRPr lang="en-IN" sz="4200"/>
          </a:p>
          <a:p>
            <a:pPr marL="800100" lvl="1" indent="-342900" algn="l">
              <a:buFont typeface="Arial" panose="020B0604020202020204" pitchFamily="34" charset="0"/>
              <a:buChar char="•"/>
            </a:pPr>
            <a:r>
              <a:rPr lang="en-IN" sz="4200"/>
              <a:t>Notch frequency(Wn) 224 – 227 rad/sec</a:t>
            </a:r>
          </a:p>
          <a:p>
            <a:pPr marL="800100" lvl="1" indent="-342900" algn="l">
              <a:buFont typeface="Arial" panose="020B0604020202020204" pitchFamily="34" charset="0"/>
              <a:buChar char="•"/>
            </a:pPr>
            <a:endParaRPr lang="en-IN" sz="4200"/>
          </a:p>
          <a:p>
            <a:pPr marL="800100" lvl="1" indent="-342900" algn="l">
              <a:buFont typeface="Arial" panose="020B0604020202020204" pitchFamily="34" charset="0"/>
              <a:buChar char="•"/>
            </a:pPr>
            <a:r>
              <a:rPr lang="en-IN" sz="4200"/>
              <a:t>Demodulator frequency(Wd1) 627 – 629 rad/sec</a:t>
            </a:r>
          </a:p>
          <a:p>
            <a:pPr lvl="1" algn="l"/>
            <a:endParaRPr lang="en-IN" sz="4200"/>
          </a:p>
          <a:p>
            <a:pPr marL="800100" lvl="1" indent="-342900" algn="l">
              <a:buFont typeface="Arial" panose="020B0604020202020204" pitchFamily="34" charset="0"/>
              <a:buChar char="•"/>
            </a:pPr>
            <a:r>
              <a:rPr lang="en-IN" sz="4200"/>
              <a:t>Damping factor of servo valve spool(Tv) 0.5 - 1.5</a:t>
            </a:r>
            <a:endParaRPr lang="en-IN" sz="2000"/>
          </a:p>
        </p:txBody>
      </p:sp>
      <p:sp>
        <p:nvSpPr>
          <p:cNvPr id="10" name="Slide Number Placeholder 9">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084F2149-1F6C-DE95-0FC7-5557F9786548}"/>
              </a:ext>
            </a:extLst>
          </p:cNvPr>
          <p:cNvSpPr>
            <a:spLocks noGrp="1"/>
          </p:cNvSpPr>
          <p:nvPr>
            <p:ph type="sldNum" sz="quarter" idx="4"/>
          </p:nvPr>
        </p:nvSpPr>
        <p:spPr/>
        <p:txBody>
          <a:bodyPr/>
          <a:lstStyle/>
          <a:p>
            <a:fld id="{E8E6B935-9A0A-4705-AF38-D840638B6369}" type="slidenum">
              <a:rPr lang="en-IN" smtClean="0"/>
              <a:pPr/>
              <a:t>10</a:t>
            </a:fld>
            <a:endParaRPr lang="en-IN"/>
          </a:p>
        </p:txBody>
      </p:sp>
      <p:sp>
        <p:nvSpPr>
          <p:cNvPr id="18" name="TextBox 17">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636A3C7D-9D3C-65C4-EDC3-B32EB62390D9}"/>
              </a:ext>
            </a:extLst>
          </p:cNvPr>
          <p:cNvSpPr txBox="1"/>
          <p:nvPr/>
        </p:nvSpPr>
        <p:spPr>
          <a:xfrm>
            <a:off x="284480" y="519519"/>
            <a:ext cx="8972328" cy="707886"/>
          </a:xfrm>
          <a:prstGeom prst="rect">
            <a:avLst/>
          </a:prstGeom>
          <a:noFill/>
        </p:spPr>
        <p:txBody>
          <a:bodyPr wrap="square" rtlCol="0">
            <a:spAutoFit/>
          </a:bodyPr>
          <a:lstStyle/>
          <a:p>
            <a:r>
              <a:rPr lang="en-IN" sz="3900">
                <a:latin typeface="Century Gothic" panose="020B0502020202020204" pitchFamily="34" charset="0"/>
              </a:rPr>
              <a:t>Design of Experiment creation</a:t>
            </a:r>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39957639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107DFC3C-3F88-F454-FE70-48C5C5648404}"/>
              </a:ext>
            </a:extLst>
          </p:cNvPr>
          <p:cNvSpPr>
            <a:spLocks noGrp="1"/>
          </p:cNvSpPr>
          <p:nvPr>
            <p:ph type="subTitle" idx="1"/>
          </p:nvPr>
        </p:nvSpPr>
        <p:spPr>
          <a:xfrm>
            <a:off x="357216" y="2462647"/>
            <a:ext cx="3882275" cy="3190008"/>
          </a:xfrm>
        </p:spPr>
        <p:txBody>
          <a:bodyPr>
            <a:normAutofit/>
          </a:bodyPr>
          <a:lstStyle/>
          <a:p>
            <a:pPr marL="342900" indent="-342900" algn="l">
              <a:buFont typeface="Arial" panose="020B0604020202020204" pitchFamily="34" charset="0"/>
              <a:buChar char="•"/>
            </a:pPr>
            <a:r>
              <a:rPr lang="en-IN" sz="1800"/>
              <a:t>Orifice Flow</a:t>
            </a:r>
          </a:p>
          <a:p>
            <a:pPr marL="342900" indent="-342900" algn="l">
              <a:buFont typeface="Arial" panose="020B0604020202020204" pitchFamily="34" charset="0"/>
              <a:buChar char="•"/>
            </a:pPr>
            <a:r>
              <a:rPr lang="en-IN" sz="1800"/>
              <a:t>Load Flow</a:t>
            </a:r>
          </a:p>
          <a:p>
            <a:pPr marL="342900" indent="-342900" algn="l">
              <a:buFont typeface="Arial" panose="020B0604020202020204" pitchFamily="34" charset="0"/>
              <a:buChar char="•"/>
            </a:pPr>
            <a:r>
              <a:rPr lang="en-IN" sz="1800"/>
              <a:t>Valve Current</a:t>
            </a:r>
          </a:p>
          <a:p>
            <a:pPr marL="342900" indent="-342900" algn="l">
              <a:buFont typeface="Arial" panose="020B0604020202020204" pitchFamily="34" charset="0"/>
              <a:buChar char="•"/>
            </a:pPr>
            <a:r>
              <a:rPr lang="en-IN" sz="1800"/>
              <a:t>Load Pressure  </a:t>
            </a:r>
          </a:p>
          <a:p>
            <a:pPr marL="342900" indent="-342900" algn="l">
              <a:buFont typeface="Arial" panose="020B0604020202020204" pitchFamily="34" charset="0"/>
              <a:buChar char="•"/>
            </a:pPr>
            <a:r>
              <a:rPr lang="en-IN" sz="1800"/>
              <a:t>Actuator Damping</a:t>
            </a:r>
          </a:p>
          <a:p>
            <a:pPr marL="342900" indent="-342900" algn="l">
              <a:buFont typeface="Arial" panose="020B0604020202020204" pitchFamily="34" charset="0"/>
              <a:buChar char="•"/>
            </a:pPr>
            <a:r>
              <a:rPr lang="en-IN" sz="1800"/>
              <a:t>Actuator Force</a:t>
            </a:r>
          </a:p>
          <a:p>
            <a:pPr marL="342900" indent="-342900" algn="l">
              <a:buFont typeface="Arial" panose="020B0604020202020204" pitchFamily="34" charset="0"/>
              <a:buChar char="•"/>
            </a:pPr>
            <a:r>
              <a:rPr lang="en-IN" sz="1800"/>
              <a:t>Physical Displacement of the spool</a:t>
            </a:r>
          </a:p>
          <a:p>
            <a:pPr marL="342900" indent="-342900" algn="l">
              <a:buFont typeface="Arial" panose="020B0604020202020204" pitchFamily="34" charset="0"/>
              <a:buChar char="•"/>
            </a:pPr>
            <a:r>
              <a:rPr lang="en-IN" sz="1800"/>
              <a:t>Deflection of the Control Surface</a:t>
            </a:r>
          </a:p>
          <a:p>
            <a:pPr marL="342900" indent="-342900" algn="l">
              <a:buFont typeface="Arial" panose="020B0604020202020204" pitchFamily="34" charset="0"/>
              <a:buChar char="•"/>
            </a:pPr>
            <a:endParaRPr lang="en-IN" sz="1800"/>
          </a:p>
          <a:p>
            <a:pPr marL="342900" indent="-342900" algn="l">
              <a:buFont typeface="Arial" panose="020B0604020202020204" pitchFamily="34" charset="0"/>
              <a:buChar char="•"/>
            </a:pPr>
            <a:endParaRPr lang="en-IN" sz="2000"/>
          </a:p>
          <a:p>
            <a:pPr algn="l"/>
            <a:endParaRPr lang="en-IN" sz="2000"/>
          </a:p>
          <a:p>
            <a:pPr marL="342900" indent="-342900" algn="l">
              <a:buFont typeface="Arial" panose="020B0604020202020204" pitchFamily="34" charset="0"/>
              <a:buChar char="•"/>
            </a:pPr>
            <a:endParaRPr lang="en-IN" sz="2000"/>
          </a:p>
        </p:txBody>
      </p:sp>
      <p:sp>
        <p:nvSpPr>
          <p:cNvPr id="10" name="Slide Number Placeholder 9">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084F2149-1F6C-DE95-0FC7-5557F9786548}"/>
              </a:ext>
            </a:extLst>
          </p:cNvPr>
          <p:cNvSpPr>
            <a:spLocks noGrp="1"/>
          </p:cNvSpPr>
          <p:nvPr>
            <p:ph type="sldNum" sz="quarter" idx="4"/>
          </p:nvPr>
        </p:nvSpPr>
        <p:spPr/>
        <p:txBody>
          <a:bodyPr/>
          <a:lstStyle/>
          <a:p>
            <a:fld id="{E8E6B935-9A0A-4705-AF38-D840638B6369}" type="slidenum">
              <a:rPr lang="en-IN" smtClean="0"/>
              <a:pPr/>
              <a:t>11</a:t>
            </a:fld>
            <a:endParaRPr lang="en-IN"/>
          </a:p>
        </p:txBody>
      </p:sp>
      <p:sp>
        <p:nvSpPr>
          <p:cNvPr id="18" name="TextBox 17">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636A3C7D-9D3C-65C4-EDC3-B32EB62390D9}"/>
              </a:ext>
            </a:extLst>
          </p:cNvPr>
          <p:cNvSpPr txBox="1"/>
          <p:nvPr/>
        </p:nvSpPr>
        <p:spPr>
          <a:xfrm>
            <a:off x="284480" y="519519"/>
            <a:ext cx="8972328" cy="707886"/>
          </a:xfrm>
          <a:prstGeom prst="rect">
            <a:avLst/>
          </a:prstGeom>
          <a:noFill/>
        </p:spPr>
        <p:txBody>
          <a:bodyPr wrap="square" rtlCol="0">
            <a:spAutoFit/>
          </a:bodyPr>
          <a:lstStyle/>
          <a:p>
            <a:r>
              <a:rPr lang="en-IN" sz="3900">
                <a:latin typeface="Century Gothic" panose="020B0502020202020204" pitchFamily="34" charset="0"/>
              </a:rPr>
              <a:t>Data Generation</a:t>
            </a:r>
          </a:p>
        </p:txBody>
      </p:sp>
      <p:pic>
        <p:nvPicPr>
          <p:cNvPr id="4" name="Picture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26E55677-8845-3DBF-A167-68923E306FE1}"/>
              </a:ext>
            </a:extLst>
          </p:cNvPr>
          <p:cNvPicPr>
            <a:picLocks noChangeAspect="1"/>
          </p:cNvPicPr>
          <p:nvPr/>
        </p:nvPicPr>
        <p:blipFill>
          <a:blip r:embed="rId2"/>
          <a:stretch>
            <a:fillRect/>
          </a:stretch>
        </p:blipFill>
        <p:spPr>
          <a:xfrm>
            <a:off x="4574855" y="2389909"/>
            <a:ext cx="6865536" cy="3948572"/>
          </a:xfrm>
          <a:prstGeom prst="rect">
            <a:avLst/>
          </a:prstGeom>
        </p:spPr>
      </p:pic>
      <p:sp>
        <p:nvSpPr>
          <p:cNvPr id="7" name="TextBox 6">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93EB8681-EB09-A207-2291-9F7B40190320}"/>
              </a:ext>
            </a:extLst>
          </p:cNvPr>
          <p:cNvSpPr txBox="1"/>
          <p:nvPr/>
        </p:nvSpPr>
        <p:spPr>
          <a:xfrm>
            <a:off x="357216" y="1677817"/>
            <a:ext cx="10982960" cy="984885"/>
          </a:xfrm>
          <a:prstGeom prst="rect">
            <a:avLst/>
          </a:prstGeom>
          <a:noFill/>
        </p:spPr>
        <p:txBody>
          <a:bodyPr wrap="square" rtlCol="0">
            <a:spAutoFit/>
          </a:bodyPr>
          <a:lstStyle/>
          <a:p>
            <a:r>
              <a:rPr lang="en-IN" sz="2000"/>
              <a:t>For each DoE combination(64 combinations) we have run our model for 15 sec and have collected our data at 0.15 time interval(100 pts)each of the following signals with the help of to workspace block:</a:t>
            </a:r>
          </a:p>
          <a:p>
            <a:endParaRPr lang="en-IN"/>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32783621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after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after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after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after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after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afterGroup">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200650" y="0"/>
            <a:ext cx="6991350" cy="6858000"/>
          </a:xfrm>
          <a:custGeom>
            <a:avLst/>
            <a:gdLst/>
            <a:ahLst/>
            <a:cxnLst/>
            <a:rect l="l" t="t" r="r" b="b"/>
            <a:pathLst>
              <a:path w="10487025" h="10287000">
                <a:moveTo>
                  <a:pt x="10487024" y="10286999"/>
                </a:moveTo>
                <a:lnTo>
                  <a:pt x="0" y="10286999"/>
                </a:lnTo>
                <a:lnTo>
                  <a:pt x="0" y="0"/>
                </a:lnTo>
                <a:lnTo>
                  <a:pt x="10487024" y="0"/>
                </a:lnTo>
                <a:lnTo>
                  <a:pt x="10487024" y="10286999"/>
                </a:lnTo>
                <a:close/>
              </a:path>
            </a:pathLst>
          </a:custGeom>
          <a:solidFill>
            <a:srgbClr val="000000"/>
          </a:solidFill>
        </p:spPr>
        <p:txBody>
          <a:bodyPr wrap="square" lIns="0" tIns="0" rIns="0" bIns="0" rtlCol="0"/>
          <a:lst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vl9pPr marL="2438400" algn="l" defTabSz="609600" rtl="0" eaLnBrk="1" latinLnBrk="0" hangingPunct="1">
              <a:defRPr sz="1200" kern="1200">
                <a:solidFill>
                  <a:schemeClr val="tx1"/>
                </a:solidFill>
                <a:latin typeface="+mn-lt"/>
                <a:ea typeface="+mn-ea"/>
                <a:cs typeface="+mn-cs"/>
              </a:defRPr>
            </a:lvl9pPr>
          </a:lstStyle>
          <a:p>
            <a:endParaRPr/>
          </a:p>
        </p:txBody>
      </p:sp>
      <p:pic>
        <p:nvPicPr>
          <p:cNvPr id="4" name="object 4"/>
          <p:cNvPicPr/>
          <p:nvPr/>
        </p:nvPicPr>
        <p:blipFill>
          <a:blip r:embed="rId2"/>
          <a:stretch>
            <a:fillRect/>
          </a:stretch>
        </p:blipFill>
        <p:spPr>
          <a:xfrm>
            <a:off x="0" y="0"/>
            <a:ext cx="12024360" cy="6858000"/>
          </a:xfrm>
          <a:prstGeom prst="rect">
            <a:avLst/>
          </a:prstGeom>
        </p:spPr>
      </p:pic>
      <p:sp>
        <p:nvSpPr>
          <p:cNvPr id="5" name="Freeform: Shape 8">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570E07F3-7ADD-E3F2-E040-1AA63B8B638D}"/>
              </a:ext>
            </a:extLst>
          </p:cNvPr>
          <p:cNvSpPr/>
          <p:nvPr/>
        </p:nvSpPr>
        <p:spPr>
          <a:xfrm>
            <a:off x="5330952" y="1673352"/>
            <a:ext cx="5972695" cy="2889504"/>
          </a:xfrm>
          <a:custGeom>
            <a:avLst/>
            <a:gdLst>
              <a:gd name="connsiteX0" fmla="*/ 0 w 9310256"/>
              <a:gd name="connsiteY0" fmla="*/ 0 h 1514043"/>
              <a:gd name="connsiteX1" fmla="*/ 9057910 w 9310256"/>
              <a:gd name="connsiteY1" fmla="*/ 0 h 1514043"/>
              <a:gd name="connsiteX2" fmla="*/ 9310256 w 9310256"/>
              <a:gd name="connsiteY2" fmla="*/ 252346 h 1514043"/>
              <a:gd name="connsiteX3" fmla="*/ 9310256 w 9310256"/>
              <a:gd name="connsiteY3" fmla="*/ 1261697 h 1514043"/>
              <a:gd name="connsiteX4" fmla="*/ 9057910 w 9310256"/>
              <a:gd name="connsiteY4" fmla="*/ 1514043 h 1514043"/>
              <a:gd name="connsiteX5" fmla="*/ 0 w 9310256"/>
              <a:gd name="connsiteY5" fmla="*/ 1514043 h 1514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10256" h="1514043">
                <a:moveTo>
                  <a:pt x="0" y="0"/>
                </a:moveTo>
                <a:lnTo>
                  <a:pt x="9057910" y="0"/>
                </a:lnTo>
                <a:cubicBezTo>
                  <a:pt x="9197277" y="0"/>
                  <a:pt x="9310256" y="112979"/>
                  <a:pt x="9310256" y="252346"/>
                </a:cubicBezTo>
                <a:lnTo>
                  <a:pt x="9310256" y="1261697"/>
                </a:lnTo>
                <a:cubicBezTo>
                  <a:pt x="9310256" y="1401064"/>
                  <a:pt x="9197277" y="1514043"/>
                  <a:pt x="9057910" y="1514043"/>
                </a:cubicBezTo>
                <a:lnTo>
                  <a:pt x="0" y="1514043"/>
                </a:lnTo>
                <a:close/>
              </a:path>
            </a:pathLst>
          </a:cu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marR="3387" algn="ctr">
              <a:lnSpc>
                <a:spcPts val="5553"/>
              </a:lnSpc>
              <a:spcBef>
                <a:spcPts val="140"/>
              </a:spcBef>
            </a:pPr>
            <a:endParaRPr lang="en-US" dirty="0"/>
          </a:p>
        </p:txBody>
      </p:sp>
      <p:sp>
        <p:nvSpPr>
          <p:cNvPr id="6" name="TextBox 5"/>
          <p:cNvSpPr txBox="1"/>
          <p:nvPr/>
        </p:nvSpPr>
        <p:spPr>
          <a:xfrm>
            <a:off x="5897880" y="2075688"/>
            <a:ext cx="5349240" cy="2339102"/>
          </a:xfrm>
          <a:prstGeom prst="rect">
            <a:avLst/>
          </a:prstGeom>
          <a:noFill/>
        </p:spPr>
        <p:txBody>
          <a:bodyPr wrap="square" rtlCol="0">
            <a:spAutoFit/>
          </a:bodyPr>
          <a:lstStyle/>
          <a:p>
            <a:r>
              <a:rPr lang="en-US" sz="3200" dirty="0" smtClean="0">
                <a:latin typeface="Century Gothic" panose="020B0502020202020204" pitchFamily="34" charset="0"/>
                <a:cs typeface="Georgia"/>
              </a:rPr>
              <a:t>Machine</a:t>
            </a:r>
            <a:r>
              <a:rPr lang="en-US" sz="3200" spc="13" dirty="0" smtClean="0">
                <a:latin typeface="Century Gothic" panose="020B0502020202020204" pitchFamily="34" charset="0"/>
                <a:cs typeface="Georgia"/>
              </a:rPr>
              <a:t> </a:t>
            </a:r>
            <a:r>
              <a:rPr lang="en-US" sz="3200" spc="33" dirty="0" smtClean="0">
                <a:latin typeface="Century Gothic" panose="020B0502020202020204" pitchFamily="34" charset="0"/>
                <a:cs typeface="Georgia"/>
              </a:rPr>
              <a:t>Learning </a:t>
            </a:r>
            <a:r>
              <a:rPr lang="en-US" sz="3200" spc="-1109" dirty="0" smtClean="0">
                <a:latin typeface="Century Gothic" panose="020B0502020202020204" pitchFamily="34" charset="0"/>
                <a:cs typeface="Georgia"/>
              </a:rPr>
              <a:t> </a:t>
            </a:r>
            <a:r>
              <a:rPr lang="en-US" sz="3200" spc="-30" dirty="0" smtClean="0">
                <a:latin typeface="Century Gothic" panose="020B0502020202020204" pitchFamily="34" charset="0"/>
                <a:cs typeface="Georgia"/>
              </a:rPr>
              <a:t>Model </a:t>
            </a:r>
            <a:r>
              <a:rPr lang="en-US" sz="3200" spc="53" dirty="0" smtClean="0">
                <a:latin typeface="Century Gothic" panose="020B0502020202020204" pitchFamily="34" charset="0"/>
                <a:cs typeface="Georgia"/>
              </a:rPr>
              <a:t>for </a:t>
            </a:r>
            <a:r>
              <a:rPr lang="en-US" sz="3200" spc="-33" dirty="0" smtClean="0">
                <a:latin typeface="Century Gothic" panose="020B0502020202020204" pitchFamily="34" charset="0"/>
                <a:cs typeface="Georgia"/>
              </a:rPr>
              <a:t>Fault </a:t>
            </a:r>
            <a:r>
              <a:rPr lang="en-US" sz="3200" spc="-30" dirty="0" smtClean="0">
                <a:latin typeface="Century Gothic" panose="020B0502020202020204" pitchFamily="34" charset="0"/>
                <a:cs typeface="Georgia"/>
              </a:rPr>
              <a:t> </a:t>
            </a:r>
            <a:r>
              <a:rPr lang="en-US" sz="3200" spc="17" dirty="0" smtClean="0">
                <a:latin typeface="Century Gothic" panose="020B0502020202020204" pitchFamily="34" charset="0"/>
                <a:cs typeface="Georgia"/>
              </a:rPr>
              <a:t>Diagnosis</a:t>
            </a:r>
            <a:r>
              <a:rPr lang="en-US" sz="3200" spc="30" dirty="0" smtClean="0">
                <a:latin typeface="Century Gothic" panose="020B0502020202020204" pitchFamily="34" charset="0"/>
                <a:cs typeface="Georgia"/>
              </a:rPr>
              <a:t> </a:t>
            </a:r>
            <a:r>
              <a:rPr lang="en-US" sz="3200" spc="17" dirty="0" smtClean="0">
                <a:latin typeface="Century Gothic" panose="020B0502020202020204" pitchFamily="34" charset="0"/>
                <a:cs typeface="Georgia"/>
              </a:rPr>
              <a:t>in </a:t>
            </a:r>
            <a:r>
              <a:rPr lang="en-US" sz="3200" spc="30" dirty="0" err="1" smtClean="0">
                <a:latin typeface="Century Gothic" panose="020B0502020202020204" pitchFamily="34" charset="0"/>
                <a:cs typeface="Georgia"/>
              </a:rPr>
              <a:t>Electrohydraulic</a:t>
            </a:r>
            <a:r>
              <a:rPr lang="en-US" sz="3200" spc="30" dirty="0" smtClean="0">
                <a:latin typeface="Century Gothic" panose="020B0502020202020204" pitchFamily="34" charset="0"/>
                <a:cs typeface="Georgia"/>
              </a:rPr>
              <a:t> </a:t>
            </a:r>
            <a:r>
              <a:rPr lang="en-US" sz="3200" spc="33" dirty="0" smtClean="0">
                <a:latin typeface="Century Gothic" panose="020B0502020202020204" pitchFamily="34" charset="0"/>
                <a:cs typeface="Georgia"/>
              </a:rPr>
              <a:t> </a:t>
            </a:r>
            <a:r>
              <a:rPr lang="en-US" sz="3200" spc="30" dirty="0" smtClean="0">
                <a:latin typeface="Century Gothic" panose="020B0502020202020204" pitchFamily="34" charset="0"/>
                <a:cs typeface="Georgia"/>
              </a:rPr>
              <a:t>Actuator</a:t>
            </a:r>
            <a:r>
              <a:rPr lang="en-US" sz="3200" spc="-76" dirty="0" smtClean="0">
                <a:latin typeface="Century Gothic" panose="020B0502020202020204" pitchFamily="34" charset="0"/>
                <a:cs typeface="Georgia"/>
              </a:rPr>
              <a:t> </a:t>
            </a:r>
            <a:r>
              <a:rPr lang="en-US" sz="3200" spc="37" dirty="0" smtClean="0">
                <a:latin typeface="Century Gothic" panose="020B0502020202020204" pitchFamily="34" charset="0"/>
                <a:cs typeface="Georgia"/>
              </a:rPr>
              <a:t>Systems</a:t>
            </a:r>
            <a:endParaRPr lang="en-US" sz="3200" dirty="0" smtClean="0">
              <a:latin typeface="Century Gothic" panose="020B0502020202020204" pitchFamily="34" charset="0"/>
              <a:cs typeface="Georgia"/>
            </a:endParaRPr>
          </a:p>
          <a:p>
            <a:endParaRPr 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6092613" cy="6835987"/>
          </a:xfrm>
          <a:custGeom>
            <a:avLst/>
            <a:gdLst/>
            <a:ahLst/>
            <a:cxnLst/>
            <a:rect l="l" t="t" r="r" b="b"/>
            <a:pathLst>
              <a:path w="9138920" h="10253980">
                <a:moveTo>
                  <a:pt x="0" y="0"/>
                </a:moveTo>
                <a:lnTo>
                  <a:pt x="9138851" y="0"/>
                </a:lnTo>
                <a:lnTo>
                  <a:pt x="9138851" y="10253532"/>
                </a:lnTo>
                <a:lnTo>
                  <a:pt x="0" y="10253532"/>
                </a:lnTo>
                <a:lnTo>
                  <a:pt x="0" y="0"/>
                </a:lnTo>
                <a:close/>
              </a:path>
            </a:pathLst>
          </a:custGeom>
          <a:solidFill>
            <a:srgbClr val="000000"/>
          </a:solidFill>
        </p:spPr>
        <p:txBody>
          <a:bodyPr wrap="square" lIns="0" tIns="0" rIns="0" bIns="0" rtlCol="0"/>
          <a:lst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vl9pPr marL="2438400" algn="l" defTabSz="609600" rtl="0" eaLnBrk="1" latinLnBrk="0" hangingPunct="1">
              <a:defRPr sz="1200" kern="1200">
                <a:solidFill>
                  <a:schemeClr val="tx1"/>
                </a:solidFill>
                <a:latin typeface="+mn-lt"/>
                <a:ea typeface="+mn-ea"/>
                <a:cs typeface="+mn-cs"/>
              </a:defRPr>
            </a:lvl9pPr>
          </a:lstStyle>
          <a:p>
            <a:endParaRPr/>
          </a:p>
        </p:txBody>
      </p:sp>
      <p:sp>
        <p:nvSpPr>
          <p:cNvPr id="7" name="object 7"/>
          <p:cNvSpPr/>
          <p:nvPr/>
        </p:nvSpPr>
        <p:spPr>
          <a:xfrm>
            <a:off x="6772743" y="1416824"/>
            <a:ext cx="4648200" cy="666750"/>
          </a:xfrm>
          <a:custGeom>
            <a:avLst/>
            <a:gdLst/>
            <a:ahLst/>
            <a:cxnLst/>
            <a:rect l="l" t="t" r="r" b="b"/>
            <a:pathLst>
              <a:path w="6972300" h="1000125">
                <a:moveTo>
                  <a:pt x="6972299" y="1000124"/>
                </a:moveTo>
                <a:lnTo>
                  <a:pt x="0" y="1000124"/>
                </a:lnTo>
                <a:lnTo>
                  <a:pt x="0" y="0"/>
                </a:lnTo>
                <a:lnTo>
                  <a:pt x="6972299" y="0"/>
                </a:lnTo>
                <a:lnTo>
                  <a:pt x="6972299" y="1000124"/>
                </a:lnTo>
                <a:close/>
              </a:path>
            </a:pathLst>
          </a:custGeom>
          <a:solidFill>
            <a:srgbClr val="AB7272"/>
          </a:solidFill>
        </p:spPr>
        <p:txBody>
          <a:bodyPr wrap="square" lIns="0" tIns="0" rIns="0" bIns="0" rtlCol="0"/>
          <a:lst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vl9pPr marL="2438400" algn="l" defTabSz="609600" rtl="0" eaLnBrk="1" latinLnBrk="0" hangingPunct="1">
              <a:defRPr sz="1200" kern="1200">
                <a:solidFill>
                  <a:schemeClr val="tx1"/>
                </a:solidFill>
                <a:latin typeface="+mn-lt"/>
                <a:ea typeface="+mn-ea"/>
                <a:cs typeface="+mn-cs"/>
              </a:defRPr>
            </a:lvl9pPr>
          </a:lstStyle>
          <a:p>
            <a:endParaRPr/>
          </a:p>
        </p:txBody>
      </p:sp>
      <p:sp>
        <p:nvSpPr>
          <p:cNvPr id="11" name="object 11"/>
          <p:cNvSpPr/>
          <p:nvPr/>
        </p:nvSpPr>
        <p:spPr>
          <a:xfrm>
            <a:off x="6805906" y="2472035"/>
            <a:ext cx="4616873" cy="675640"/>
          </a:xfrm>
          <a:custGeom>
            <a:avLst/>
            <a:gdLst/>
            <a:ahLst/>
            <a:cxnLst/>
            <a:rect l="l" t="t" r="r" b="b"/>
            <a:pathLst>
              <a:path w="6925309" h="1013460">
                <a:moveTo>
                  <a:pt x="6924673" y="1013291"/>
                </a:moveTo>
                <a:lnTo>
                  <a:pt x="0" y="1009649"/>
                </a:lnTo>
                <a:lnTo>
                  <a:pt x="530" y="0"/>
                </a:lnTo>
                <a:lnTo>
                  <a:pt x="6925204" y="3641"/>
                </a:lnTo>
                <a:lnTo>
                  <a:pt x="6924673" y="1013291"/>
                </a:lnTo>
                <a:close/>
              </a:path>
            </a:pathLst>
          </a:custGeom>
          <a:solidFill>
            <a:srgbClr val="AB7272"/>
          </a:solidFill>
        </p:spPr>
        <p:txBody>
          <a:bodyPr wrap="square" lIns="0" tIns="0" rIns="0" bIns="0" rtlCol="0"/>
          <a:lst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vl9pPr marL="2438400" algn="l" defTabSz="609600" rtl="0" eaLnBrk="1" latinLnBrk="0" hangingPunct="1">
              <a:defRPr sz="1200" kern="1200">
                <a:solidFill>
                  <a:schemeClr val="tx1"/>
                </a:solidFill>
                <a:latin typeface="+mn-lt"/>
                <a:ea typeface="+mn-ea"/>
                <a:cs typeface="+mn-cs"/>
              </a:defRPr>
            </a:lvl9pPr>
          </a:lstStyle>
          <a:p>
            <a:endParaRPr/>
          </a:p>
        </p:txBody>
      </p:sp>
      <p:sp>
        <p:nvSpPr>
          <p:cNvPr id="14" name="object 14"/>
          <p:cNvSpPr/>
          <p:nvPr/>
        </p:nvSpPr>
        <p:spPr>
          <a:xfrm>
            <a:off x="6798056" y="4546600"/>
            <a:ext cx="4648200" cy="685800"/>
          </a:xfrm>
          <a:custGeom>
            <a:avLst/>
            <a:gdLst/>
            <a:ahLst/>
            <a:cxnLst/>
            <a:rect l="l" t="t" r="r" b="b"/>
            <a:pathLst>
              <a:path w="6972300" h="1028700">
                <a:moveTo>
                  <a:pt x="6972299" y="1028699"/>
                </a:moveTo>
                <a:lnTo>
                  <a:pt x="0" y="1028699"/>
                </a:lnTo>
                <a:lnTo>
                  <a:pt x="0" y="0"/>
                </a:lnTo>
                <a:lnTo>
                  <a:pt x="6972299" y="0"/>
                </a:lnTo>
                <a:lnTo>
                  <a:pt x="6972299" y="1028699"/>
                </a:lnTo>
                <a:close/>
              </a:path>
            </a:pathLst>
          </a:custGeom>
          <a:solidFill>
            <a:srgbClr val="AB7272"/>
          </a:solidFill>
        </p:spPr>
        <p:txBody>
          <a:bodyPr wrap="square" lIns="0" tIns="0" rIns="0" bIns="0" rtlCol="0"/>
          <a:lst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vl9pPr marL="2438400" algn="l" defTabSz="609600" rtl="0" eaLnBrk="1" latinLnBrk="0" hangingPunct="1">
              <a:defRPr sz="1200" kern="1200">
                <a:solidFill>
                  <a:schemeClr val="tx1"/>
                </a:solidFill>
                <a:latin typeface="+mn-lt"/>
                <a:ea typeface="+mn-ea"/>
                <a:cs typeface="+mn-cs"/>
              </a:defRPr>
            </a:lvl9pPr>
          </a:lstStyle>
          <a:p>
            <a:endParaRPr/>
          </a:p>
        </p:txBody>
      </p:sp>
      <p:sp>
        <p:nvSpPr>
          <p:cNvPr id="16" name="object 16"/>
          <p:cNvSpPr txBox="1"/>
          <p:nvPr/>
        </p:nvSpPr>
        <p:spPr>
          <a:xfrm>
            <a:off x="7343792" y="2569003"/>
            <a:ext cx="3661410" cy="441146"/>
          </a:xfrm>
          <a:prstGeom prst="rect">
            <a:avLst/>
          </a:prstGeom>
        </p:spPr>
        <p:txBody>
          <a:bodyPr vert="horz" wrap="square" lIns="0" tIns="10160" rIns="0" bIns="0" rtlCol="0">
            <a:spAutoFit/>
          </a:bodyPr>
          <a:lst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vl9pPr marL="2438400" algn="l" defTabSz="609600" rtl="0" eaLnBrk="1" latinLnBrk="0" hangingPunct="1">
              <a:defRPr sz="1200" kern="1200">
                <a:solidFill>
                  <a:schemeClr val="tx1"/>
                </a:solidFill>
                <a:latin typeface="+mn-lt"/>
                <a:ea typeface="+mn-ea"/>
                <a:cs typeface="+mn-cs"/>
              </a:defRPr>
            </a:lvl9pPr>
          </a:lstStyle>
          <a:p>
            <a:pPr marL="8467">
              <a:lnSpc>
                <a:spcPct val="100000"/>
              </a:lnSpc>
              <a:spcBef>
                <a:spcPts val="80"/>
              </a:spcBef>
            </a:pPr>
            <a:r>
              <a:rPr sz="2800" b="1" spc="63">
                <a:latin typeface="Century Gothic" pitchFamily="34" charset="0"/>
                <a:cs typeface="Times New Roman"/>
              </a:rPr>
              <a:t>Feature</a:t>
            </a:r>
            <a:r>
              <a:rPr sz="2800" b="1" spc="-67">
                <a:latin typeface="Century Gothic" pitchFamily="34" charset="0"/>
                <a:cs typeface="Times New Roman"/>
              </a:rPr>
              <a:t> </a:t>
            </a:r>
            <a:r>
              <a:rPr sz="2800" b="1" spc="110">
                <a:latin typeface="Century Gothic" pitchFamily="34" charset="0"/>
                <a:cs typeface="Times New Roman"/>
              </a:rPr>
              <a:t>Engineering</a:t>
            </a:r>
            <a:endParaRPr sz="2800">
              <a:latin typeface="Century Gothic" pitchFamily="34" charset="0"/>
              <a:cs typeface="Times New Roman"/>
            </a:endParaRPr>
          </a:p>
        </p:txBody>
      </p:sp>
      <p:sp>
        <p:nvSpPr>
          <p:cNvPr id="18" name="object 18"/>
          <p:cNvSpPr txBox="1"/>
          <p:nvPr/>
        </p:nvSpPr>
        <p:spPr>
          <a:xfrm>
            <a:off x="7534657" y="4626864"/>
            <a:ext cx="3355848" cy="482248"/>
          </a:xfrm>
          <a:prstGeom prst="rect">
            <a:avLst/>
          </a:prstGeom>
        </p:spPr>
        <p:txBody>
          <a:bodyPr vert="horz" wrap="square" lIns="0" tIns="10160" rIns="0" bIns="0" rtlCol="0">
            <a:spAutoFit/>
          </a:bodyPr>
          <a:lst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vl9pPr marL="2438400" algn="l" defTabSz="609600" rtl="0" eaLnBrk="1" latinLnBrk="0" hangingPunct="1">
              <a:defRPr sz="1200" kern="1200">
                <a:solidFill>
                  <a:schemeClr val="tx1"/>
                </a:solidFill>
                <a:latin typeface="+mn-lt"/>
                <a:ea typeface="+mn-ea"/>
                <a:cs typeface="+mn-cs"/>
              </a:defRPr>
            </a:lvl9pPr>
          </a:lstStyle>
          <a:p>
            <a:pPr marL="8467">
              <a:lnSpc>
                <a:spcPct val="100000"/>
              </a:lnSpc>
              <a:spcBef>
                <a:spcPts val="80"/>
              </a:spcBef>
            </a:pPr>
            <a:r>
              <a:rPr sz="3067" b="1" spc="83">
                <a:latin typeface="Times New Roman"/>
                <a:cs typeface="Times New Roman"/>
              </a:rPr>
              <a:t>Model</a:t>
            </a:r>
            <a:r>
              <a:rPr sz="3067" b="1" spc="-67">
                <a:latin typeface="Times New Roman"/>
                <a:cs typeface="Times New Roman"/>
              </a:rPr>
              <a:t> </a:t>
            </a:r>
            <a:r>
              <a:rPr sz="3067" b="1" spc="60">
                <a:latin typeface="Times New Roman"/>
                <a:cs typeface="Times New Roman"/>
              </a:rPr>
              <a:t>Evaluation</a:t>
            </a:r>
            <a:endParaRPr sz="3067">
              <a:latin typeface="Times New Roman"/>
              <a:cs typeface="Times New Roman"/>
            </a:endParaRPr>
          </a:p>
        </p:txBody>
      </p:sp>
      <p:sp>
        <p:nvSpPr>
          <p:cNvPr id="19" name="object 19"/>
          <p:cNvSpPr txBox="1"/>
          <p:nvPr/>
        </p:nvSpPr>
        <p:spPr>
          <a:xfrm>
            <a:off x="6839368" y="5581685"/>
            <a:ext cx="4648200" cy="685800"/>
          </a:xfrm>
          <a:prstGeom prst="rect">
            <a:avLst/>
          </a:prstGeom>
          <a:solidFill>
            <a:srgbClr val="AB7272"/>
          </a:solidFill>
        </p:spPr>
        <p:txBody>
          <a:bodyPr vert="horz" wrap="square" lIns="0" tIns="77893" rIns="0" bIns="0" rtlCol="0">
            <a:spAutoFit/>
          </a:bodyPr>
          <a:lst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vl9pPr marL="2438400" algn="l" defTabSz="609600" rtl="0" eaLnBrk="1" latinLnBrk="0" hangingPunct="1">
              <a:defRPr sz="1200" kern="1200">
                <a:solidFill>
                  <a:schemeClr val="tx1"/>
                </a:solidFill>
                <a:latin typeface="+mn-lt"/>
                <a:ea typeface="+mn-ea"/>
                <a:cs typeface="+mn-cs"/>
              </a:defRPr>
            </a:lvl9pPr>
          </a:lstStyle>
          <a:p>
            <a:pPr marL="367030" algn="ctr">
              <a:lnSpc>
                <a:spcPct val="100000"/>
              </a:lnSpc>
              <a:spcBef>
                <a:spcPts val="613"/>
              </a:spcBef>
            </a:pPr>
            <a:r>
              <a:rPr sz="3067" b="1" spc="83">
                <a:latin typeface="Times New Roman"/>
                <a:cs typeface="Times New Roman"/>
              </a:rPr>
              <a:t>Model</a:t>
            </a:r>
            <a:r>
              <a:rPr sz="3067" b="1" spc="-53">
                <a:latin typeface="Times New Roman"/>
                <a:cs typeface="Times New Roman"/>
              </a:rPr>
              <a:t> </a:t>
            </a:r>
            <a:r>
              <a:rPr sz="3067" b="1" spc="127">
                <a:latin typeface="Times New Roman"/>
                <a:cs typeface="Times New Roman"/>
              </a:rPr>
              <a:t>Deployment</a:t>
            </a:r>
            <a:endParaRPr sz="3067">
              <a:latin typeface="Times New Roman"/>
              <a:cs typeface="Times New Roman"/>
            </a:endParaRPr>
          </a:p>
        </p:txBody>
      </p:sp>
      <p:sp>
        <p:nvSpPr>
          <p:cNvPr id="21" name="object 7"/>
          <p:cNvSpPr/>
          <p:nvPr/>
        </p:nvSpPr>
        <p:spPr>
          <a:xfrm>
            <a:off x="6797127" y="362216"/>
            <a:ext cx="4648200" cy="666750"/>
          </a:xfrm>
          <a:custGeom>
            <a:avLst/>
            <a:gdLst/>
            <a:ahLst/>
            <a:cxnLst/>
            <a:rect l="l" t="t" r="r" b="b"/>
            <a:pathLst>
              <a:path w="6972300" h="1000125">
                <a:moveTo>
                  <a:pt x="6972299" y="1000124"/>
                </a:moveTo>
                <a:lnTo>
                  <a:pt x="0" y="1000124"/>
                </a:lnTo>
                <a:lnTo>
                  <a:pt x="0" y="0"/>
                </a:lnTo>
                <a:lnTo>
                  <a:pt x="6972299" y="0"/>
                </a:lnTo>
                <a:lnTo>
                  <a:pt x="6972299" y="1000124"/>
                </a:lnTo>
                <a:close/>
              </a:path>
            </a:pathLst>
          </a:custGeom>
          <a:solidFill>
            <a:srgbClr val="AB7272"/>
          </a:solidFill>
        </p:spPr>
        <p:txBody>
          <a:bodyPr wrap="square" lIns="0" tIns="0" rIns="0" bIns="0" rtlCol="0"/>
          <a:lst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vl9pPr marL="2438400" algn="l" defTabSz="609600" rtl="0" eaLnBrk="1" latinLnBrk="0" hangingPunct="1">
              <a:defRPr sz="1200" kern="1200">
                <a:solidFill>
                  <a:schemeClr val="tx1"/>
                </a:solidFill>
                <a:latin typeface="+mn-lt"/>
                <a:ea typeface="+mn-ea"/>
                <a:cs typeface="+mn-cs"/>
              </a:defRPr>
            </a:lvl9pPr>
          </a:lstStyle>
          <a:p>
            <a:endParaRPr/>
          </a:p>
        </p:txBody>
      </p:sp>
      <p:sp>
        <p:nvSpPr>
          <p:cNvPr id="22" name="TextBox 21"/>
          <p:cNvSpPr txBox="1"/>
          <p:nvPr/>
        </p:nvSpPr>
        <p:spPr>
          <a:xfrm>
            <a:off x="7150608" y="448056"/>
            <a:ext cx="4114800" cy="523220"/>
          </a:xfrm>
          <a:prstGeom prst="rect">
            <a:avLst/>
          </a:prstGeom>
          <a:noFill/>
        </p:spPr>
        <p:txBody>
          <a:bodyPr wrap="square" rtlCol="0">
            <a:spAutoFit/>
          </a:bodyPr>
          <a:lstStyle/>
          <a:p>
            <a:r>
              <a:rPr lang="en-US" sz="2800" b="1" dirty="0" smtClean="0">
                <a:latin typeface="Century Gothic" pitchFamily="34" charset="0"/>
              </a:rPr>
              <a:t>   DATA GENERATION</a:t>
            </a:r>
            <a:endParaRPr lang="en-US" sz="2800" b="1" dirty="0">
              <a:latin typeface="Century Gothic" pitchFamily="34" charset="0"/>
            </a:endParaRPr>
          </a:p>
        </p:txBody>
      </p:sp>
      <p:sp>
        <p:nvSpPr>
          <p:cNvPr id="25" name="TextBox 24"/>
          <p:cNvSpPr txBox="1"/>
          <p:nvPr/>
        </p:nvSpPr>
        <p:spPr>
          <a:xfrm>
            <a:off x="6995160" y="1481328"/>
            <a:ext cx="4379976" cy="523220"/>
          </a:xfrm>
          <a:prstGeom prst="rect">
            <a:avLst/>
          </a:prstGeom>
          <a:noFill/>
        </p:spPr>
        <p:txBody>
          <a:bodyPr wrap="square" rtlCol="0">
            <a:spAutoFit/>
          </a:bodyPr>
          <a:lstStyle/>
          <a:p>
            <a:r>
              <a:rPr lang="en-US" sz="2800" b="1" dirty="0" smtClean="0">
                <a:latin typeface="Century Gothic" pitchFamily="34" charset="0"/>
              </a:rPr>
              <a:t>  DATA PREPROCESSING</a:t>
            </a:r>
            <a:endParaRPr lang="en-US" sz="2800" b="1" dirty="0">
              <a:latin typeface="Century Gothic" pitchFamily="34" charset="0"/>
            </a:endParaRPr>
          </a:p>
        </p:txBody>
      </p:sp>
      <p:sp>
        <p:nvSpPr>
          <p:cNvPr id="27" name="object 7"/>
          <p:cNvSpPr/>
          <p:nvPr/>
        </p:nvSpPr>
        <p:spPr>
          <a:xfrm>
            <a:off x="6794079" y="3513848"/>
            <a:ext cx="4648200" cy="666750"/>
          </a:xfrm>
          <a:custGeom>
            <a:avLst/>
            <a:gdLst/>
            <a:ahLst/>
            <a:cxnLst/>
            <a:rect l="l" t="t" r="r" b="b"/>
            <a:pathLst>
              <a:path w="6972300" h="1000125">
                <a:moveTo>
                  <a:pt x="6972299" y="1000124"/>
                </a:moveTo>
                <a:lnTo>
                  <a:pt x="0" y="1000124"/>
                </a:lnTo>
                <a:lnTo>
                  <a:pt x="0" y="0"/>
                </a:lnTo>
                <a:lnTo>
                  <a:pt x="6972299" y="0"/>
                </a:lnTo>
                <a:lnTo>
                  <a:pt x="6972299" y="1000124"/>
                </a:lnTo>
                <a:close/>
              </a:path>
            </a:pathLst>
          </a:custGeom>
          <a:solidFill>
            <a:srgbClr val="AB7272"/>
          </a:solidFill>
        </p:spPr>
        <p:txBody>
          <a:bodyPr wrap="square" lIns="0" tIns="0" rIns="0" bIns="0" rtlCol="0"/>
          <a:lst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vl9pPr marL="2438400" algn="l" defTabSz="609600" rtl="0" eaLnBrk="1" latinLnBrk="0" hangingPunct="1">
              <a:defRPr sz="1200" kern="1200">
                <a:solidFill>
                  <a:schemeClr val="tx1"/>
                </a:solidFill>
                <a:latin typeface="+mn-lt"/>
                <a:ea typeface="+mn-ea"/>
                <a:cs typeface="+mn-cs"/>
              </a:defRPr>
            </a:lvl9pPr>
          </a:lstStyle>
          <a:p>
            <a:endParaRPr/>
          </a:p>
        </p:txBody>
      </p:sp>
      <p:sp>
        <p:nvSpPr>
          <p:cNvPr id="28" name="TextBox 27"/>
          <p:cNvSpPr txBox="1"/>
          <p:nvPr/>
        </p:nvSpPr>
        <p:spPr>
          <a:xfrm>
            <a:off x="7242048" y="3575304"/>
            <a:ext cx="4005072" cy="523220"/>
          </a:xfrm>
          <a:prstGeom prst="rect">
            <a:avLst/>
          </a:prstGeom>
          <a:noFill/>
        </p:spPr>
        <p:txBody>
          <a:bodyPr wrap="square" rtlCol="0">
            <a:spAutoFit/>
          </a:bodyPr>
          <a:lstStyle/>
          <a:p>
            <a:r>
              <a:rPr lang="en-US" sz="2800" b="1" dirty="0" smtClean="0">
                <a:latin typeface="Century Gothic" pitchFamily="34" charset="0"/>
              </a:rPr>
              <a:t>   MODEL TRAINING</a:t>
            </a:r>
            <a:endParaRPr lang="en-US" sz="2800" b="1" dirty="0">
              <a:latin typeface="Century Gothic" pitchFamily="34" charset="0"/>
            </a:endParaRPr>
          </a:p>
        </p:txBody>
      </p:sp>
      <p:sp>
        <p:nvSpPr>
          <p:cNvPr id="29" name="Freeform: Shape 8">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570E07F3-7ADD-E3F2-E040-1AA63B8B638D}"/>
              </a:ext>
            </a:extLst>
          </p:cNvPr>
          <p:cNvSpPr/>
          <p:nvPr/>
        </p:nvSpPr>
        <p:spPr>
          <a:xfrm>
            <a:off x="566927" y="1847088"/>
            <a:ext cx="5157217" cy="3054096"/>
          </a:xfrm>
          <a:custGeom>
            <a:avLst/>
            <a:gdLst>
              <a:gd name="connsiteX0" fmla="*/ 0 w 9310256"/>
              <a:gd name="connsiteY0" fmla="*/ 0 h 1514043"/>
              <a:gd name="connsiteX1" fmla="*/ 9057910 w 9310256"/>
              <a:gd name="connsiteY1" fmla="*/ 0 h 1514043"/>
              <a:gd name="connsiteX2" fmla="*/ 9310256 w 9310256"/>
              <a:gd name="connsiteY2" fmla="*/ 252346 h 1514043"/>
              <a:gd name="connsiteX3" fmla="*/ 9310256 w 9310256"/>
              <a:gd name="connsiteY3" fmla="*/ 1261697 h 1514043"/>
              <a:gd name="connsiteX4" fmla="*/ 9057910 w 9310256"/>
              <a:gd name="connsiteY4" fmla="*/ 1514043 h 1514043"/>
              <a:gd name="connsiteX5" fmla="*/ 0 w 9310256"/>
              <a:gd name="connsiteY5" fmla="*/ 1514043 h 1514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10256" h="1514043">
                <a:moveTo>
                  <a:pt x="0" y="0"/>
                </a:moveTo>
                <a:lnTo>
                  <a:pt x="9057910" y="0"/>
                </a:lnTo>
                <a:cubicBezTo>
                  <a:pt x="9197277" y="0"/>
                  <a:pt x="9310256" y="112979"/>
                  <a:pt x="9310256" y="252346"/>
                </a:cubicBezTo>
                <a:lnTo>
                  <a:pt x="9310256" y="1261697"/>
                </a:lnTo>
                <a:cubicBezTo>
                  <a:pt x="9310256" y="1401064"/>
                  <a:pt x="9197277" y="1514043"/>
                  <a:pt x="9057910" y="1514043"/>
                </a:cubicBezTo>
                <a:lnTo>
                  <a:pt x="0" y="1514043"/>
                </a:lnTo>
                <a:close/>
              </a:path>
            </a:pathLst>
          </a:cu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0" name="TextBox 29"/>
          <p:cNvSpPr txBox="1"/>
          <p:nvPr/>
        </p:nvSpPr>
        <p:spPr>
          <a:xfrm>
            <a:off x="1033272" y="2203704"/>
            <a:ext cx="4160520" cy="2339102"/>
          </a:xfrm>
          <a:prstGeom prst="rect">
            <a:avLst/>
          </a:prstGeom>
          <a:noFill/>
        </p:spPr>
        <p:txBody>
          <a:bodyPr wrap="square" rtlCol="0">
            <a:spAutoFit/>
          </a:bodyPr>
          <a:lstStyle/>
          <a:p>
            <a:r>
              <a:rPr lang="en-US" sz="3200" spc="30" dirty="0" smtClean="0">
                <a:latin typeface="Century Gothic" pitchFamily="34" charset="0"/>
              </a:rPr>
              <a:t>Fault </a:t>
            </a:r>
            <a:r>
              <a:rPr lang="en-US" sz="3200" spc="-40" dirty="0" smtClean="0">
                <a:latin typeface="Century Gothic" pitchFamily="34" charset="0"/>
              </a:rPr>
              <a:t>Diagnostics </a:t>
            </a:r>
            <a:r>
              <a:rPr lang="en-US" sz="3200" spc="-37" dirty="0" smtClean="0">
                <a:latin typeface="Century Gothic" pitchFamily="34" charset="0"/>
              </a:rPr>
              <a:t> </a:t>
            </a:r>
            <a:r>
              <a:rPr lang="en-US" sz="3200" spc="70" dirty="0" smtClean="0">
                <a:latin typeface="Century Gothic" pitchFamily="34" charset="0"/>
              </a:rPr>
              <a:t>Model</a:t>
            </a:r>
            <a:r>
              <a:rPr lang="en-US" sz="3200" spc="-283" dirty="0" smtClean="0">
                <a:latin typeface="Century Gothic" pitchFamily="34" charset="0"/>
              </a:rPr>
              <a:t> </a:t>
            </a:r>
            <a:r>
              <a:rPr lang="en-US" sz="3200" spc="-33" dirty="0" smtClean="0">
                <a:latin typeface="Century Gothic" pitchFamily="34" charset="0"/>
              </a:rPr>
              <a:t>Development </a:t>
            </a:r>
            <a:r>
              <a:rPr lang="en-US" sz="3200" spc="-1250" dirty="0" smtClean="0">
                <a:latin typeface="Century Gothic" pitchFamily="34" charset="0"/>
              </a:rPr>
              <a:t> </a:t>
            </a:r>
            <a:r>
              <a:rPr lang="en-US" sz="3200" spc="43" dirty="0" smtClean="0">
                <a:latin typeface="Century Gothic" pitchFamily="34" charset="0"/>
              </a:rPr>
              <a:t>Pipeline</a:t>
            </a:r>
            <a:endParaRPr lang="en-US" sz="3200" dirty="0" smtClean="0">
              <a:latin typeface="Century Gothic" pitchFamily="34" charset="0"/>
            </a:endParaRPr>
          </a:p>
          <a:p>
            <a:endParaRPr lang="en-US" dirty="0"/>
          </a:p>
        </p:txBody>
      </p:sp>
      <p:sp>
        <p:nvSpPr>
          <p:cNvPr id="26" name="Down Arrow 25"/>
          <p:cNvSpPr/>
          <p:nvPr/>
        </p:nvSpPr>
        <p:spPr>
          <a:xfrm>
            <a:off x="9025128" y="1033272"/>
            <a:ext cx="155448" cy="3749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Down Arrow 31"/>
          <p:cNvSpPr/>
          <p:nvPr/>
        </p:nvSpPr>
        <p:spPr>
          <a:xfrm>
            <a:off x="8994648" y="2063496"/>
            <a:ext cx="155448" cy="3749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9009888" y="3121152"/>
            <a:ext cx="155448" cy="3749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Down Arrow 33"/>
          <p:cNvSpPr/>
          <p:nvPr/>
        </p:nvSpPr>
        <p:spPr>
          <a:xfrm>
            <a:off x="9015984" y="4169664"/>
            <a:ext cx="155448" cy="3749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Down Arrow 34"/>
          <p:cNvSpPr/>
          <p:nvPr/>
        </p:nvSpPr>
        <p:spPr>
          <a:xfrm>
            <a:off x="9012936" y="5218176"/>
            <a:ext cx="155448" cy="3749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14307" y="385906"/>
            <a:ext cx="4694767" cy="646694"/>
          </a:xfrm>
          <a:prstGeom prst="rect">
            <a:avLst/>
          </a:prstGeom>
        </p:spPr>
        <p:txBody>
          <a:bodyPr vert="horz" wrap="square" lIns="0" tIns="10583" rIns="0" bIns="0" rtlCol="0">
            <a:spAutoFit/>
          </a:bodyPr>
          <a:lstStyle/>
          <a:p>
            <a:pPr marL="8467">
              <a:lnSpc>
                <a:spcPct val="100000"/>
              </a:lnSpc>
              <a:spcBef>
                <a:spcPts val="83"/>
              </a:spcBef>
            </a:pPr>
            <a:endParaRPr sz="4133">
              <a:latin typeface="Trebuchet MS"/>
              <a:cs typeface="Trebuchet MS"/>
            </a:endParaRPr>
          </a:p>
        </p:txBody>
      </p:sp>
      <p:sp>
        <p:nvSpPr>
          <p:cNvPr id="3" name="object 3"/>
          <p:cNvSpPr txBox="1"/>
          <p:nvPr/>
        </p:nvSpPr>
        <p:spPr>
          <a:xfrm>
            <a:off x="1226523" y="1651178"/>
            <a:ext cx="9993207" cy="3296920"/>
          </a:xfrm>
          <a:prstGeom prst="rect">
            <a:avLst/>
          </a:prstGeom>
        </p:spPr>
        <p:txBody>
          <a:bodyPr vert="horz" wrap="square" lIns="0" tIns="7197" rIns="0" bIns="0" rtlCol="0">
            <a:spAutoFit/>
          </a:bodyPr>
          <a:lst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vl9pPr marL="2438400" algn="l" defTabSz="609600" rtl="0" eaLnBrk="1" latinLnBrk="0" hangingPunct="1">
              <a:defRPr sz="1200" kern="1200">
                <a:solidFill>
                  <a:schemeClr val="tx1"/>
                </a:solidFill>
                <a:latin typeface="+mn-lt"/>
                <a:ea typeface="+mn-ea"/>
                <a:cs typeface="+mn-cs"/>
              </a:defRPr>
            </a:lvl9pPr>
          </a:lstStyle>
          <a:p>
            <a:pPr marL="8467" marR="3387" algn="just">
              <a:lnSpc>
                <a:spcPct val="100899"/>
              </a:lnSpc>
              <a:spcBef>
                <a:spcPts val="57"/>
              </a:spcBef>
            </a:pPr>
            <a:r>
              <a:rPr sz="2667" b="1">
                <a:latin typeface="Cambria"/>
                <a:cs typeface="Cambria"/>
              </a:rPr>
              <a:t>Data</a:t>
            </a:r>
            <a:r>
              <a:rPr sz="2667" b="1" spc="3">
                <a:latin typeface="Cambria"/>
                <a:cs typeface="Cambria"/>
              </a:rPr>
              <a:t> </a:t>
            </a:r>
            <a:r>
              <a:rPr sz="2667" b="1" spc="-7">
                <a:latin typeface="Cambria"/>
                <a:cs typeface="Cambria"/>
              </a:rPr>
              <a:t>preprocessing</a:t>
            </a:r>
            <a:r>
              <a:rPr sz="2667" b="1" spc="-3">
                <a:latin typeface="Cambria"/>
                <a:cs typeface="Cambria"/>
              </a:rPr>
              <a:t> </a:t>
            </a:r>
            <a:r>
              <a:rPr sz="2667" b="1" spc="-7">
                <a:latin typeface="Cambria"/>
                <a:cs typeface="Cambria"/>
              </a:rPr>
              <a:t>is</a:t>
            </a:r>
            <a:r>
              <a:rPr sz="2667" b="1" spc="-3">
                <a:latin typeface="Cambria"/>
                <a:cs typeface="Cambria"/>
              </a:rPr>
              <a:t> </a:t>
            </a:r>
            <a:r>
              <a:rPr sz="2667" b="1" spc="-57">
                <a:latin typeface="Cambria"/>
                <a:cs typeface="Cambria"/>
              </a:rPr>
              <a:t>a</a:t>
            </a:r>
            <a:r>
              <a:rPr sz="2667" b="1" spc="-53">
                <a:latin typeface="Cambria"/>
                <a:cs typeface="Cambria"/>
              </a:rPr>
              <a:t> </a:t>
            </a:r>
            <a:r>
              <a:rPr sz="2667" b="1" spc="10">
                <a:latin typeface="Cambria"/>
                <a:cs typeface="Cambria"/>
              </a:rPr>
              <a:t>crucial</a:t>
            </a:r>
            <a:r>
              <a:rPr sz="2667" b="1" spc="13">
                <a:latin typeface="Cambria"/>
                <a:cs typeface="Cambria"/>
              </a:rPr>
              <a:t> </a:t>
            </a:r>
            <a:r>
              <a:rPr sz="2667" b="1" spc="-23">
                <a:latin typeface="Cambria"/>
                <a:cs typeface="Cambria"/>
              </a:rPr>
              <a:t>step</a:t>
            </a:r>
            <a:r>
              <a:rPr sz="2667" b="1" spc="-20">
                <a:latin typeface="Cambria"/>
                <a:cs typeface="Cambria"/>
              </a:rPr>
              <a:t> </a:t>
            </a:r>
            <a:r>
              <a:rPr sz="2667" b="1" spc="3">
                <a:latin typeface="Cambria"/>
                <a:cs typeface="Cambria"/>
              </a:rPr>
              <a:t>in</a:t>
            </a:r>
            <a:r>
              <a:rPr sz="2667" b="1" spc="7">
                <a:latin typeface="Cambria"/>
                <a:cs typeface="Cambria"/>
              </a:rPr>
              <a:t> </a:t>
            </a:r>
            <a:r>
              <a:rPr sz="2667" b="1" spc="-23">
                <a:latin typeface="Cambria"/>
                <a:cs typeface="Cambria"/>
              </a:rPr>
              <a:t>the</a:t>
            </a:r>
            <a:r>
              <a:rPr sz="2667" b="1" spc="-20">
                <a:latin typeface="Cambria"/>
                <a:cs typeface="Cambria"/>
              </a:rPr>
              <a:t> </a:t>
            </a:r>
            <a:r>
              <a:rPr sz="2667" b="1" spc="-37">
                <a:latin typeface="Cambria"/>
                <a:cs typeface="Cambria"/>
              </a:rPr>
              <a:t>data</a:t>
            </a:r>
            <a:r>
              <a:rPr sz="2667" b="1" spc="-33">
                <a:latin typeface="Cambria"/>
                <a:cs typeface="Cambria"/>
              </a:rPr>
              <a:t> </a:t>
            </a:r>
            <a:r>
              <a:rPr sz="2667" b="1" spc="-23">
                <a:latin typeface="Cambria"/>
                <a:cs typeface="Cambria"/>
              </a:rPr>
              <a:t>analysis</a:t>
            </a:r>
            <a:r>
              <a:rPr sz="2667" b="1" spc="-20">
                <a:latin typeface="Cambria"/>
                <a:cs typeface="Cambria"/>
              </a:rPr>
              <a:t> </a:t>
            </a:r>
            <a:r>
              <a:rPr sz="2667" b="1" spc="-13">
                <a:latin typeface="Cambria"/>
                <a:cs typeface="Cambria"/>
              </a:rPr>
              <a:t>and </a:t>
            </a:r>
            <a:r>
              <a:rPr sz="2667" b="1" spc="-10">
                <a:latin typeface="Cambria"/>
                <a:cs typeface="Cambria"/>
              </a:rPr>
              <a:t> </a:t>
            </a:r>
            <a:r>
              <a:rPr sz="2667" b="1" spc="3">
                <a:latin typeface="Cambria"/>
                <a:cs typeface="Cambria"/>
              </a:rPr>
              <a:t>machine </a:t>
            </a:r>
            <a:r>
              <a:rPr sz="2667" b="1" spc="-10">
                <a:latin typeface="Cambria"/>
                <a:cs typeface="Cambria"/>
              </a:rPr>
              <a:t>learning</a:t>
            </a:r>
            <a:r>
              <a:rPr sz="2667" b="1" spc="-7">
                <a:latin typeface="Cambria"/>
                <a:cs typeface="Cambria"/>
              </a:rPr>
              <a:t> pipeline.</a:t>
            </a:r>
            <a:r>
              <a:rPr sz="2667" b="1" spc="-3">
                <a:latin typeface="Cambria"/>
                <a:cs typeface="Cambria"/>
              </a:rPr>
              <a:t> It</a:t>
            </a:r>
            <a:r>
              <a:rPr sz="2667" b="1">
                <a:latin typeface="Cambria"/>
                <a:cs typeface="Cambria"/>
              </a:rPr>
              <a:t> </a:t>
            </a:r>
            <a:r>
              <a:rPr sz="2667" b="1" spc="-43">
                <a:latin typeface="Cambria"/>
                <a:cs typeface="Cambria"/>
              </a:rPr>
              <a:t>involves</a:t>
            </a:r>
            <a:r>
              <a:rPr sz="2667" b="1" spc="-40">
                <a:latin typeface="Cambria"/>
                <a:cs typeface="Cambria"/>
              </a:rPr>
              <a:t> </a:t>
            </a:r>
            <a:r>
              <a:rPr sz="2667" b="1" spc="10">
                <a:latin typeface="Cambria"/>
                <a:cs typeface="Cambria"/>
              </a:rPr>
              <a:t>cleaning, </a:t>
            </a:r>
            <a:r>
              <a:rPr sz="2667" b="1" spc="7">
                <a:latin typeface="Cambria"/>
                <a:cs typeface="Cambria"/>
              </a:rPr>
              <a:t>transforming, </a:t>
            </a:r>
            <a:r>
              <a:rPr sz="2667" b="1" spc="10">
                <a:latin typeface="Cambria"/>
                <a:cs typeface="Cambria"/>
              </a:rPr>
              <a:t> </a:t>
            </a:r>
            <a:r>
              <a:rPr sz="2667" b="1" spc="-13">
                <a:latin typeface="Cambria"/>
                <a:cs typeface="Cambria"/>
              </a:rPr>
              <a:t>and </a:t>
            </a:r>
            <a:r>
              <a:rPr sz="2667" b="1" spc="3">
                <a:latin typeface="Cambria"/>
                <a:cs typeface="Cambria"/>
              </a:rPr>
              <a:t>organizing </a:t>
            </a:r>
            <a:r>
              <a:rPr sz="2667" b="1" spc="-37">
                <a:latin typeface="Cambria"/>
                <a:cs typeface="Cambria"/>
              </a:rPr>
              <a:t>raw data </a:t>
            </a:r>
            <a:r>
              <a:rPr sz="2667" b="1" spc="-27">
                <a:latin typeface="Cambria"/>
                <a:cs typeface="Cambria"/>
              </a:rPr>
              <a:t>to </a:t>
            </a:r>
            <a:r>
              <a:rPr sz="2667" b="1" spc="-47">
                <a:latin typeface="Cambria"/>
                <a:cs typeface="Cambria"/>
              </a:rPr>
              <a:t>make </a:t>
            </a:r>
            <a:r>
              <a:rPr sz="2667" b="1" spc="-23">
                <a:latin typeface="Cambria"/>
                <a:cs typeface="Cambria"/>
              </a:rPr>
              <a:t>it </a:t>
            </a:r>
            <a:r>
              <a:rPr sz="2667" b="1" spc="-30">
                <a:latin typeface="Cambria"/>
                <a:cs typeface="Cambria"/>
              </a:rPr>
              <a:t>suitable </a:t>
            </a:r>
            <a:r>
              <a:rPr sz="2667" b="1" spc="-3">
                <a:latin typeface="Cambria"/>
                <a:cs typeface="Cambria"/>
              </a:rPr>
              <a:t>for further </a:t>
            </a:r>
            <a:r>
              <a:rPr sz="2667" b="1" spc="-10">
                <a:latin typeface="Cambria"/>
                <a:cs typeface="Cambria"/>
              </a:rPr>
              <a:t>analysis. </a:t>
            </a:r>
            <a:r>
              <a:rPr sz="2667" b="1" spc="-7">
                <a:latin typeface="Cambria"/>
                <a:cs typeface="Cambria"/>
              </a:rPr>
              <a:t> </a:t>
            </a:r>
            <a:r>
              <a:rPr sz="2667" b="1" spc="10">
                <a:latin typeface="Cambria"/>
                <a:cs typeface="Cambria"/>
              </a:rPr>
              <a:t>This</a:t>
            </a:r>
            <a:r>
              <a:rPr sz="2667" b="1" spc="13">
                <a:latin typeface="Cambria"/>
                <a:cs typeface="Cambria"/>
              </a:rPr>
              <a:t> </a:t>
            </a:r>
            <a:r>
              <a:rPr sz="2667" b="1" spc="-7">
                <a:latin typeface="Cambria"/>
                <a:cs typeface="Cambria"/>
              </a:rPr>
              <a:t>process</a:t>
            </a:r>
            <a:r>
              <a:rPr sz="2667" b="1" spc="-3">
                <a:latin typeface="Cambria"/>
                <a:cs typeface="Cambria"/>
              </a:rPr>
              <a:t> </a:t>
            </a:r>
            <a:r>
              <a:rPr sz="2667" b="1">
                <a:latin typeface="Cambria"/>
                <a:cs typeface="Cambria"/>
              </a:rPr>
              <a:t>includes</a:t>
            </a:r>
            <a:r>
              <a:rPr sz="2667" b="1" spc="3">
                <a:latin typeface="Cambria"/>
                <a:cs typeface="Cambria"/>
              </a:rPr>
              <a:t> handling</a:t>
            </a:r>
            <a:r>
              <a:rPr sz="2667" b="1" spc="7">
                <a:latin typeface="Cambria"/>
                <a:cs typeface="Cambria"/>
              </a:rPr>
              <a:t> </a:t>
            </a:r>
            <a:r>
              <a:rPr sz="2667" b="1" spc="13">
                <a:latin typeface="Cambria"/>
                <a:cs typeface="Cambria"/>
              </a:rPr>
              <a:t>missing</a:t>
            </a:r>
            <a:r>
              <a:rPr sz="2667" b="1" spc="17">
                <a:latin typeface="Cambria"/>
                <a:cs typeface="Cambria"/>
              </a:rPr>
              <a:t> </a:t>
            </a:r>
            <a:r>
              <a:rPr sz="2667" b="1" spc="-17">
                <a:latin typeface="Cambria"/>
                <a:cs typeface="Cambria"/>
              </a:rPr>
              <a:t>values,</a:t>
            </a:r>
            <a:r>
              <a:rPr sz="2667" b="1" spc="-13">
                <a:latin typeface="Cambria"/>
                <a:cs typeface="Cambria"/>
              </a:rPr>
              <a:t> </a:t>
            </a:r>
            <a:r>
              <a:rPr sz="2667" b="1" spc="-17">
                <a:latin typeface="Cambria"/>
                <a:cs typeface="Cambria"/>
              </a:rPr>
              <a:t>removing </a:t>
            </a:r>
            <a:r>
              <a:rPr sz="2667" b="1" spc="-13">
                <a:latin typeface="Cambria"/>
                <a:cs typeface="Cambria"/>
              </a:rPr>
              <a:t> </a:t>
            </a:r>
            <a:r>
              <a:rPr sz="2667" b="1">
                <a:latin typeface="Cambria"/>
                <a:cs typeface="Cambria"/>
              </a:rPr>
              <a:t>duplicates,</a:t>
            </a:r>
            <a:r>
              <a:rPr sz="2667" b="1" spc="3">
                <a:latin typeface="Cambria"/>
                <a:cs typeface="Cambria"/>
              </a:rPr>
              <a:t> </a:t>
            </a:r>
            <a:r>
              <a:rPr sz="2667" b="1" spc="-13">
                <a:latin typeface="Cambria"/>
                <a:cs typeface="Cambria"/>
              </a:rPr>
              <a:t>and</a:t>
            </a:r>
            <a:r>
              <a:rPr sz="2667" b="1" spc="-10">
                <a:latin typeface="Cambria"/>
                <a:cs typeface="Cambria"/>
              </a:rPr>
              <a:t> dealing </a:t>
            </a:r>
            <a:r>
              <a:rPr sz="2667" b="1" spc="-13">
                <a:latin typeface="Cambria"/>
                <a:cs typeface="Cambria"/>
              </a:rPr>
              <a:t>with</a:t>
            </a:r>
            <a:r>
              <a:rPr sz="2667" b="1" spc="-10">
                <a:latin typeface="Cambria"/>
                <a:cs typeface="Cambria"/>
              </a:rPr>
              <a:t> </a:t>
            </a:r>
            <a:r>
              <a:rPr sz="2667" b="1" spc="-17">
                <a:latin typeface="Cambria"/>
                <a:cs typeface="Cambria"/>
              </a:rPr>
              <a:t>outliers</a:t>
            </a:r>
            <a:r>
              <a:rPr sz="2667" b="1" spc="-13">
                <a:latin typeface="Cambria"/>
                <a:cs typeface="Cambria"/>
              </a:rPr>
              <a:t> </a:t>
            </a:r>
            <a:r>
              <a:rPr sz="2667" b="1" spc="-27">
                <a:latin typeface="Cambria"/>
                <a:cs typeface="Cambria"/>
              </a:rPr>
              <a:t>to</a:t>
            </a:r>
            <a:r>
              <a:rPr sz="2667" b="1" spc="-23">
                <a:latin typeface="Cambria"/>
                <a:cs typeface="Cambria"/>
              </a:rPr>
              <a:t> ensure</a:t>
            </a:r>
            <a:r>
              <a:rPr sz="2667" b="1" spc="-20">
                <a:latin typeface="Cambria"/>
                <a:cs typeface="Cambria"/>
              </a:rPr>
              <a:t> </a:t>
            </a:r>
            <a:r>
              <a:rPr sz="2667" b="1" spc="-37">
                <a:latin typeface="Cambria"/>
                <a:cs typeface="Cambria"/>
              </a:rPr>
              <a:t>data</a:t>
            </a:r>
            <a:r>
              <a:rPr sz="2667" b="1" spc="-33">
                <a:latin typeface="Cambria"/>
                <a:cs typeface="Cambria"/>
              </a:rPr>
              <a:t> </a:t>
            </a:r>
            <a:r>
              <a:rPr sz="2667" b="1" spc="-13">
                <a:latin typeface="Cambria"/>
                <a:cs typeface="Cambria"/>
              </a:rPr>
              <a:t>integrity. </a:t>
            </a:r>
            <a:r>
              <a:rPr sz="2667" b="1" spc="-10">
                <a:latin typeface="Cambria"/>
                <a:cs typeface="Cambria"/>
              </a:rPr>
              <a:t> </a:t>
            </a:r>
            <a:r>
              <a:rPr sz="2667" b="1" spc="-13">
                <a:latin typeface="Cambria"/>
                <a:cs typeface="Cambria"/>
              </a:rPr>
              <a:t>Additionally,</a:t>
            </a:r>
            <a:r>
              <a:rPr sz="2667" b="1" spc="-10">
                <a:latin typeface="Cambria"/>
                <a:cs typeface="Cambria"/>
              </a:rPr>
              <a:t> </a:t>
            </a:r>
            <a:r>
              <a:rPr sz="2667" b="1" spc="-37">
                <a:latin typeface="Cambria"/>
                <a:cs typeface="Cambria"/>
              </a:rPr>
              <a:t>data</a:t>
            </a:r>
            <a:r>
              <a:rPr sz="2667" b="1" spc="-33">
                <a:latin typeface="Cambria"/>
                <a:cs typeface="Cambria"/>
              </a:rPr>
              <a:t> </a:t>
            </a:r>
            <a:r>
              <a:rPr sz="2667" b="1" spc="-7">
                <a:latin typeface="Cambria"/>
                <a:cs typeface="Cambria"/>
              </a:rPr>
              <a:t>preprocessing</a:t>
            </a:r>
            <a:r>
              <a:rPr sz="2667" b="1" spc="-3">
                <a:latin typeface="Cambria"/>
                <a:cs typeface="Cambria"/>
              </a:rPr>
              <a:t> </a:t>
            </a:r>
            <a:r>
              <a:rPr sz="2667" b="1" spc="-43">
                <a:latin typeface="Cambria"/>
                <a:cs typeface="Cambria"/>
              </a:rPr>
              <a:t>involves</a:t>
            </a:r>
            <a:r>
              <a:rPr sz="2667" b="1" spc="-40">
                <a:latin typeface="Cambria"/>
                <a:cs typeface="Cambria"/>
              </a:rPr>
              <a:t> </a:t>
            </a:r>
            <a:r>
              <a:rPr sz="2667" b="1" spc="-33">
                <a:latin typeface="Cambria"/>
                <a:cs typeface="Cambria"/>
              </a:rPr>
              <a:t>feature</a:t>
            </a:r>
            <a:r>
              <a:rPr sz="2667" b="1" spc="-30">
                <a:latin typeface="Cambria"/>
                <a:cs typeface="Cambria"/>
              </a:rPr>
              <a:t> </a:t>
            </a:r>
            <a:r>
              <a:rPr sz="2667" b="1" spc="10">
                <a:latin typeface="Cambria"/>
                <a:cs typeface="Cambria"/>
              </a:rPr>
              <a:t>scaling</a:t>
            </a:r>
            <a:r>
              <a:rPr sz="2667" b="1" spc="13">
                <a:latin typeface="Cambria"/>
                <a:cs typeface="Cambria"/>
              </a:rPr>
              <a:t> </a:t>
            </a:r>
            <a:r>
              <a:rPr sz="2667" b="1" spc="-13">
                <a:latin typeface="Cambria"/>
                <a:cs typeface="Cambria"/>
              </a:rPr>
              <a:t>and </a:t>
            </a:r>
            <a:r>
              <a:rPr sz="2667" b="1" spc="-10">
                <a:latin typeface="Cambria"/>
                <a:cs typeface="Cambria"/>
              </a:rPr>
              <a:t> </a:t>
            </a:r>
            <a:r>
              <a:rPr sz="2667" b="1" spc="-13">
                <a:latin typeface="Cambria"/>
                <a:cs typeface="Cambria"/>
              </a:rPr>
              <a:t>normalization</a:t>
            </a:r>
            <a:r>
              <a:rPr sz="2667" b="1" spc="-10">
                <a:latin typeface="Cambria"/>
                <a:cs typeface="Cambria"/>
              </a:rPr>
              <a:t> </a:t>
            </a:r>
            <a:r>
              <a:rPr sz="2667" b="1" spc="-27">
                <a:latin typeface="Cambria"/>
                <a:cs typeface="Cambria"/>
              </a:rPr>
              <a:t>to</a:t>
            </a:r>
            <a:r>
              <a:rPr sz="2667" b="1" spc="-23">
                <a:latin typeface="Cambria"/>
                <a:cs typeface="Cambria"/>
              </a:rPr>
              <a:t> </a:t>
            </a:r>
            <a:r>
              <a:rPr sz="2667" b="1" spc="7">
                <a:latin typeface="Cambria"/>
                <a:cs typeface="Cambria"/>
              </a:rPr>
              <a:t>bring</a:t>
            </a:r>
            <a:r>
              <a:rPr sz="2667" b="1" spc="10">
                <a:latin typeface="Cambria"/>
                <a:cs typeface="Cambria"/>
              </a:rPr>
              <a:t> </a:t>
            </a:r>
            <a:r>
              <a:rPr sz="2667" b="1" spc="-23">
                <a:latin typeface="Cambria"/>
                <a:cs typeface="Cambria"/>
              </a:rPr>
              <a:t>all</a:t>
            </a:r>
            <a:r>
              <a:rPr sz="2667" b="1" spc="-20">
                <a:latin typeface="Cambria"/>
                <a:cs typeface="Cambria"/>
              </a:rPr>
              <a:t> </a:t>
            </a:r>
            <a:r>
              <a:rPr sz="2667" b="1" spc="-43">
                <a:latin typeface="Cambria"/>
                <a:cs typeface="Cambria"/>
              </a:rPr>
              <a:t>variables</a:t>
            </a:r>
            <a:r>
              <a:rPr sz="2667" b="1" spc="-40">
                <a:latin typeface="Cambria"/>
                <a:cs typeface="Cambria"/>
              </a:rPr>
              <a:t> </a:t>
            </a:r>
            <a:r>
              <a:rPr sz="2667" b="1" spc="-27">
                <a:latin typeface="Cambria"/>
                <a:cs typeface="Cambria"/>
              </a:rPr>
              <a:t>to</a:t>
            </a:r>
            <a:r>
              <a:rPr sz="2667" b="1" spc="537">
                <a:latin typeface="Cambria"/>
                <a:cs typeface="Cambria"/>
              </a:rPr>
              <a:t> </a:t>
            </a:r>
            <a:r>
              <a:rPr sz="2667" b="1" spc="-57">
                <a:latin typeface="Cambria"/>
                <a:cs typeface="Cambria"/>
              </a:rPr>
              <a:t>a</a:t>
            </a:r>
            <a:r>
              <a:rPr sz="2667" b="1" spc="477">
                <a:latin typeface="Cambria"/>
                <a:cs typeface="Cambria"/>
              </a:rPr>
              <a:t> </a:t>
            </a:r>
            <a:r>
              <a:rPr sz="2667" b="1" spc="-10">
                <a:latin typeface="Cambria"/>
                <a:cs typeface="Cambria"/>
              </a:rPr>
              <a:t>similar</a:t>
            </a:r>
            <a:r>
              <a:rPr sz="2667" b="1" spc="570">
                <a:latin typeface="Cambria"/>
                <a:cs typeface="Cambria"/>
              </a:rPr>
              <a:t> </a:t>
            </a:r>
            <a:r>
              <a:rPr sz="2667" b="1">
                <a:latin typeface="Cambria"/>
                <a:cs typeface="Cambria"/>
              </a:rPr>
              <a:t>scale, </a:t>
            </a:r>
            <a:r>
              <a:rPr sz="2667" b="1" spc="3">
                <a:latin typeface="Cambria"/>
                <a:cs typeface="Cambria"/>
              </a:rPr>
              <a:t> </a:t>
            </a:r>
            <a:r>
              <a:rPr sz="2667" b="1" spc="-27">
                <a:latin typeface="Cambria"/>
                <a:cs typeface="Cambria"/>
              </a:rPr>
              <a:t>preventing</a:t>
            </a:r>
            <a:r>
              <a:rPr sz="2667" b="1" spc="50">
                <a:latin typeface="Cambria"/>
                <a:cs typeface="Cambria"/>
              </a:rPr>
              <a:t> </a:t>
            </a:r>
            <a:r>
              <a:rPr sz="2667" b="1">
                <a:latin typeface="Cambria"/>
                <a:cs typeface="Cambria"/>
              </a:rPr>
              <a:t>dominance</a:t>
            </a:r>
            <a:r>
              <a:rPr sz="2667" b="1" spc="53">
                <a:latin typeface="Cambria"/>
                <a:cs typeface="Cambria"/>
              </a:rPr>
              <a:t> </a:t>
            </a:r>
            <a:r>
              <a:rPr sz="2667" b="1" spc="-47">
                <a:latin typeface="Cambria"/>
                <a:cs typeface="Cambria"/>
              </a:rPr>
              <a:t>by</a:t>
            </a:r>
            <a:r>
              <a:rPr sz="2667" b="1" spc="-23">
                <a:latin typeface="Cambria"/>
                <a:cs typeface="Cambria"/>
              </a:rPr>
              <a:t> </a:t>
            </a:r>
            <a:r>
              <a:rPr sz="2667" b="1" spc="-13">
                <a:latin typeface="Cambria"/>
                <a:cs typeface="Cambria"/>
              </a:rPr>
              <a:t>certain</a:t>
            </a:r>
            <a:r>
              <a:rPr sz="2667" b="1" spc="53">
                <a:latin typeface="Cambria"/>
                <a:cs typeface="Cambria"/>
              </a:rPr>
              <a:t> </a:t>
            </a:r>
            <a:r>
              <a:rPr sz="2667" b="1" spc="-17">
                <a:latin typeface="Cambria"/>
                <a:cs typeface="Cambria"/>
              </a:rPr>
              <a:t>features.</a:t>
            </a:r>
            <a:endParaRPr sz="2667">
              <a:latin typeface="Cambria"/>
              <a:cs typeface="Cambria"/>
            </a:endParaRPr>
          </a:p>
        </p:txBody>
      </p:sp>
      <p:sp>
        <p:nvSpPr>
          <p:cNvPr id="4" name="Freeform: Shape 8">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570E07F3-7ADD-E3F2-E040-1AA63B8B638D}"/>
              </a:ext>
            </a:extLst>
          </p:cNvPr>
          <p:cNvSpPr/>
          <p:nvPr/>
        </p:nvSpPr>
        <p:spPr>
          <a:xfrm>
            <a:off x="2916935" y="226107"/>
            <a:ext cx="6236209" cy="990046"/>
          </a:xfrm>
          <a:custGeom>
            <a:avLst/>
            <a:gdLst>
              <a:gd name="connsiteX0" fmla="*/ 0 w 9310256"/>
              <a:gd name="connsiteY0" fmla="*/ 0 h 1514043"/>
              <a:gd name="connsiteX1" fmla="*/ 9057910 w 9310256"/>
              <a:gd name="connsiteY1" fmla="*/ 0 h 1514043"/>
              <a:gd name="connsiteX2" fmla="*/ 9310256 w 9310256"/>
              <a:gd name="connsiteY2" fmla="*/ 252346 h 1514043"/>
              <a:gd name="connsiteX3" fmla="*/ 9310256 w 9310256"/>
              <a:gd name="connsiteY3" fmla="*/ 1261697 h 1514043"/>
              <a:gd name="connsiteX4" fmla="*/ 9057910 w 9310256"/>
              <a:gd name="connsiteY4" fmla="*/ 1514043 h 1514043"/>
              <a:gd name="connsiteX5" fmla="*/ 0 w 9310256"/>
              <a:gd name="connsiteY5" fmla="*/ 1514043 h 1514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10256" h="1514043">
                <a:moveTo>
                  <a:pt x="0" y="0"/>
                </a:moveTo>
                <a:lnTo>
                  <a:pt x="9057910" y="0"/>
                </a:lnTo>
                <a:cubicBezTo>
                  <a:pt x="9197277" y="0"/>
                  <a:pt x="9310256" y="112979"/>
                  <a:pt x="9310256" y="252346"/>
                </a:cubicBezTo>
                <a:lnTo>
                  <a:pt x="9310256" y="1261697"/>
                </a:lnTo>
                <a:cubicBezTo>
                  <a:pt x="9310256" y="1401064"/>
                  <a:pt x="9197277" y="1514043"/>
                  <a:pt x="9057910" y="1514043"/>
                </a:cubicBezTo>
                <a:lnTo>
                  <a:pt x="0" y="1514043"/>
                </a:lnTo>
                <a:close/>
              </a:path>
            </a:pathLst>
          </a:cu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sz="3600" spc="47" dirty="0" smtClean="0">
                <a:solidFill>
                  <a:schemeClr val="tx1"/>
                </a:solidFill>
                <a:latin typeface="Century Gothic" pitchFamily="34" charset="0"/>
                <a:cs typeface="Trebuchet MS"/>
              </a:rPr>
              <a:t>Data</a:t>
            </a:r>
            <a:r>
              <a:rPr lang="en-US" sz="3600" spc="-243" dirty="0" smtClean="0">
                <a:solidFill>
                  <a:schemeClr val="tx1"/>
                </a:solidFill>
                <a:latin typeface="Century Gothic" pitchFamily="34" charset="0"/>
                <a:cs typeface="Trebuchet MS"/>
              </a:rPr>
              <a:t> </a:t>
            </a:r>
            <a:r>
              <a:rPr lang="en-US" sz="3600" dirty="0" smtClean="0">
                <a:solidFill>
                  <a:schemeClr val="tx1"/>
                </a:solidFill>
                <a:latin typeface="Century Gothic" pitchFamily="34" charset="0"/>
                <a:cs typeface="Trebuchet MS"/>
              </a:rPr>
              <a:t>Preprocessing</a:t>
            </a:r>
            <a:endParaRPr lang="en-IN" sz="3600" dirty="0">
              <a:solidFill>
                <a:schemeClr val="tx1"/>
              </a:solidFill>
              <a:latin typeface="Century Gothic" pitchFamily="34"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5D59CD"/>
          </a:solidFill>
        </p:spPr>
        <p:txBody>
          <a:bodyPr wrap="square" lIns="0" tIns="0" rIns="0" bIns="0" rtlCol="0"/>
          <a:lst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vl9pPr marL="2438400" algn="l" defTabSz="609600" rtl="0" eaLnBrk="1" latinLnBrk="0" hangingPunct="1">
              <a:defRPr sz="1200" kern="1200">
                <a:solidFill>
                  <a:schemeClr val="tx1"/>
                </a:solidFill>
                <a:latin typeface="+mn-lt"/>
                <a:ea typeface="+mn-ea"/>
                <a:cs typeface="+mn-cs"/>
              </a:defRPr>
            </a:lvl9pPr>
          </a:lstStyle>
          <a:p>
            <a:endParaRPr/>
          </a:p>
        </p:txBody>
      </p:sp>
      <p:sp>
        <p:nvSpPr>
          <p:cNvPr id="5" name="TextBox 4"/>
          <p:cNvSpPr txBox="1"/>
          <p:nvPr/>
        </p:nvSpPr>
        <p:spPr>
          <a:xfrm>
            <a:off x="914400" y="787400"/>
            <a:ext cx="6553200" cy="2544286"/>
          </a:xfrm>
          <a:prstGeom prst="rect">
            <a:avLst/>
          </a:prstGeom>
          <a:noFill/>
        </p:spPr>
        <p:txBody>
          <a:bodyPr wrap="square" rtlCol="0">
            <a:spAutoFit/>
          </a:bodyPr>
          <a:lst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vl9pPr marL="2438400" algn="l" defTabSz="609600" rtl="0" eaLnBrk="1" latinLnBrk="0" hangingPunct="1">
              <a:defRPr sz="1200" kern="1200">
                <a:solidFill>
                  <a:schemeClr val="tx1"/>
                </a:solidFill>
                <a:latin typeface="+mn-lt"/>
                <a:ea typeface="+mn-ea"/>
                <a:cs typeface="+mn-cs"/>
              </a:defRPr>
            </a:lvl9pPr>
          </a:lstStyle>
          <a:p>
            <a:pPr>
              <a:buFont typeface="Arial" panose="020B0604020202020204" pitchFamily="34" charset="0"/>
              <a:buChar char="•"/>
            </a:pPr>
            <a:r>
              <a:rPr lang="en-US" sz="2133" smtClean="0"/>
              <a:t>The first step here was to analyze different numerical as well as categorical features.</a:t>
            </a:r>
          </a:p>
          <a:p>
            <a:endParaRPr lang="en-US" sz="2133" smtClean="0"/>
          </a:p>
          <a:p>
            <a:pPr>
              <a:buFont typeface="Arial" panose="020B0604020202020204" pitchFamily="34" charset="0"/>
              <a:buChar char="•"/>
            </a:pPr>
            <a:r>
              <a:rPr lang="en-US" sz="2133"/>
              <a:t> </a:t>
            </a:r>
            <a:r>
              <a:rPr lang="en-US" sz="2133" smtClean="0"/>
              <a:t>Here we calculate the maximum , minimum , standard deviation and different percentiles of all the numerical columns------ Made a certain conclusion from it.</a:t>
            </a:r>
          </a:p>
          <a:p>
            <a:pPr>
              <a:buFont typeface="Arial" panose="020B0604020202020204" pitchFamily="34" charset="0"/>
              <a:buChar char="•"/>
            </a:pPr>
            <a:endParaRPr lang="en-US" sz="2133" smtClean="0"/>
          </a:p>
          <a:p>
            <a:pPr>
              <a:buFont typeface="Arial" panose="020B0604020202020204" pitchFamily="34" charset="0"/>
              <a:buChar char="•"/>
            </a:pPr>
            <a:endParaRPr lang="en-US" smtClean="0"/>
          </a:p>
        </p:txBody>
      </p:sp>
      <p:pic>
        <p:nvPicPr>
          <p:cNvPr id="6" name="Picture 5" descr="2.png"/>
          <p:cNvPicPr>
            <a:picLocks noChangeAspect="1"/>
          </p:cNvPicPr>
          <p:nvPr/>
        </p:nvPicPr>
        <p:blipFill>
          <a:blip r:embed="rId2"/>
          <a:stretch>
            <a:fillRect/>
          </a:stretch>
        </p:blipFill>
        <p:spPr>
          <a:xfrm>
            <a:off x="7569200" y="1092200"/>
            <a:ext cx="4038950" cy="4368800"/>
          </a:xfrm>
          <a:prstGeom prst="rect">
            <a:avLst/>
          </a:prstGeom>
        </p:spPr>
      </p:pic>
      <p:sp>
        <p:nvSpPr>
          <p:cNvPr id="7" name="5-Point Star 6"/>
          <p:cNvSpPr/>
          <p:nvPr/>
        </p:nvSpPr>
        <p:spPr>
          <a:xfrm>
            <a:off x="609600" y="3784600"/>
            <a:ext cx="355600" cy="3556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609600" rtl="0" eaLnBrk="1" fontAlgn="auto" latinLnBrk="0" hangingPunct="1">
              <a:lnSpc>
                <a:spcPct val="100000"/>
              </a:lnSpc>
              <a:spcBef>
                <a:spcPct val="0"/>
              </a:spcBef>
              <a:spcAft>
                <a:spcPct val="0"/>
              </a:spcAft>
              <a:buClrTx/>
              <a:buSzTx/>
              <a:buFontTx/>
              <a:buNone/>
              <a:defRPr kumimoji="0" sz="1200" b="0" i="0" u="none" strike="noStrike" kern="1200" cap="none" spc="0" normalizeH="0" baseline="0" noProof="0">
                <a:solidFill>
                  <a:schemeClr val="lt1"/>
                </a:solidFill>
                <a:uLnTx/>
                <a:uFillTx/>
                <a:latin typeface="Calibri" panose="020F0502020204030204"/>
                <a:ea typeface="Arial"/>
                <a:cs typeface="Arial"/>
                <a:sym typeface="Wingdings"/>
              </a:defRPr>
            </a:lvl1pPr>
            <a:lvl2pPr marL="304800" marR="0" indent="0" algn="l" defTabSz="609600" rtl="0" eaLnBrk="1" fontAlgn="auto" latinLnBrk="0" hangingPunct="1">
              <a:lnSpc>
                <a:spcPct val="100000"/>
              </a:lnSpc>
              <a:spcBef>
                <a:spcPct val="0"/>
              </a:spcBef>
              <a:spcAft>
                <a:spcPct val="0"/>
              </a:spcAft>
              <a:buClrTx/>
              <a:buSzTx/>
              <a:buFontTx/>
              <a:buNone/>
              <a:defRPr kumimoji="0" sz="1200" b="0" i="0" u="none" strike="noStrike" kern="1200" cap="none" spc="0" normalizeH="0" baseline="0" noProof="0">
                <a:solidFill>
                  <a:schemeClr val="lt1"/>
                </a:solidFill>
                <a:uLnTx/>
                <a:uFillTx/>
                <a:latin typeface="Calibri" panose="020F0502020204030204"/>
                <a:ea typeface="Arial"/>
                <a:cs typeface="Arial"/>
                <a:sym typeface="Wingdings"/>
              </a:defRPr>
            </a:lvl2pPr>
            <a:lvl3pPr marL="609600" marR="0" indent="0" algn="l" defTabSz="609600" rtl="0" eaLnBrk="1" fontAlgn="auto" latinLnBrk="0" hangingPunct="1">
              <a:lnSpc>
                <a:spcPct val="100000"/>
              </a:lnSpc>
              <a:spcBef>
                <a:spcPct val="0"/>
              </a:spcBef>
              <a:spcAft>
                <a:spcPct val="0"/>
              </a:spcAft>
              <a:buClrTx/>
              <a:buSzTx/>
              <a:buFontTx/>
              <a:buNone/>
              <a:defRPr kumimoji="0" sz="1200" b="0" i="0" u="none" strike="noStrike" kern="1200" cap="none" spc="0" normalizeH="0" baseline="0" noProof="0">
                <a:solidFill>
                  <a:schemeClr val="lt1"/>
                </a:solidFill>
                <a:uLnTx/>
                <a:uFillTx/>
                <a:latin typeface="Calibri" panose="020F0502020204030204"/>
                <a:ea typeface="Arial"/>
                <a:cs typeface="Arial"/>
                <a:sym typeface="Wingdings"/>
              </a:defRPr>
            </a:lvl3pPr>
            <a:lvl4pPr marL="914400" marR="0" indent="0" algn="l" defTabSz="609600" rtl="0" eaLnBrk="1" fontAlgn="auto" latinLnBrk="0" hangingPunct="1">
              <a:lnSpc>
                <a:spcPct val="100000"/>
              </a:lnSpc>
              <a:spcBef>
                <a:spcPct val="0"/>
              </a:spcBef>
              <a:spcAft>
                <a:spcPct val="0"/>
              </a:spcAft>
              <a:buClrTx/>
              <a:buSzTx/>
              <a:buFontTx/>
              <a:buNone/>
              <a:defRPr kumimoji="0" sz="1200" b="0" i="0" u="none" strike="noStrike" kern="1200" cap="none" spc="0" normalizeH="0" baseline="0" noProof="0">
                <a:solidFill>
                  <a:schemeClr val="lt1"/>
                </a:solidFill>
                <a:uLnTx/>
                <a:uFillTx/>
                <a:latin typeface="Calibri" panose="020F0502020204030204"/>
                <a:ea typeface="Arial"/>
                <a:cs typeface="Arial"/>
                <a:sym typeface="Wingdings"/>
              </a:defRPr>
            </a:lvl4pPr>
            <a:lvl5pPr marL="1219200" marR="0" indent="0" algn="l" defTabSz="609600" rtl="0" eaLnBrk="1" fontAlgn="auto" latinLnBrk="0" hangingPunct="1">
              <a:lnSpc>
                <a:spcPct val="100000"/>
              </a:lnSpc>
              <a:spcBef>
                <a:spcPct val="0"/>
              </a:spcBef>
              <a:spcAft>
                <a:spcPct val="0"/>
              </a:spcAft>
              <a:buClrTx/>
              <a:buSzTx/>
              <a:buFontTx/>
              <a:buNone/>
              <a:defRPr kumimoji="0" sz="1200" b="0" i="0" u="none" strike="noStrike" kern="1200" cap="none" spc="0" normalizeH="0" baseline="0" noProof="0">
                <a:solidFill>
                  <a:schemeClr val="lt1"/>
                </a:solidFill>
                <a:uLnTx/>
                <a:uFillTx/>
                <a:latin typeface="Calibri" panose="020F0502020204030204"/>
                <a:ea typeface="Arial"/>
                <a:cs typeface="Arial"/>
                <a:sym typeface="Wingdings"/>
              </a:defRPr>
            </a:lvl5pPr>
            <a:lvl6pPr marL="1524000" marR="0" indent="0" algn="l" defTabSz="609600" rtl="0" eaLnBrk="1" fontAlgn="auto" latinLnBrk="0" hangingPunct="1">
              <a:lnSpc>
                <a:spcPct val="100000"/>
              </a:lnSpc>
              <a:spcBef>
                <a:spcPct val="0"/>
              </a:spcBef>
              <a:spcAft>
                <a:spcPct val="0"/>
              </a:spcAft>
              <a:buClrTx/>
              <a:buSzTx/>
              <a:buFontTx/>
              <a:buNone/>
              <a:defRPr kumimoji="0" sz="1200" b="0" i="0" u="none" strike="noStrike" kern="1200" cap="none" spc="0" normalizeH="0" baseline="0" noProof="0">
                <a:solidFill>
                  <a:schemeClr val="lt1"/>
                </a:solidFill>
                <a:uLnTx/>
                <a:uFillTx/>
                <a:latin typeface="Calibri" panose="020F0502020204030204"/>
                <a:ea typeface="Arial"/>
                <a:cs typeface="Arial"/>
                <a:sym typeface="Wingdings"/>
              </a:defRPr>
            </a:lvl6pPr>
            <a:lvl7pPr marL="1828800" marR="0" indent="0" algn="l" defTabSz="609600" rtl="0" eaLnBrk="1" fontAlgn="auto" latinLnBrk="0" hangingPunct="1">
              <a:lnSpc>
                <a:spcPct val="100000"/>
              </a:lnSpc>
              <a:spcBef>
                <a:spcPct val="0"/>
              </a:spcBef>
              <a:spcAft>
                <a:spcPct val="0"/>
              </a:spcAft>
              <a:buClrTx/>
              <a:buSzTx/>
              <a:buFontTx/>
              <a:buNone/>
              <a:defRPr kumimoji="0" sz="1200" b="0" i="0" u="none" strike="noStrike" kern="1200" cap="none" spc="0" normalizeH="0" baseline="0" noProof="0">
                <a:solidFill>
                  <a:schemeClr val="lt1"/>
                </a:solidFill>
                <a:uLnTx/>
                <a:uFillTx/>
                <a:latin typeface="Calibri" panose="020F0502020204030204"/>
                <a:ea typeface="Arial"/>
                <a:cs typeface="Arial"/>
                <a:sym typeface="Wingdings"/>
              </a:defRPr>
            </a:lvl7pPr>
            <a:lvl8pPr marL="2133600" marR="0" indent="0" algn="l" defTabSz="609600" rtl="0" eaLnBrk="1" fontAlgn="auto" latinLnBrk="0" hangingPunct="1">
              <a:lnSpc>
                <a:spcPct val="100000"/>
              </a:lnSpc>
              <a:spcBef>
                <a:spcPct val="0"/>
              </a:spcBef>
              <a:spcAft>
                <a:spcPct val="0"/>
              </a:spcAft>
              <a:buClrTx/>
              <a:buSzTx/>
              <a:buFontTx/>
              <a:buNone/>
              <a:defRPr kumimoji="0" sz="1200" b="0" i="0" u="none" strike="noStrike" kern="1200" cap="none" spc="0" normalizeH="0" baseline="0" noProof="0">
                <a:solidFill>
                  <a:schemeClr val="lt1"/>
                </a:solidFill>
                <a:uLnTx/>
                <a:uFillTx/>
                <a:latin typeface="Calibri" panose="020F0502020204030204"/>
                <a:ea typeface="Arial"/>
                <a:cs typeface="Arial"/>
                <a:sym typeface="Wingdings"/>
              </a:defRPr>
            </a:lvl8pPr>
            <a:lvl9pPr marL="2438400" marR="0" indent="0" algn="l" defTabSz="609600" rtl="0" eaLnBrk="1" fontAlgn="auto" latinLnBrk="0" hangingPunct="1">
              <a:lnSpc>
                <a:spcPct val="100000"/>
              </a:lnSpc>
              <a:spcBef>
                <a:spcPct val="0"/>
              </a:spcBef>
              <a:spcAft>
                <a:spcPct val="0"/>
              </a:spcAft>
              <a:buClrTx/>
              <a:buSzTx/>
              <a:buFontTx/>
              <a:buNone/>
              <a:defRPr kumimoji="0" sz="1200" b="0" i="0" u="none" strike="noStrike" kern="1200" cap="none" spc="0" normalizeH="0" baseline="0" noProof="0">
                <a:solidFill>
                  <a:schemeClr val="lt1"/>
                </a:solidFill>
                <a:uLnTx/>
                <a:uFillTx/>
                <a:latin typeface="Calibri" panose="020F0502020204030204"/>
                <a:ea typeface="Arial"/>
                <a:cs typeface="Arial"/>
                <a:sym typeface="Wingdings"/>
              </a:defRPr>
            </a:lvl9pPr>
          </a:lstStyle>
          <a:p>
            <a:pPr algn="ctr"/>
            <a:endParaRPr lang="en-US"/>
          </a:p>
        </p:txBody>
      </p:sp>
      <p:sp>
        <p:nvSpPr>
          <p:cNvPr id="8" name="TextBox 7"/>
          <p:cNvSpPr txBox="1"/>
          <p:nvPr/>
        </p:nvSpPr>
        <p:spPr>
          <a:xfrm>
            <a:off x="1016000" y="3784600"/>
            <a:ext cx="5283200" cy="800219"/>
          </a:xfrm>
          <a:prstGeom prst="rect">
            <a:avLst/>
          </a:prstGeom>
          <a:noFill/>
        </p:spPr>
        <p:txBody>
          <a:bodyPr wrap="square" rtlCol="0">
            <a:spAutoFit/>
          </a:bodyPr>
          <a:lst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vl9pPr marL="2438400" algn="l" defTabSz="609600" rtl="0" eaLnBrk="1" latinLnBrk="0" hangingPunct="1">
              <a:defRPr sz="1200" kern="1200">
                <a:solidFill>
                  <a:schemeClr val="tx1"/>
                </a:solidFill>
                <a:latin typeface="+mn-lt"/>
                <a:ea typeface="+mn-ea"/>
                <a:cs typeface="+mn-cs"/>
              </a:defRPr>
            </a:lvl9pPr>
          </a:lstStyle>
          <a:p>
            <a:r>
              <a:rPr lang="en-US" sz="1200"/>
              <a:t>The standard deviation is a statistical measure that quantifies the amount of variability or dispersion in a dataset. A high standard deviation indicates that the data points are spread out from the mean, while a small standard deviation indicates that the data points are clustered closely around the mean. </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5D59CD"/>
          </a:solidFill>
        </p:spPr>
        <p:txBody>
          <a:bodyPr wrap="square" lIns="0" tIns="0" rIns="0" bIns="0" rtlCol="0"/>
          <a:lst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vl9pPr marL="2438400" algn="l" defTabSz="609600" rtl="0" eaLnBrk="1" latinLnBrk="0" hangingPunct="1">
              <a:defRPr sz="1200" kern="1200">
                <a:solidFill>
                  <a:schemeClr val="tx1"/>
                </a:solidFill>
                <a:latin typeface="+mn-lt"/>
                <a:ea typeface="+mn-ea"/>
                <a:cs typeface="+mn-cs"/>
              </a:defRPr>
            </a:lvl9pPr>
          </a:lstStyle>
          <a:p>
            <a:endParaRPr/>
          </a:p>
        </p:txBody>
      </p:sp>
      <p:sp>
        <p:nvSpPr>
          <p:cNvPr id="5" name="TextBox 4"/>
          <p:cNvSpPr txBox="1"/>
          <p:nvPr/>
        </p:nvSpPr>
        <p:spPr>
          <a:xfrm>
            <a:off x="558800" y="635000"/>
            <a:ext cx="6553200" cy="1128514"/>
          </a:xfrm>
          <a:prstGeom prst="rect">
            <a:avLst/>
          </a:prstGeom>
          <a:noFill/>
        </p:spPr>
        <p:txBody>
          <a:bodyPr wrap="square" rtlCol="0">
            <a:spAutoFit/>
          </a:bodyPr>
          <a:lst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vl9pPr marL="2438400" algn="l" defTabSz="609600" rtl="0" eaLnBrk="1" latinLnBrk="0" hangingPunct="1">
              <a:defRPr sz="1200" kern="1200">
                <a:solidFill>
                  <a:schemeClr val="tx1"/>
                </a:solidFill>
                <a:latin typeface="+mn-lt"/>
                <a:ea typeface="+mn-ea"/>
                <a:cs typeface="+mn-cs"/>
              </a:defRPr>
            </a:lvl9pPr>
          </a:lstStyle>
          <a:p>
            <a:endParaRPr lang="en-US" sz="2133" smtClean="0"/>
          </a:p>
          <a:p>
            <a:pPr>
              <a:buFont typeface="Arial" panose="020B0604020202020204" pitchFamily="34" charset="0"/>
              <a:buChar char="•"/>
            </a:pPr>
            <a:r>
              <a:rPr lang="en-US" sz="1600" smtClean="0"/>
              <a:t>Beside is the count of faulty data and the number of  unfaulty data in our dataset.</a:t>
            </a:r>
          </a:p>
          <a:p>
            <a:pPr>
              <a:buFont typeface="Arial" panose="020B0604020202020204" pitchFamily="34" charset="0"/>
              <a:buChar char="•"/>
            </a:pPr>
            <a:r>
              <a:rPr lang="en-US" sz="1600" smtClean="0"/>
              <a:t>0 represents a non-faulty data and 1 as  faulty one.</a:t>
            </a:r>
          </a:p>
        </p:txBody>
      </p:sp>
      <p:pic>
        <p:nvPicPr>
          <p:cNvPr id="9" name="Picture 8" descr="3.png"/>
          <p:cNvPicPr>
            <a:picLocks noChangeAspect="1"/>
          </p:cNvPicPr>
          <p:nvPr/>
        </p:nvPicPr>
        <p:blipFill>
          <a:blip r:embed="rId2"/>
          <a:stretch>
            <a:fillRect/>
          </a:stretch>
        </p:blipFill>
        <p:spPr>
          <a:xfrm>
            <a:off x="6959600" y="228600"/>
            <a:ext cx="2859060" cy="2032000"/>
          </a:xfrm>
          <a:prstGeom prst="rect">
            <a:avLst/>
          </a:prstGeom>
        </p:spPr>
      </p:pic>
      <p:pic>
        <p:nvPicPr>
          <p:cNvPr id="10" name="Picture 9" descr="4.png"/>
          <p:cNvPicPr>
            <a:picLocks noChangeAspect="1"/>
          </p:cNvPicPr>
          <p:nvPr/>
        </p:nvPicPr>
        <p:blipFill>
          <a:blip r:embed="rId3"/>
          <a:stretch>
            <a:fillRect/>
          </a:stretch>
        </p:blipFill>
        <p:spPr>
          <a:xfrm>
            <a:off x="965200" y="2667000"/>
            <a:ext cx="4775200" cy="3786900"/>
          </a:xfrm>
          <a:prstGeom prst="rect">
            <a:avLst/>
          </a:prstGeom>
        </p:spPr>
      </p:pic>
      <p:sp>
        <p:nvSpPr>
          <p:cNvPr id="12" name="TextBox 11"/>
          <p:cNvSpPr txBox="1"/>
          <p:nvPr/>
        </p:nvSpPr>
        <p:spPr>
          <a:xfrm>
            <a:off x="6451600" y="2921000"/>
            <a:ext cx="4572000" cy="1785104"/>
          </a:xfrm>
          <a:prstGeom prst="rect">
            <a:avLst/>
          </a:prstGeom>
          <a:noFill/>
        </p:spPr>
        <p:txBody>
          <a:bodyPr wrap="square" rtlCol="0">
            <a:spAutoFit/>
          </a:bodyPr>
          <a:lst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vl9pPr marL="2438400" algn="l" defTabSz="609600" rtl="0" eaLnBrk="1" latinLnBrk="0" hangingPunct="1">
              <a:defRPr sz="1200" kern="1200">
                <a:solidFill>
                  <a:schemeClr val="tx1"/>
                </a:solidFill>
                <a:latin typeface="+mn-lt"/>
                <a:ea typeface="+mn-ea"/>
                <a:cs typeface="+mn-cs"/>
              </a:defRPr>
            </a:lvl9pPr>
          </a:lstStyle>
          <a:p>
            <a:pPr>
              <a:buFont typeface="Arial" panose="020B0604020202020204" pitchFamily="34" charset="0"/>
              <a:buChar char="•"/>
            </a:pPr>
            <a:r>
              <a:rPr lang="en-US" sz="1600" smtClean="0"/>
              <a:t>Here we observe that the feature load_flow,load_pressure and orifice_flow  are either highly positively correlated or highly negatively correlated with actuator_damping.</a:t>
            </a:r>
          </a:p>
          <a:p>
            <a:endParaRPr lang="en-US" sz="1600" smtClean="0"/>
          </a:p>
          <a:p>
            <a:pPr>
              <a:buFont typeface="Arial" panose="020B0604020202020204" pitchFamily="34" charset="0"/>
              <a:buChar char="•"/>
            </a:pPr>
            <a:r>
              <a:rPr lang="en-US" sz="1600" smtClean="0">
                <a:solidFill>
                  <a:schemeClr val="bg2">
                    <a:lumMod val="10000"/>
                  </a:schemeClr>
                </a:solidFill>
              </a:rPr>
              <a:t>Hence keeping all of the above variables for model prediction will not be feasible.  So we remove </a:t>
            </a:r>
            <a:endParaRPr lang="en-US" sz="1600">
              <a:solidFill>
                <a:schemeClr val="bg2">
                  <a:lumMod val="10000"/>
                </a:schemeClr>
              </a:solidFill>
            </a:endParaRPr>
          </a:p>
        </p:txBody>
      </p:sp>
      <p:sp>
        <p:nvSpPr>
          <p:cNvPr id="13" name="5-Point Star 12"/>
          <p:cNvSpPr/>
          <p:nvPr/>
        </p:nvSpPr>
        <p:spPr>
          <a:xfrm>
            <a:off x="6400800" y="5359400"/>
            <a:ext cx="406400" cy="3556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609600" rtl="0" eaLnBrk="1" fontAlgn="auto" latinLnBrk="0" hangingPunct="1">
              <a:lnSpc>
                <a:spcPct val="100000"/>
              </a:lnSpc>
              <a:spcBef>
                <a:spcPct val="0"/>
              </a:spcBef>
              <a:spcAft>
                <a:spcPct val="0"/>
              </a:spcAft>
              <a:buClrTx/>
              <a:buSzTx/>
              <a:buFontTx/>
              <a:buNone/>
              <a:defRPr kumimoji="0" sz="1200" b="0" i="0" u="none" strike="noStrike" kern="1200" cap="none" spc="0" normalizeH="0" baseline="0" noProof="0">
                <a:solidFill>
                  <a:schemeClr val="lt1"/>
                </a:solidFill>
                <a:uLnTx/>
                <a:uFillTx/>
                <a:latin typeface="Calibri" panose="020F0502020204030204"/>
                <a:ea typeface="Arial"/>
                <a:cs typeface="Arial"/>
                <a:sym typeface="Wingdings"/>
              </a:defRPr>
            </a:lvl1pPr>
            <a:lvl2pPr marL="304800" marR="0" indent="0" algn="l" defTabSz="609600" rtl="0" eaLnBrk="1" fontAlgn="auto" latinLnBrk="0" hangingPunct="1">
              <a:lnSpc>
                <a:spcPct val="100000"/>
              </a:lnSpc>
              <a:spcBef>
                <a:spcPct val="0"/>
              </a:spcBef>
              <a:spcAft>
                <a:spcPct val="0"/>
              </a:spcAft>
              <a:buClrTx/>
              <a:buSzTx/>
              <a:buFontTx/>
              <a:buNone/>
              <a:defRPr kumimoji="0" sz="1200" b="0" i="0" u="none" strike="noStrike" kern="1200" cap="none" spc="0" normalizeH="0" baseline="0" noProof="0">
                <a:solidFill>
                  <a:schemeClr val="lt1"/>
                </a:solidFill>
                <a:uLnTx/>
                <a:uFillTx/>
                <a:latin typeface="Calibri" panose="020F0502020204030204"/>
                <a:ea typeface="Arial"/>
                <a:cs typeface="Arial"/>
                <a:sym typeface="Wingdings"/>
              </a:defRPr>
            </a:lvl2pPr>
            <a:lvl3pPr marL="609600" marR="0" indent="0" algn="l" defTabSz="609600" rtl="0" eaLnBrk="1" fontAlgn="auto" latinLnBrk="0" hangingPunct="1">
              <a:lnSpc>
                <a:spcPct val="100000"/>
              </a:lnSpc>
              <a:spcBef>
                <a:spcPct val="0"/>
              </a:spcBef>
              <a:spcAft>
                <a:spcPct val="0"/>
              </a:spcAft>
              <a:buClrTx/>
              <a:buSzTx/>
              <a:buFontTx/>
              <a:buNone/>
              <a:defRPr kumimoji="0" sz="1200" b="0" i="0" u="none" strike="noStrike" kern="1200" cap="none" spc="0" normalizeH="0" baseline="0" noProof="0">
                <a:solidFill>
                  <a:schemeClr val="lt1"/>
                </a:solidFill>
                <a:uLnTx/>
                <a:uFillTx/>
                <a:latin typeface="Calibri" panose="020F0502020204030204"/>
                <a:ea typeface="Arial"/>
                <a:cs typeface="Arial"/>
                <a:sym typeface="Wingdings"/>
              </a:defRPr>
            </a:lvl3pPr>
            <a:lvl4pPr marL="914400" marR="0" indent="0" algn="l" defTabSz="609600" rtl="0" eaLnBrk="1" fontAlgn="auto" latinLnBrk="0" hangingPunct="1">
              <a:lnSpc>
                <a:spcPct val="100000"/>
              </a:lnSpc>
              <a:spcBef>
                <a:spcPct val="0"/>
              </a:spcBef>
              <a:spcAft>
                <a:spcPct val="0"/>
              </a:spcAft>
              <a:buClrTx/>
              <a:buSzTx/>
              <a:buFontTx/>
              <a:buNone/>
              <a:defRPr kumimoji="0" sz="1200" b="0" i="0" u="none" strike="noStrike" kern="1200" cap="none" spc="0" normalizeH="0" baseline="0" noProof="0">
                <a:solidFill>
                  <a:schemeClr val="lt1"/>
                </a:solidFill>
                <a:uLnTx/>
                <a:uFillTx/>
                <a:latin typeface="Calibri" panose="020F0502020204030204"/>
                <a:ea typeface="Arial"/>
                <a:cs typeface="Arial"/>
                <a:sym typeface="Wingdings"/>
              </a:defRPr>
            </a:lvl4pPr>
            <a:lvl5pPr marL="1219200" marR="0" indent="0" algn="l" defTabSz="609600" rtl="0" eaLnBrk="1" fontAlgn="auto" latinLnBrk="0" hangingPunct="1">
              <a:lnSpc>
                <a:spcPct val="100000"/>
              </a:lnSpc>
              <a:spcBef>
                <a:spcPct val="0"/>
              </a:spcBef>
              <a:spcAft>
                <a:spcPct val="0"/>
              </a:spcAft>
              <a:buClrTx/>
              <a:buSzTx/>
              <a:buFontTx/>
              <a:buNone/>
              <a:defRPr kumimoji="0" sz="1200" b="0" i="0" u="none" strike="noStrike" kern="1200" cap="none" spc="0" normalizeH="0" baseline="0" noProof="0">
                <a:solidFill>
                  <a:schemeClr val="lt1"/>
                </a:solidFill>
                <a:uLnTx/>
                <a:uFillTx/>
                <a:latin typeface="Calibri" panose="020F0502020204030204"/>
                <a:ea typeface="Arial"/>
                <a:cs typeface="Arial"/>
                <a:sym typeface="Wingdings"/>
              </a:defRPr>
            </a:lvl5pPr>
            <a:lvl6pPr marL="1524000" marR="0" indent="0" algn="l" defTabSz="609600" rtl="0" eaLnBrk="1" fontAlgn="auto" latinLnBrk="0" hangingPunct="1">
              <a:lnSpc>
                <a:spcPct val="100000"/>
              </a:lnSpc>
              <a:spcBef>
                <a:spcPct val="0"/>
              </a:spcBef>
              <a:spcAft>
                <a:spcPct val="0"/>
              </a:spcAft>
              <a:buClrTx/>
              <a:buSzTx/>
              <a:buFontTx/>
              <a:buNone/>
              <a:defRPr kumimoji="0" sz="1200" b="0" i="0" u="none" strike="noStrike" kern="1200" cap="none" spc="0" normalizeH="0" baseline="0" noProof="0">
                <a:solidFill>
                  <a:schemeClr val="lt1"/>
                </a:solidFill>
                <a:uLnTx/>
                <a:uFillTx/>
                <a:latin typeface="Calibri" panose="020F0502020204030204"/>
                <a:ea typeface="Arial"/>
                <a:cs typeface="Arial"/>
                <a:sym typeface="Wingdings"/>
              </a:defRPr>
            </a:lvl6pPr>
            <a:lvl7pPr marL="1828800" marR="0" indent="0" algn="l" defTabSz="609600" rtl="0" eaLnBrk="1" fontAlgn="auto" latinLnBrk="0" hangingPunct="1">
              <a:lnSpc>
                <a:spcPct val="100000"/>
              </a:lnSpc>
              <a:spcBef>
                <a:spcPct val="0"/>
              </a:spcBef>
              <a:spcAft>
                <a:spcPct val="0"/>
              </a:spcAft>
              <a:buClrTx/>
              <a:buSzTx/>
              <a:buFontTx/>
              <a:buNone/>
              <a:defRPr kumimoji="0" sz="1200" b="0" i="0" u="none" strike="noStrike" kern="1200" cap="none" spc="0" normalizeH="0" baseline="0" noProof="0">
                <a:solidFill>
                  <a:schemeClr val="lt1"/>
                </a:solidFill>
                <a:uLnTx/>
                <a:uFillTx/>
                <a:latin typeface="Calibri" panose="020F0502020204030204"/>
                <a:ea typeface="Arial"/>
                <a:cs typeface="Arial"/>
                <a:sym typeface="Wingdings"/>
              </a:defRPr>
            </a:lvl7pPr>
            <a:lvl8pPr marL="2133600" marR="0" indent="0" algn="l" defTabSz="609600" rtl="0" eaLnBrk="1" fontAlgn="auto" latinLnBrk="0" hangingPunct="1">
              <a:lnSpc>
                <a:spcPct val="100000"/>
              </a:lnSpc>
              <a:spcBef>
                <a:spcPct val="0"/>
              </a:spcBef>
              <a:spcAft>
                <a:spcPct val="0"/>
              </a:spcAft>
              <a:buClrTx/>
              <a:buSzTx/>
              <a:buFontTx/>
              <a:buNone/>
              <a:defRPr kumimoji="0" sz="1200" b="0" i="0" u="none" strike="noStrike" kern="1200" cap="none" spc="0" normalizeH="0" baseline="0" noProof="0">
                <a:solidFill>
                  <a:schemeClr val="lt1"/>
                </a:solidFill>
                <a:uLnTx/>
                <a:uFillTx/>
                <a:latin typeface="Calibri" panose="020F0502020204030204"/>
                <a:ea typeface="Arial"/>
                <a:cs typeface="Arial"/>
                <a:sym typeface="Wingdings"/>
              </a:defRPr>
            </a:lvl8pPr>
            <a:lvl9pPr marL="2438400" marR="0" indent="0" algn="l" defTabSz="609600" rtl="0" eaLnBrk="1" fontAlgn="auto" latinLnBrk="0" hangingPunct="1">
              <a:lnSpc>
                <a:spcPct val="100000"/>
              </a:lnSpc>
              <a:spcBef>
                <a:spcPct val="0"/>
              </a:spcBef>
              <a:spcAft>
                <a:spcPct val="0"/>
              </a:spcAft>
              <a:buClrTx/>
              <a:buSzTx/>
              <a:buFontTx/>
              <a:buNone/>
              <a:defRPr kumimoji="0" sz="1200" b="0" i="0" u="none" strike="noStrike" kern="1200" cap="none" spc="0" normalizeH="0" baseline="0" noProof="0">
                <a:solidFill>
                  <a:schemeClr val="lt1"/>
                </a:solidFill>
                <a:uLnTx/>
                <a:uFillTx/>
                <a:latin typeface="Calibri" panose="020F0502020204030204"/>
                <a:ea typeface="Arial"/>
                <a:cs typeface="Arial"/>
                <a:sym typeface="Wingdings"/>
              </a:defRPr>
            </a:lvl9pPr>
          </a:lstStyle>
          <a:p>
            <a:pPr algn="ctr"/>
            <a:endParaRPr lang="en-US"/>
          </a:p>
        </p:txBody>
      </p:sp>
      <p:sp>
        <p:nvSpPr>
          <p:cNvPr id="14" name="TextBox 13"/>
          <p:cNvSpPr txBox="1"/>
          <p:nvPr/>
        </p:nvSpPr>
        <p:spPr>
          <a:xfrm>
            <a:off x="6858000" y="5410200"/>
            <a:ext cx="4318000" cy="984885"/>
          </a:xfrm>
          <a:prstGeom prst="rect">
            <a:avLst/>
          </a:prstGeom>
          <a:noFill/>
        </p:spPr>
        <p:txBody>
          <a:bodyPr wrap="square" rtlCol="0">
            <a:spAutoFit/>
          </a:bodyPr>
          <a:lst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vl9pPr marL="2438400" algn="l" defTabSz="609600" rtl="0" eaLnBrk="1" latinLnBrk="0" hangingPunct="1">
              <a:defRPr sz="1200" kern="1200">
                <a:solidFill>
                  <a:schemeClr val="tx1"/>
                </a:solidFill>
                <a:latin typeface="+mn-lt"/>
                <a:ea typeface="+mn-ea"/>
                <a:cs typeface="+mn-cs"/>
              </a:defRPr>
            </a:lvl9pPr>
          </a:lstStyle>
          <a:p>
            <a:r>
              <a:rPr lang="en-US" sz="1200" err="1" smtClean="0"/>
              <a:t>Heatmap is </a:t>
            </a:r>
            <a:r>
              <a:rPr lang="en-US" sz="1200"/>
              <a:t>frequently used to display correlation matrices, showing the strength and direction of relationships between pairs of variables. Positive correlations are often represented by warmer colors (e.g., red), while negative correlations are represented by cooler colors (e.g., blue).</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4904" y="288545"/>
            <a:ext cx="11379200" cy="833402"/>
          </a:xfrm>
          <a:prstGeom prst="rect">
            <a:avLst/>
          </a:prstGeom>
        </p:spPr>
        <p:txBody>
          <a:bodyPr vert="horz" wrap="square" lIns="0" tIns="10583" rIns="0" bIns="0" rtlCol="0">
            <a:spAutoFit/>
          </a:bodyPr>
          <a:lstStyle/>
          <a:p>
            <a:pPr marL="8467">
              <a:spcBef>
                <a:spcPts val="83"/>
              </a:spcBef>
            </a:pPr>
            <a:r>
              <a:rPr lang="en-US" sz="4000" spc="47" dirty="0" smtClean="0">
                <a:latin typeface="Trebuchet MS"/>
              </a:rPr>
              <a:t>Feature Engineering and Feature Selection</a:t>
            </a:r>
            <a:r>
              <a:rPr lang="en-US" sz="4400" dirty="0" smtClean="0"/>
              <a:t/>
            </a:r>
            <a:br>
              <a:rPr lang="en-US" sz="4400" dirty="0" smtClean="0"/>
            </a:br>
            <a:endParaRPr sz="4133">
              <a:latin typeface="Trebuchet MS"/>
              <a:cs typeface="Trebuchet MS"/>
            </a:endParaRPr>
          </a:p>
        </p:txBody>
      </p:sp>
      <p:sp>
        <p:nvSpPr>
          <p:cNvPr id="4" name="TextBox 3"/>
          <p:cNvSpPr txBox="1"/>
          <p:nvPr/>
        </p:nvSpPr>
        <p:spPr>
          <a:xfrm>
            <a:off x="508000" y="1346200"/>
            <a:ext cx="10820400" cy="2646879"/>
          </a:xfrm>
          <a:prstGeom prst="rect">
            <a:avLst/>
          </a:prstGeom>
          <a:noFill/>
        </p:spPr>
        <p:txBody>
          <a:bodyPr wrap="square" rtlCol="0">
            <a:spAutoFit/>
          </a:bodyPr>
          <a:lst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vl9pPr marL="2438400" algn="l" defTabSz="609600" rtl="0" eaLnBrk="1" latinLnBrk="0" hangingPunct="1">
              <a:defRPr sz="1200" kern="1200">
                <a:solidFill>
                  <a:schemeClr val="tx1"/>
                </a:solidFill>
                <a:latin typeface="+mn-lt"/>
                <a:ea typeface="+mn-ea"/>
                <a:cs typeface="+mn-cs"/>
              </a:defRPr>
            </a:lvl9pPr>
          </a:lstStyle>
          <a:p>
            <a:r>
              <a:rPr lang="en-US" sz="1867" dirty="0"/>
              <a:t>Feature engineering is the process of transforming, creating, or selecting relevant features from raw data to enhance the performance of machine learning models. It involves extracting meaningful information, reducing noise, and crafting new representations that improve the model's ability to understand patterns and relationships within the data. Feature engineering can include operations such as scaling, normalization, binning, one-hot encoding, and deriving new features from existing ones</a:t>
            </a:r>
            <a:r>
              <a:rPr lang="en-US" sz="1867" dirty="0" smtClean="0"/>
              <a:t>.</a:t>
            </a:r>
          </a:p>
          <a:p>
            <a:r>
              <a:rPr lang="en-US" sz="1867" dirty="0"/>
              <a:t>By eliminating irrelevant or redundant features, feature selection can mitigate </a:t>
            </a:r>
            <a:r>
              <a:rPr lang="en-US" sz="1867" dirty="0" err="1"/>
              <a:t>overfitting</a:t>
            </a:r>
            <a:r>
              <a:rPr lang="en-US" sz="1867" dirty="0"/>
              <a:t>, enhance model generalization, and improve model interpretability. </a:t>
            </a:r>
            <a:endParaRPr lang="en-US" sz="1867" dirty="0" smtClean="0"/>
          </a:p>
          <a:p>
            <a:endParaRPr lang="en-US" sz="1867" dirty="0"/>
          </a:p>
          <a:p>
            <a:endParaRPr lang="en-US" sz="1867" dirty="0"/>
          </a:p>
        </p:txBody>
      </p:sp>
      <p:pic>
        <p:nvPicPr>
          <p:cNvPr id="6" name="Picture 5" descr="5.png"/>
          <p:cNvPicPr>
            <a:picLocks noChangeAspect="1"/>
          </p:cNvPicPr>
          <p:nvPr/>
        </p:nvPicPr>
        <p:blipFill>
          <a:blip r:embed="rId2"/>
          <a:stretch>
            <a:fillRect/>
          </a:stretch>
        </p:blipFill>
        <p:spPr>
          <a:xfrm>
            <a:off x="1828800" y="3581400"/>
            <a:ext cx="7945368" cy="2735287"/>
          </a:xfrm>
          <a:prstGeom prst="rect">
            <a:avLst/>
          </a:prstGeom>
        </p:spPr>
      </p:pic>
      <p:sp>
        <p:nvSpPr>
          <p:cNvPr id="5" name="Freeform: Shape 8">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570E07F3-7ADD-E3F2-E040-1AA63B8B638D}"/>
              </a:ext>
            </a:extLst>
          </p:cNvPr>
          <p:cNvSpPr/>
          <p:nvPr/>
        </p:nvSpPr>
        <p:spPr>
          <a:xfrm>
            <a:off x="356616" y="244395"/>
            <a:ext cx="11064239" cy="916893"/>
          </a:xfrm>
          <a:custGeom>
            <a:avLst/>
            <a:gdLst>
              <a:gd name="connsiteX0" fmla="*/ 0 w 9310256"/>
              <a:gd name="connsiteY0" fmla="*/ 0 h 1514043"/>
              <a:gd name="connsiteX1" fmla="*/ 9057910 w 9310256"/>
              <a:gd name="connsiteY1" fmla="*/ 0 h 1514043"/>
              <a:gd name="connsiteX2" fmla="*/ 9310256 w 9310256"/>
              <a:gd name="connsiteY2" fmla="*/ 252346 h 1514043"/>
              <a:gd name="connsiteX3" fmla="*/ 9310256 w 9310256"/>
              <a:gd name="connsiteY3" fmla="*/ 1261697 h 1514043"/>
              <a:gd name="connsiteX4" fmla="*/ 9057910 w 9310256"/>
              <a:gd name="connsiteY4" fmla="*/ 1514043 h 1514043"/>
              <a:gd name="connsiteX5" fmla="*/ 0 w 9310256"/>
              <a:gd name="connsiteY5" fmla="*/ 1514043 h 1514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10256" h="1514043">
                <a:moveTo>
                  <a:pt x="0" y="0"/>
                </a:moveTo>
                <a:lnTo>
                  <a:pt x="9057910" y="0"/>
                </a:lnTo>
                <a:cubicBezTo>
                  <a:pt x="9197277" y="0"/>
                  <a:pt x="9310256" y="112979"/>
                  <a:pt x="9310256" y="252346"/>
                </a:cubicBezTo>
                <a:lnTo>
                  <a:pt x="9310256" y="1261697"/>
                </a:lnTo>
                <a:cubicBezTo>
                  <a:pt x="9310256" y="1401064"/>
                  <a:pt x="9197277" y="1514043"/>
                  <a:pt x="9057910" y="1514043"/>
                </a:cubicBezTo>
                <a:lnTo>
                  <a:pt x="0" y="1514043"/>
                </a:lnTo>
                <a:close/>
              </a:path>
            </a:pathLst>
          </a:cu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IN" sz="3600" dirty="0" smtClean="0">
                <a:solidFill>
                  <a:schemeClr val="tx1"/>
                </a:solidFill>
                <a:latin typeface="Century Gothic" pitchFamily="34" charset="0"/>
              </a:rPr>
              <a:t>FEATURE ENGINEERING</a:t>
            </a:r>
            <a:endParaRPr lang="en-IN" sz="3600" dirty="0">
              <a:solidFill>
                <a:schemeClr val="tx1"/>
              </a:solidFill>
              <a:latin typeface="Century Gothic" pitchFamily="34"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5D59CD"/>
          </a:solidFill>
        </p:spPr>
        <p:txBody>
          <a:bodyPr wrap="square" lIns="0" tIns="0" rIns="0" bIns="0" rtlCol="0"/>
          <a:lst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vl9pPr marL="2438400" algn="l" defTabSz="609600" rtl="0" eaLnBrk="1" latinLnBrk="0" hangingPunct="1">
              <a:defRPr sz="1200" kern="1200">
                <a:solidFill>
                  <a:schemeClr val="tx1"/>
                </a:solidFill>
                <a:latin typeface="+mn-lt"/>
                <a:ea typeface="+mn-ea"/>
                <a:cs typeface="+mn-cs"/>
              </a:defRPr>
            </a:lvl9pPr>
          </a:lstStyle>
          <a:p>
            <a:endParaRPr/>
          </a:p>
        </p:txBody>
      </p:sp>
      <p:sp>
        <p:nvSpPr>
          <p:cNvPr id="10" name="TextBox 9"/>
          <p:cNvSpPr txBox="1"/>
          <p:nvPr/>
        </p:nvSpPr>
        <p:spPr>
          <a:xfrm>
            <a:off x="203200" y="330200"/>
            <a:ext cx="7315200" cy="2687915"/>
          </a:xfrm>
          <a:prstGeom prst="rect">
            <a:avLst/>
          </a:prstGeom>
          <a:noFill/>
        </p:spPr>
        <p:txBody>
          <a:bodyPr wrap="square" rtlCol="0">
            <a:spAutoFit/>
          </a:bodyPr>
          <a:lst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vl9pPr marL="2438400" algn="l" defTabSz="609600" rtl="0" eaLnBrk="1" latinLnBrk="0" hangingPunct="1">
              <a:defRPr sz="1200" kern="1200">
                <a:solidFill>
                  <a:schemeClr val="tx1"/>
                </a:solidFill>
                <a:latin typeface="+mn-lt"/>
                <a:ea typeface="+mn-ea"/>
                <a:cs typeface="+mn-cs"/>
              </a:defRPr>
            </a:lvl9pPr>
          </a:lstStyle>
          <a:p>
            <a:pPr>
              <a:buFont typeface="Arial" panose="020B0604020202020204" pitchFamily="34" charset="0"/>
              <a:buChar char="•"/>
            </a:pPr>
            <a:r>
              <a:rPr lang="en-US" sz="2133" smtClean="0"/>
              <a:t>First we use the </a:t>
            </a:r>
            <a:r>
              <a:rPr lang="en-US" sz="2133" err="1" smtClean="0">
                <a:solidFill>
                  <a:schemeClr val="accent2">
                    <a:lumMod val="60000"/>
                    <a:lumOff val="40000"/>
                  </a:schemeClr>
                </a:solidFill>
              </a:rPr>
              <a:t>MinMaxSxalar</a:t>
            </a:r>
            <a:r>
              <a:rPr lang="en-US" sz="2133" smtClean="0"/>
              <a:t> to scale numerical </a:t>
            </a:r>
            <a:r>
              <a:rPr lang="en-US" sz="2133"/>
              <a:t>features in a dataset. It transforms the features such that they have a mean of 0 and a standard deviation of 1</a:t>
            </a:r>
            <a:r>
              <a:rPr lang="en-US" sz="2133" smtClean="0"/>
              <a:t>.</a:t>
            </a:r>
          </a:p>
          <a:p>
            <a:pPr>
              <a:buFont typeface="Arial" panose="020B0604020202020204" pitchFamily="34" charset="0"/>
              <a:buChar char="•"/>
            </a:pPr>
            <a:r>
              <a:rPr lang="en-US" sz="2133" smtClean="0"/>
              <a:t>Similarly by using the </a:t>
            </a:r>
            <a:r>
              <a:rPr lang="en-US" sz="2133" err="1">
                <a:solidFill>
                  <a:schemeClr val="accent2">
                    <a:lumMod val="60000"/>
                    <a:lumOff val="40000"/>
                  </a:schemeClr>
                </a:solidFill>
              </a:rPr>
              <a:t>LabelEncoder</a:t>
            </a:r>
            <a:r>
              <a:rPr lang="en-US" sz="2133" smtClean="0"/>
              <a:t> we convert the categorical column,i.e</a:t>
            </a:r>
            <a:r>
              <a:rPr lang="en-US" sz="2133"/>
              <a:t> </a:t>
            </a:r>
            <a:r>
              <a:rPr lang="en-US" sz="2133" smtClean="0"/>
              <a:t>fault to numerical column. </a:t>
            </a:r>
            <a:r>
              <a:rPr lang="en-US" sz="2133"/>
              <a:t>It's particularly useful when dealing with categorical target variables or converting categorical features into a format that can be used by machine learning algorithms. </a:t>
            </a:r>
          </a:p>
        </p:txBody>
      </p:sp>
      <p:pic>
        <p:nvPicPr>
          <p:cNvPr id="11" name="Picture 10" descr="6.png"/>
          <p:cNvPicPr>
            <a:picLocks noChangeAspect="1"/>
          </p:cNvPicPr>
          <p:nvPr/>
        </p:nvPicPr>
        <p:blipFill>
          <a:blip r:embed="rId2"/>
          <a:stretch>
            <a:fillRect/>
          </a:stretch>
        </p:blipFill>
        <p:spPr>
          <a:xfrm>
            <a:off x="7620000" y="431800"/>
            <a:ext cx="3952583" cy="2235200"/>
          </a:xfrm>
          <a:prstGeom prst="rect">
            <a:avLst/>
          </a:prstGeom>
        </p:spPr>
      </p:pic>
      <p:sp>
        <p:nvSpPr>
          <p:cNvPr id="12" name="TextBox 11"/>
          <p:cNvSpPr txBox="1"/>
          <p:nvPr/>
        </p:nvSpPr>
        <p:spPr>
          <a:xfrm>
            <a:off x="203200" y="3225800"/>
            <a:ext cx="5232400" cy="1231106"/>
          </a:xfrm>
          <a:prstGeom prst="rect">
            <a:avLst/>
          </a:prstGeom>
          <a:noFill/>
        </p:spPr>
        <p:txBody>
          <a:bodyPr wrap="square" rtlCol="0">
            <a:spAutoFit/>
          </a:bodyPr>
          <a:lst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vl9pPr marL="2438400" algn="l" defTabSz="609600" rtl="0" eaLnBrk="1" latinLnBrk="0" hangingPunct="1">
              <a:defRPr sz="1200" kern="1200">
                <a:solidFill>
                  <a:schemeClr val="tx1"/>
                </a:solidFill>
                <a:latin typeface="+mn-lt"/>
                <a:ea typeface="+mn-ea"/>
                <a:cs typeface="+mn-cs"/>
              </a:defRPr>
            </a:lvl9pPr>
          </a:lstStyle>
          <a:p>
            <a:r>
              <a:rPr lang="en-US" sz="2133" smtClean="0"/>
              <a:t>Next we use RandomForestClassifier to  find the most important features  out of all the features.</a:t>
            </a:r>
            <a:endParaRPr lang="en-US" sz="2133"/>
          </a:p>
          <a:p>
            <a:r>
              <a:rPr lang="en-US" sz="1200" smtClean="0"/>
              <a:t> </a:t>
            </a:r>
            <a:endParaRPr lang="en-US"/>
          </a:p>
        </p:txBody>
      </p:sp>
      <p:pic>
        <p:nvPicPr>
          <p:cNvPr id="13" name="Picture 12" descr="7.png"/>
          <p:cNvPicPr>
            <a:picLocks noChangeAspect="1"/>
          </p:cNvPicPr>
          <p:nvPr/>
        </p:nvPicPr>
        <p:blipFill>
          <a:blip r:embed="rId3"/>
          <a:stretch>
            <a:fillRect/>
          </a:stretch>
        </p:blipFill>
        <p:spPr>
          <a:xfrm>
            <a:off x="5537199" y="3164520"/>
            <a:ext cx="6452159" cy="3693480"/>
          </a:xfrm>
          <a:prstGeom prst="rect">
            <a:avLst/>
          </a:prstGeom>
        </p:spPr>
      </p:pic>
      <p:sp>
        <p:nvSpPr>
          <p:cNvPr id="14" name="5-Point Star 13"/>
          <p:cNvSpPr/>
          <p:nvPr/>
        </p:nvSpPr>
        <p:spPr>
          <a:xfrm>
            <a:off x="355600" y="4597400"/>
            <a:ext cx="101600" cy="203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609600" rtl="0" eaLnBrk="1" fontAlgn="auto" latinLnBrk="0" hangingPunct="1">
              <a:lnSpc>
                <a:spcPct val="100000"/>
              </a:lnSpc>
              <a:spcBef>
                <a:spcPct val="0"/>
              </a:spcBef>
              <a:spcAft>
                <a:spcPct val="0"/>
              </a:spcAft>
              <a:buClrTx/>
              <a:buSzTx/>
              <a:buFontTx/>
              <a:buNone/>
              <a:defRPr kumimoji="0" sz="1200" b="0" i="0" u="none" strike="noStrike" kern="1200" cap="none" spc="0" normalizeH="0" baseline="0" noProof="0">
                <a:solidFill>
                  <a:schemeClr val="lt1"/>
                </a:solidFill>
                <a:uLnTx/>
                <a:uFillTx/>
                <a:latin typeface="Calibri" panose="020F0502020204030204"/>
                <a:ea typeface="Arial"/>
                <a:cs typeface="Arial"/>
                <a:sym typeface="Wingdings"/>
              </a:defRPr>
            </a:lvl1pPr>
            <a:lvl2pPr marL="304800" marR="0" indent="0" algn="l" defTabSz="609600" rtl="0" eaLnBrk="1" fontAlgn="auto" latinLnBrk="0" hangingPunct="1">
              <a:lnSpc>
                <a:spcPct val="100000"/>
              </a:lnSpc>
              <a:spcBef>
                <a:spcPct val="0"/>
              </a:spcBef>
              <a:spcAft>
                <a:spcPct val="0"/>
              </a:spcAft>
              <a:buClrTx/>
              <a:buSzTx/>
              <a:buFontTx/>
              <a:buNone/>
              <a:defRPr kumimoji="0" sz="1200" b="0" i="0" u="none" strike="noStrike" kern="1200" cap="none" spc="0" normalizeH="0" baseline="0" noProof="0">
                <a:solidFill>
                  <a:schemeClr val="lt1"/>
                </a:solidFill>
                <a:uLnTx/>
                <a:uFillTx/>
                <a:latin typeface="Calibri" panose="020F0502020204030204"/>
                <a:ea typeface="Arial"/>
                <a:cs typeface="Arial"/>
                <a:sym typeface="Wingdings"/>
              </a:defRPr>
            </a:lvl2pPr>
            <a:lvl3pPr marL="609600" marR="0" indent="0" algn="l" defTabSz="609600" rtl="0" eaLnBrk="1" fontAlgn="auto" latinLnBrk="0" hangingPunct="1">
              <a:lnSpc>
                <a:spcPct val="100000"/>
              </a:lnSpc>
              <a:spcBef>
                <a:spcPct val="0"/>
              </a:spcBef>
              <a:spcAft>
                <a:spcPct val="0"/>
              </a:spcAft>
              <a:buClrTx/>
              <a:buSzTx/>
              <a:buFontTx/>
              <a:buNone/>
              <a:defRPr kumimoji="0" sz="1200" b="0" i="0" u="none" strike="noStrike" kern="1200" cap="none" spc="0" normalizeH="0" baseline="0" noProof="0">
                <a:solidFill>
                  <a:schemeClr val="lt1"/>
                </a:solidFill>
                <a:uLnTx/>
                <a:uFillTx/>
                <a:latin typeface="Calibri" panose="020F0502020204030204"/>
                <a:ea typeface="Arial"/>
                <a:cs typeface="Arial"/>
                <a:sym typeface="Wingdings"/>
              </a:defRPr>
            </a:lvl3pPr>
            <a:lvl4pPr marL="914400" marR="0" indent="0" algn="l" defTabSz="609600" rtl="0" eaLnBrk="1" fontAlgn="auto" latinLnBrk="0" hangingPunct="1">
              <a:lnSpc>
                <a:spcPct val="100000"/>
              </a:lnSpc>
              <a:spcBef>
                <a:spcPct val="0"/>
              </a:spcBef>
              <a:spcAft>
                <a:spcPct val="0"/>
              </a:spcAft>
              <a:buClrTx/>
              <a:buSzTx/>
              <a:buFontTx/>
              <a:buNone/>
              <a:defRPr kumimoji="0" sz="1200" b="0" i="0" u="none" strike="noStrike" kern="1200" cap="none" spc="0" normalizeH="0" baseline="0" noProof="0">
                <a:solidFill>
                  <a:schemeClr val="lt1"/>
                </a:solidFill>
                <a:uLnTx/>
                <a:uFillTx/>
                <a:latin typeface="Calibri" panose="020F0502020204030204"/>
                <a:ea typeface="Arial"/>
                <a:cs typeface="Arial"/>
                <a:sym typeface="Wingdings"/>
              </a:defRPr>
            </a:lvl4pPr>
            <a:lvl5pPr marL="1219200" marR="0" indent="0" algn="l" defTabSz="609600" rtl="0" eaLnBrk="1" fontAlgn="auto" latinLnBrk="0" hangingPunct="1">
              <a:lnSpc>
                <a:spcPct val="100000"/>
              </a:lnSpc>
              <a:spcBef>
                <a:spcPct val="0"/>
              </a:spcBef>
              <a:spcAft>
                <a:spcPct val="0"/>
              </a:spcAft>
              <a:buClrTx/>
              <a:buSzTx/>
              <a:buFontTx/>
              <a:buNone/>
              <a:defRPr kumimoji="0" sz="1200" b="0" i="0" u="none" strike="noStrike" kern="1200" cap="none" spc="0" normalizeH="0" baseline="0" noProof="0">
                <a:solidFill>
                  <a:schemeClr val="lt1"/>
                </a:solidFill>
                <a:uLnTx/>
                <a:uFillTx/>
                <a:latin typeface="Calibri" panose="020F0502020204030204"/>
                <a:ea typeface="Arial"/>
                <a:cs typeface="Arial"/>
                <a:sym typeface="Wingdings"/>
              </a:defRPr>
            </a:lvl5pPr>
            <a:lvl6pPr marL="1524000" marR="0" indent="0" algn="l" defTabSz="609600" rtl="0" eaLnBrk="1" fontAlgn="auto" latinLnBrk="0" hangingPunct="1">
              <a:lnSpc>
                <a:spcPct val="100000"/>
              </a:lnSpc>
              <a:spcBef>
                <a:spcPct val="0"/>
              </a:spcBef>
              <a:spcAft>
                <a:spcPct val="0"/>
              </a:spcAft>
              <a:buClrTx/>
              <a:buSzTx/>
              <a:buFontTx/>
              <a:buNone/>
              <a:defRPr kumimoji="0" sz="1200" b="0" i="0" u="none" strike="noStrike" kern="1200" cap="none" spc="0" normalizeH="0" baseline="0" noProof="0">
                <a:solidFill>
                  <a:schemeClr val="lt1"/>
                </a:solidFill>
                <a:uLnTx/>
                <a:uFillTx/>
                <a:latin typeface="Calibri" panose="020F0502020204030204"/>
                <a:ea typeface="Arial"/>
                <a:cs typeface="Arial"/>
                <a:sym typeface="Wingdings"/>
              </a:defRPr>
            </a:lvl6pPr>
            <a:lvl7pPr marL="1828800" marR="0" indent="0" algn="l" defTabSz="609600" rtl="0" eaLnBrk="1" fontAlgn="auto" latinLnBrk="0" hangingPunct="1">
              <a:lnSpc>
                <a:spcPct val="100000"/>
              </a:lnSpc>
              <a:spcBef>
                <a:spcPct val="0"/>
              </a:spcBef>
              <a:spcAft>
                <a:spcPct val="0"/>
              </a:spcAft>
              <a:buClrTx/>
              <a:buSzTx/>
              <a:buFontTx/>
              <a:buNone/>
              <a:defRPr kumimoji="0" sz="1200" b="0" i="0" u="none" strike="noStrike" kern="1200" cap="none" spc="0" normalizeH="0" baseline="0" noProof="0">
                <a:solidFill>
                  <a:schemeClr val="lt1"/>
                </a:solidFill>
                <a:uLnTx/>
                <a:uFillTx/>
                <a:latin typeface="Calibri" panose="020F0502020204030204"/>
                <a:ea typeface="Arial"/>
                <a:cs typeface="Arial"/>
                <a:sym typeface="Wingdings"/>
              </a:defRPr>
            </a:lvl7pPr>
            <a:lvl8pPr marL="2133600" marR="0" indent="0" algn="l" defTabSz="609600" rtl="0" eaLnBrk="1" fontAlgn="auto" latinLnBrk="0" hangingPunct="1">
              <a:lnSpc>
                <a:spcPct val="100000"/>
              </a:lnSpc>
              <a:spcBef>
                <a:spcPct val="0"/>
              </a:spcBef>
              <a:spcAft>
                <a:spcPct val="0"/>
              </a:spcAft>
              <a:buClrTx/>
              <a:buSzTx/>
              <a:buFontTx/>
              <a:buNone/>
              <a:defRPr kumimoji="0" sz="1200" b="0" i="0" u="none" strike="noStrike" kern="1200" cap="none" spc="0" normalizeH="0" baseline="0" noProof="0">
                <a:solidFill>
                  <a:schemeClr val="lt1"/>
                </a:solidFill>
                <a:uLnTx/>
                <a:uFillTx/>
                <a:latin typeface="Calibri" panose="020F0502020204030204"/>
                <a:ea typeface="Arial"/>
                <a:cs typeface="Arial"/>
                <a:sym typeface="Wingdings"/>
              </a:defRPr>
            </a:lvl8pPr>
            <a:lvl9pPr marL="2438400" marR="0" indent="0" algn="l" defTabSz="609600" rtl="0" eaLnBrk="1" fontAlgn="auto" latinLnBrk="0" hangingPunct="1">
              <a:lnSpc>
                <a:spcPct val="100000"/>
              </a:lnSpc>
              <a:spcBef>
                <a:spcPct val="0"/>
              </a:spcBef>
              <a:spcAft>
                <a:spcPct val="0"/>
              </a:spcAft>
              <a:buClrTx/>
              <a:buSzTx/>
              <a:buFontTx/>
              <a:buNone/>
              <a:defRPr kumimoji="0" sz="1200" b="0" i="0" u="none" strike="noStrike" kern="1200" cap="none" spc="0" normalizeH="0" baseline="0" noProof="0">
                <a:solidFill>
                  <a:schemeClr val="lt1"/>
                </a:solidFill>
                <a:uLnTx/>
                <a:uFillTx/>
                <a:latin typeface="Calibri" panose="020F0502020204030204"/>
                <a:ea typeface="Arial"/>
                <a:cs typeface="Arial"/>
                <a:sym typeface="Wingdings"/>
              </a:defRPr>
            </a:lvl9pPr>
          </a:lstStyle>
          <a:p>
            <a:pPr algn="ctr"/>
            <a:endParaRPr lang="en-US"/>
          </a:p>
        </p:txBody>
      </p:sp>
      <p:sp>
        <p:nvSpPr>
          <p:cNvPr id="15" name="TextBox 14"/>
          <p:cNvSpPr txBox="1"/>
          <p:nvPr/>
        </p:nvSpPr>
        <p:spPr>
          <a:xfrm>
            <a:off x="508000" y="4546600"/>
            <a:ext cx="4368800" cy="800219"/>
          </a:xfrm>
          <a:prstGeom prst="rect">
            <a:avLst/>
          </a:prstGeom>
          <a:noFill/>
        </p:spPr>
        <p:txBody>
          <a:bodyPr wrap="square" rtlCol="0">
            <a:spAutoFit/>
          </a:bodyPr>
          <a:lst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vl9pPr marL="2438400" algn="l" defTabSz="609600" rtl="0" eaLnBrk="1" latinLnBrk="0" hangingPunct="1">
              <a:defRPr sz="1200" kern="1200">
                <a:solidFill>
                  <a:schemeClr val="tx1"/>
                </a:solidFill>
                <a:latin typeface="+mn-lt"/>
                <a:ea typeface="+mn-ea"/>
                <a:cs typeface="+mn-cs"/>
              </a:defRPr>
            </a:lvl9pPr>
          </a:lstStyle>
          <a:p>
            <a:r>
              <a:rPr lang="en-US" sz="1200"/>
              <a:t>Random forests are generally robust to irrelevant features, but reducing the dimensionality of </a:t>
            </a:r>
            <a:r>
              <a:rPr lang="en-US" sz="1200" smtClean="0"/>
              <a:t>the </a:t>
            </a:r>
            <a:r>
              <a:rPr lang="en-US" sz="1200"/>
              <a:t>feature space through feature selection can lead to faster training and potentially better model performance.</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5D59CD"/>
          </a:solidFill>
        </p:spPr>
        <p:txBody>
          <a:bodyPr wrap="square" lIns="0" tIns="0" rIns="0" bIns="0" rtlCol="0"/>
          <a:lst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vl9pPr marL="2438400" algn="l" defTabSz="609600" rtl="0" eaLnBrk="1" latinLnBrk="0" hangingPunct="1">
              <a:defRPr sz="1200" kern="1200">
                <a:solidFill>
                  <a:schemeClr val="tx1"/>
                </a:solidFill>
                <a:latin typeface="+mn-lt"/>
                <a:ea typeface="+mn-ea"/>
                <a:cs typeface="+mn-cs"/>
              </a:defRPr>
            </a:lvl9pPr>
          </a:lstStyle>
          <a:p>
            <a:endParaRPr/>
          </a:p>
        </p:txBody>
      </p:sp>
      <p:sp>
        <p:nvSpPr>
          <p:cNvPr id="9" name="TextBox 8"/>
          <p:cNvSpPr txBox="1"/>
          <p:nvPr/>
        </p:nvSpPr>
        <p:spPr>
          <a:xfrm>
            <a:off x="711200" y="635000"/>
            <a:ext cx="9042400" cy="1046440"/>
          </a:xfrm>
          <a:prstGeom prst="rect">
            <a:avLst/>
          </a:prstGeom>
          <a:noFill/>
        </p:spPr>
        <p:txBody>
          <a:bodyPr wrap="square" rtlCol="0">
            <a:spAutoFit/>
          </a:bodyPr>
          <a:lst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vl9pPr marL="2438400" algn="l" defTabSz="609600" rtl="0" eaLnBrk="1" latinLnBrk="0" hangingPunct="1">
              <a:defRPr sz="1200" kern="1200">
                <a:solidFill>
                  <a:schemeClr val="tx1"/>
                </a:solidFill>
                <a:latin typeface="+mn-lt"/>
                <a:ea typeface="+mn-ea"/>
                <a:cs typeface="+mn-cs"/>
              </a:defRPr>
            </a:lvl9pPr>
          </a:lstStyle>
          <a:p>
            <a:r>
              <a:rPr lang="en-US" sz="2133" smtClean="0"/>
              <a:t>Now we use the </a:t>
            </a:r>
            <a:r>
              <a:rPr lang="en-US" sz="2133"/>
              <a:t>Recursive Feature Elimination (RFE</a:t>
            </a:r>
            <a:r>
              <a:rPr lang="en-US" sz="2133" smtClean="0"/>
              <a:t>) which is a feature </a:t>
            </a:r>
            <a:r>
              <a:rPr lang="en-US" sz="2133"/>
              <a:t>selection </a:t>
            </a:r>
            <a:r>
              <a:rPr lang="en-US" sz="2133" smtClean="0"/>
              <a:t>technique </a:t>
            </a:r>
            <a:r>
              <a:rPr lang="en-US" sz="2133"/>
              <a:t>commonly used in machine learning to improve model performance and reduce the dimensionality of the feature space.</a:t>
            </a:r>
          </a:p>
        </p:txBody>
      </p:sp>
      <p:pic>
        <p:nvPicPr>
          <p:cNvPr id="10" name="Picture 9" descr="8.png"/>
          <p:cNvPicPr>
            <a:picLocks noChangeAspect="1"/>
          </p:cNvPicPr>
          <p:nvPr/>
        </p:nvPicPr>
        <p:blipFill>
          <a:blip r:embed="rId2"/>
          <a:stretch>
            <a:fillRect/>
          </a:stretch>
        </p:blipFill>
        <p:spPr>
          <a:xfrm>
            <a:off x="355600" y="1905000"/>
            <a:ext cx="6400800" cy="4267200"/>
          </a:xfrm>
          <a:prstGeom prst="rect">
            <a:avLst/>
          </a:prstGeom>
        </p:spPr>
      </p:pic>
      <p:sp>
        <p:nvSpPr>
          <p:cNvPr id="11" name="TextBox 10"/>
          <p:cNvSpPr txBox="1"/>
          <p:nvPr/>
        </p:nvSpPr>
        <p:spPr>
          <a:xfrm>
            <a:off x="7112000" y="3835400"/>
            <a:ext cx="4876800" cy="2831545"/>
          </a:xfrm>
          <a:prstGeom prst="rect">
            <a:avLst/>
          </a:prstGeom>
          <a:noFill/>
        </p:spPr>
        <p:txBody>
          <a:bodyPr wrap="square" rtlCol="0">
            <a:spAutoFit/>
          </a:bodyPr>
          <a:lst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vl9pPr marL="2438400" algn="l" defTabSz="609600" rtl="0" eaLnBrk="1" latinLnBrk="0" hangingPunct="1">
              <a:defRPr sz="1200" kern="1200">
                <a:solidFill>
                  <a:schemeClr val="tx1"/>
                </a:solidFill>
                <a:latin typeface="+mn-lt"/>
                <a:ea typeface="+mn-ea"/>
                <a:cs typeface="+mn-cs"/>
              </a:defRPr>
            </a:lvl9pPr>
          </a:lstStyle>
          <a:p>
            <a:r>
              <a:rPr lang="en-US" sz="1200" b="1" smtClean="0">
                <a:latin typeface="Arial Rounded MT Bold" pitchFamily="34" charset="0"/>
              </a:rPr>
              <a:t>Steps in RFE:-</a:t>
            </a:r>
          </a:p>
          <a:p>
            <a:pPr>
              <a:buFont typeface="Arial" panose="020B0604020202020204" pitchFamily="34" charset="0"/>
              <a:buChar char="•"/>
            </a:pPr>
            <a:r>
              <a:rPr lang="en-US" sz="1200" b="1" smtClean="0"/>
              <a:t>Model </a:t>
            </a:r>
            <a:r>
              <a:rPr lang="en-US" sz="1200" b="1"/>
              <a:t>Fitting:</a:t>
            </a:r>
            <a:r>
              <a:rPr lang="en-US" sz="1200"/>
              <a:t> RFE starts by training a chosen machine learning model (such as a classifier or a regression model) on the entire set of features.</a:t>
            </a:r>
          </a:p>
          <a:p>
            <a:pPr>
              <a:buFont typeface="Arial" panose="020B0604020202020204" pitchFamily="34" charset="0"/>
              <a:buChar char="•"/>
            </a:pPr>
            <a:r>
              <a:rPr lang="en-US" sz="1200" b="1"/>
              <a:t>Feature Importance Ranking:</a:t>
            </a:r>
            <a:r>
              <a:rPr lang="en-US" sz="1200"/>
              <a:t> After training, the importance or contribution of each feature is determined based on model-specific attributes (e.g., feature weights or feature importance scores).</a:t>
            </a:r>
          </a:p>
          <a:p>
            <a:pPr>
              <a:buFont typeface="Arial" panose="020B0604020202020204" pitchFamily="34" charset="0"/>
              <a:buChar char="•"/>
            </a:pPr>
            <a:r>
              <a:rPr lang="en-US" sz="1200" b="1"/>
              <a:t>Feature Elimination:</a:t>
            </a:r>
            <a:r>
              <a:rPr lang="en-US" sz="1200"/>
              <a:t> The least important feature(s) are removed from the dataset. The number of features to eliminate at each iteration is a user-defined parameter.</a:t>
            </a:r>
          </a:p>
          <a:p>
            <a:pPr>
              <a:buFont typeface="Arial" panose="020B0604020202020204" pitchFamily="34" charset="0"/>
              <a:buChar char="•"/>
            </a:pPr>
            <a:r>
              <a:rPr lang="en-US" sz="1200" b="1"/>
              <a:t>Model Refitting:</a:t>
            </a:r>
            <a:r>
              <a:rPr lang="en-US" sz="1200"/>
              <a:t> The model is retrained on the reduced feature set. This new model's performance is evaluated to assess its impact on predictive accuracy or other evaluation metrics.</a:t>
            </a:r>
          </a:p>
          <a:p>
            <a:pPr>
              <a:buFont typeface="Arial" panose="020B0604020202020204" pitchFamily="34" charset="0"/>
              <a:buChar char="•"/>
            </a:pPr>
            <a:r>
              <a:rPr lang="en-US" sz="1200" b="1"/>
              <a:t>Iteration:</a:t>
            </a:r>
            <a:r>
              <a:rPr lang="en-US" sz="1200"/>
              <a:t> Steps 2-4 are repeated iteratively until a predefined number of features remains or until the model's performance stabilizes.</a:t>
            </a:r>
          </a:p>
          <a:p>
            <a:endParaRPr lang="en-US"/>
          </a:p>
        </p:txBody>
      </p:sp>
      <p:sp>
        <p:nvSpPr>
          <p:cNvPr id="12" name="TextBox 11"/>
          <p:cNvSpPr txBox="1"/>
          <p:nvPr/>
        </p:nvSpPr>
        <p:spPr>
          <a:xfrm>
            <a:off x="6959600" y="2159000"/>
            <a:ext cx="4572000" cy="1210588"/>
          </a:xfrm>
          <a:prstGeom prst="rect">
            <a:avLst/>
          </a:prstGeom>
          <a:noFill/>
        </p:spPr>
        <p:txBody>
          <a:bodyPr wrap="square" rtlCol="0">
            <a:spAutoFit/>
          </a:bodyPr>
          <a:lst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vl9pPr marL="2438400" algn="l" defTabSz="609600" rtl="0" eaLnBrk="1" latinLnBrk="0" hangingPunct="1">
              <a:defRPr sz="1200" kern="1200">
                <a:solidFill>
                  <a:schemeClr val="tx1"/>
                </a:solidFill>
                <a:latin typeface="+mn-lt"/>
                <a:ea typeface="+mn-ea"/>
                <a:cs typeface="+mn-cs"/>
              </a:defRPr>
            </a:lvl9pPr>
          </a:lstStyle>
          <a:p>
            <a:r>
              <a:rPr lang="en-US" sz="1867" b="1" smtClean="0"/>
              <a:t>From the RFE technique we obtain </a:t>
            </a:r>
            <a:r>
              <a:rPr lang="en-US" sz="1867" b="1"/>
              <a:t>'Tv', 'actuator_force', 'angular_disp', 'current', </a:t>
            </a:r>
            <a:r>
              <a:rPr lang="en-US" sz="1867" b="1" smtClean="0"/>
              <a:t>'spool_physical_disp‘ as the most important features.</a:t>
            </a:r>
            <a:endParaRPr lang="en-US" sz="1867" b="1"/>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10D5EEDA-0074-29D2-7C90-E56D96D6E14F}"/>
              </a:ext>
            </a:extLst>
          </p:cNvPr>
          <p:cNvPicPr>
            <a:picLocks noChangeAspect="1"/>
          </p:cNvPicPr>
          <p:nvPr/>
        </p:nvPicPr>
        <p:blipFill>
          <a:blip r:embed="rId2">
            <a:alphaModFix/>
            <a:extLst>
              <a:ext uri="{28A0092B-C50C-407E-A947-70E740481C1C}">
                <a14:useLocalDpi xmlns="" xmlns:m="http://schemas.openxmlformats.org/officeDocument/2006/math" xmlns:w="http://schemas.openxmlformats.org/wordprocessingml/2006/main" xmlns:wp="http://schemas.openxmlformats.org/drawingml/2006/wordprocessingDrawing" xmlns:mc="http://schemas.openxmlformats.org/markup-compatibility/2006" xmlns:p14="http://schemas.microsoft.com/office/powerpoint/2010/main" xmlns:p15="http://schemas.microsoft.com/office/powerpoint/2012/main" xmlns:p159="http://schemas.microsoft.com/office/powerpoint/2015/09/main" xmlns:a14="http://schemas.microsoft.com/office/drawing/2010/main" val="0"/>
              </a:ext>
            </a:extLst>
          </a:blip>
          <a:stretch>
            <a:fillRect/>
          </a:stretch>
        </p:blipFill>
        <p:spPr>
          <a:xfrm>
            <a:off x="269398" y="2290160"/>
            <a:ext cx="11745123" cy="3884472"/>
          </a:xfrm>
          <a:prstGeom prst="rect">
            <a:avLst/>
          </a:prstGeom>
          <a:ln>
            <a:noFill/>
          </a:ln>
          <a:effectLst>
            <a:outerShdw dist="63500" sx="1000" sy="1000" algn="ctr" rotWithShape="0">
              <a:srgbClr val="000000"/>
            </a:outerShdw>
          </a:effectLst>
        </p:spPr>
      </p:pic>
      <p:sp>
        <p:nvSpPr>
          <p:cNvPr id="20" name="Rectangle: Rounded Corners 19">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DD4812A8-BB51-6916-6320-9A7E40C447DF}"/>
              </a:ext>
            </a:extLst>
          </p:cNvPr>
          <p:cNvSpPr/>
          <p:nvPr/>
        </p:nvSpPr>
        <p:spPr>
          <a:xfrm>
            <a:off x="2194560" y="3715473"/>
            <a:ext cx="1605280" cy="1180617"/>
          </a:xfrm>
          <a:prstGeom prst="roundRect">
            <a:avLst>
              <a:gd name="adj" fmla="val 7316"/>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a:p>
            <a:pPr algn="ctr"/>
            <a:endParaRPr lang="en-IN"/>
          </a:p>
          <a:p>
            <a:pPr algn="ctr"/>
            <a:endParaRPr lang="en-IN"/>
          </a:p>
        </p:txBody>
      </p:sp>
      <p:sp>
        <p:nvSpPr>
          <p:cNvPr id="22" name="Rectangle: Rounded Corners 2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7A6A2017-26F3-E04D-B203-B3AA6A3FD4BA}"/>
              </a:ext>
            </a:extLst>
          </p:cNvPr>
          <p:cNvSpPr/>
          <p:nvPr/>
        </p:nvSpPr>
        <p:spPr>
          <a:xfrm>
            <a:off x="4502262" y="2290160"/>
            <a:ext cx="4103258" cy="2292000"/>
          </a:xfrm>
          <a:prstGeom prst="roundRect">
            <a:avLst>
              <a:gd name="adj" fmla="val 4471"/>
            </a:avLst>
          </a:prstGeom>
          <a:gradFill>
            <a:gsLst>
              <a:gs pos="100000">
                <a:schemeClr val="bg2"/>
              </a:gs>
              <a:gs pos="100000">
                <a:schemeClr val="dk1">
                  <a:satMod val="110000"/>
                  <a:lumMod val="100000"/>
                  <a:shade val="100000"/>
                </a:schemeClr>
              </a:gs>
              <a:gs pos="100000">
                <a:schemeClr val="dk1">
                  <a:lumMod val="99000"/>
                  <a:satMod val="120000"/>
                  <a:shade val="78000"/>
                </a:schemeClr>
              </a:gs>
            </a:gsLst>
          </a:gradFill>
          <a:ln>
            <a:solidFill>
              <a:schemeClr val="dk1"/>
            </a:solidFill>
          </a:ln>
          <a:effectLst>
            <a:outerShdw sx="1000" sy="1000" algn="ctr" rotWithShape="0">
              <a:srgbClr val="000000"/>
            </a:outerShdw>
            <a:reflection endPos="1000" dist="50800" dir="5400000" sy="-100000" algn="bl" rotWithShape="0"/>
          </a:effectLst>
        </p:spPr>
        <p:style>
          <a:lnRef idx="1">
            <a:schemeClr val="dk1"/>
          </a:lnRef>
          <a:fillRef idx="3">
            <a:schemeClr val="dk1"/>
          </a:fillRef>
          <a:effectRef idx="2">
            <a:schemeClr val="dk1"/>
          </a:effectRef>
          <a:fontRef idx="minor">
            <a:schemeClr val="lt1"/>
          </a:fontRef>
        </p:style>
        <p:txBody>
          <a:bodyPr rtlCol="0" anchor="t"/>
          <a:lstStyle/>
          <a:p>
            <a:r>
              <a:rPr lang="en-IN">
                <a:solidFill>
                  <a:schemeClr val="tx1"/>
                </a:solidFill>
              </a:rPr>
              <a:t>Servo valve dynamics:</a:t>
            </a:r>
          </a:p>
          <a:p>
            <a:r>
              <a:rPr lang="en-IN">
                <a:solidFill>
                  <a:schemeClr val="tx1"/>
                </a:solidFill>
              </a:rPr>
              <a:t>Gives the physical displacement of the spool with the help of a second order transfer function, here:</a:t>
            </a:r>
          </a:p>
          <a:p>
            <a:r>
              <a:rPr lang="en-IN">
                <a:solidFill>
                  <a:schemeClr val="tx1"/>
                </a:solidFill>
              </a:rPr>
              <a:t>Wv: Natural frequency of servo valve</a:t>
            </a:r>
          </a:p>
          <a:p>
            <a:r>
              <a:rPr lang="en-IN">
                <a:solidFill>
                  <a:schemeClr val="tx1"/>
                </a:solidFill>
              </a:rPr>
              <a:t>Tv: Damping factor of the servo valve</a:t>
            </a:r>
          </a:p>
          <a:p>
            <a:r>
              <a:rPr lang="en-IN" err="1">
                <a:solidFill>
                  <a:schemeClr val="tx1"/>
                </a:solidFill>
              </a:rPr>
              <a:t>Kv: Displacement sensitivity of servo valve </a:t>
            </a:r>
          </a:p>
        </p:txBody>
      </p:sp>
      <p:cxnSp>
        <p:nvCxnSpPr>
          <p:cNvPr id="11" name="Connector: Elbow 10">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58CD2B22-9387-1C94-E741-A940CEF9E251}"/>
              </a:ext>
            </a:extLst>
          </p:cNvPr>
          <p:cNvCxnSpPr>
            <a:stCxn id="20" idx="0"/>
            <a:endCxn id="22" idx="1"/>
          </p:cNvCxnSpPr>
          <p:nvPr/>
        </p:nvCxnSpPr>
        <p:spPr>
          <a:xfrm rot="5400000" flipH="1" flipV="1">
            <a:off x="3610075" y="2823286"/>
            <a:ext cx="279313" cy="1505062"/>
          </a:xfrm>
          <a:prstGeom prst="bentConnector2">
            <a:avLst/>
          </a:prstGeom>
          <a:ln>
            <a:solidFill>
              <a:schemeClr val="tx1"/>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1B6CA43C-D63D-6EFF-C025-DA735245F7A0}"/>
              </a:ext>
            </a:extLst>
          </p:cNvPr>
          <p:cNvSpPr txBox="1"/>
          <p:nvPr/>
        </p:nvSpPr>
        <p:spPr>
          <a:xfrm>
            <a:off x="284480" y="519519"/>
            <a:ext cx="7566495" cy="769441"/>
          </a:xfrm>
          <a:prstGeom prst="rect">
            <a:avLst/>
          </a:prstGeom>
          <a:noFill/>
        </p:spPr>
        <p:txBody>
          <a:bodyPr wrap="none" rtlCol="0">
            <a:spAutoFit/>
          </a:bodyPr>
          <a:lstStyle/>
          <a:p>
            <a:r>
              <a:rPr lang="en-IN" sz="4400">
                <a:latin typeface="Century Gothic" panose="020B0502020202020204" pitchFamily="34" charset="0"/>
              </a:rPr>
              <a:t>Simulink Model Explanation</a:t>
            </a:r>
          </a:p>
        </p:txBody>
      </p:sp>
      <p:sp>
        <p:nvSpPr>
          <p:cNvPr id="19" name="Slide Number Placeholder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FC780229-0CE5-78CA-FB31-E3D1D75DA505}"/>
              </a:ext>
            </a:extLst>
          </p:cNvPr>
          <p:cNvSpPr>
            <a:spLocks noGrp="1"/>
          </p:cNvSpPr>
          <p:nvPr>
            <p:ph type="sldNum" sz="quarter" idx="4"/>
          </p:nvPr>
        </p:nvSpPr>
        <p:spPr>
          <a:xfrm>
            <a:off x="11257915" y="447675"/>
            <a:ext cx="496888" cy="471488"/>
          </a:xfrm>
        </p:spPr>
        <p:txBody>
          <a:bodyPr/>
          <a:lstStyle/>
          <a:p>
            <a:fld id="{E8E6B935-9A0A-4705-AF38-D840638B6369}" type="slidenum">
              <a:rPr lang="en-IN" smtClean="0"/>
              <a:pPr/>
              <a:t>2</a:t>
            </a:fld>
            <a:endParaRPr lang="en-IN"/>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991216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heel(1)">
                                      <p:cBhvr>
                                        <p:cTn id="7" dur="1000"/>
                                        <p:tgtEl>
                                          <p:spTgt spid="20"/>
                                        </p:tgtEl>
                                      </p:cBhvr>
                                    </p:animEffect>
                                  </p:childTnLst>
                                </p:cTn>
                              </p:par>
                            </p:childTnLst>
                          </p:cTn>
                        </p:par>
                        <p:par>
                          <p:cTn id="8" fill="hold" nodeType="afterGroup">
                            <p:stCondLst>
                              <p:cond delay="1000"/>
                            </p:stCondLst>
                            <p:childTnLst>
                              <p:par>
                                <p:cTn id="9" presetID="22" presetClass="entr" presetSubtype="4"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500"/>
                                        <p:tgtEl>
                                          <p:spTgt spid="11"/>
                                        </p:tgtEl>
                                      </p:cBhvr>
                                    </p:animEffect>
                                  </p:childTnLst>
                                </p:cTn>
                              </p:par>
                            </p:childTnLst>
                          </p:cTn>
                        </p:par>
                        <p:par>
                          <p:cTn id="12" fill="hold" nodeType="afterGroup">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4712" y="577088"/>
            <a:ext cx="8439912" cy="646694"/>
          </a:xfrm>
          <a:prstGeom prst="rect">
            <a:avLst/>
          </a:prstGeom>
        </p:spPr>
        <p:txBody>
          <a:bodyPr vert="horz" wrap="square" lIns="0" tIns="10583" rIns="0" bIns="0" rtlCol="0">
            <a:spAutoFit/>
          </a:bodyPr>
          <a:lstStyle/>
          <a:p>
            <a:pPr marL="8467">
              <a:spcBef>
                <a:spcPts val="83"/>
              </a:spcBef>
            </a:pPr>
            <a:endParaRPr sz="4133">
              <a:latin typeface="Trebuchet MS"/>
              <a:cs typeface="Trebuchet MS"/>
            </a:endParaRPr>
          </a:p>
        </p:txBody>
      </p:sp>
      <p:sp>
        <p:nvSpPr>
          <p:cNvPr id="4" name="TextBox 3"/>
          <p:cNvSpPr txBox="1"/>
          <p:nvPr/>
        </p:nvSpPr>
        <p:spPr>
          <a:xfrm>
            <a:off x="762000" y="1854200"/>
            <a:ext cx="9906000" cy="2646879"/>
          </a:xfrm>
          <a:prstGeom prst="rect">
            <a:avLst/>
          </a:prstGeom>
          <a:noFill/>
        </p:spPr>
        <p:txBody>
          <a:bodyPr wrap="square" rtlCol="0">
            <a:spAutoFit/>
          </a:bodyPr>
          <a:lst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vl9pPr marL="2438400" algn="l" defTabSz="609600" rtl="0" eaLnBrk="1" latinLnBrk="0" hangingPunct="1">
              <a:defRPr sz="1200" kern="1200">
                <a:solidFill>
                  <a:schemeClr val="tx1"/>
                </a:solidFill>
                <a:latin typeface="+mn-lt"/>
                <a:ea typeface="+mn-ea"/>
                <a:cs typeface="+mn-cs"/>
              </a:defRPr>
            </a:lvl9pPr>
          </a:lstStyle>
          <a:p>
            <a:r>
              <a:rPr lang="en-US" sz="1600" dirty="0" smtClean="0"/>
              <a:t>Here we use a series of machine learning models to train them with the data we obtained after feature selection .</a:t>
            </a:r>
          </a:p>
          <a:p>
            <a:r>
              <a:rPr lang="en-US" sz="1600" dirty="0" smtClean="0"/>
              <a:t>Here is the list of ML Models we used for our prediction:-</a:t>
            </a:r>
          </a:p>
          <a:p>
            <a:pPr>
              <a:buFont typeface="Arial" panose="020B0604020202020204" pitchFamily="34" charset="0"/>
              <a:buChar char="•"/>
            </a:pPr>
            <a:r>
              <a:rPr lang="en-US" sz="1600" dirty="0"/>
              <a:t> </a:t>
            </a:r>
            <a:r>
              <a:rPr lang="en-US" sz="1600" dirty="0" err="1" smtClean="0"/>
              <a:t>LogisticRegression</a:t>
            </a:r>
            <a:endParaRPr lang="en-US" sz="1600" dirty="0" smtClean="0"/>
          </a:p>
          <a:p>
            <a:pPr>
              <a:buFont typeface="Arial" panose="020B0604020202020204" pitchFamily="34" charset="0"/>
              <a:buChar char="•"/>
            </a:pPr>
            <a:r>
              <a:rPr lang="en-US" sz="1600" dirty="0" err="1" smtClean="0"/>
              <a:t>SupportVectorClassifier</a:t>
            </a:r>
            <a:endParaRPr lang="en-US" sz="1600" dirty="0" smtClean="0"/>
          </a:p>
          <a:p>
            <a:pPr>
              <a:buFont typeface="Arial" panose="020B0604020202020204" pitchFamily="34" charset="0"/>
              <a:buChar char="•"/>
            </a:pPr>
            <a:r>
              <a:rPr lang="en-US" sz="1600" dirty="0" err="1" smtClean="0"/>
              <a:t>DecisionTreeClassifier</a:t>
            </a:r>
            <a:endParaRPr lang="en-US" sz="1600" dirty="0" smtClean="0"/>
          </a:p>
          <a:p>
            <a:pPr>
              <a:buFont typeface="Arial" panose="020B0604020202020204" pitchFamily="34" charset="0"/>
              <a:buChar char="•"/>
            </a:pPr>
            <a:r>
              <a:rPr lang="en-US" sz="1600" dirty="0" err="1"/>
              <a:t>RandomForestClassifier</a:t>
            </a:r>
            <a:endParaRPr lang="en-US" sz="1600" dirty="0"/>
          </a:p>
          <a:p>
            <a:pPr>
              <a:buFont typeface="Arial" panose="020B0604020202020204" pitchFamily="34" charset="0"/>
              <a:buChar char="•"/>
            </a:pPr>
            <a:r>
              <a:rPr lang="en-US" sz="1600" dirty="0"/>
              <a:t> </a:t>
            </a:r>
            <a:r>
              <a:rPr lang="en-US" sz="1600" dirty="0" err="1"/>
              <a:t>GaussianNB</a:t>
            </a:r>
            <a:endParaRPr lang="en-US" sz="1600" dirty="0"/>
          </a:p>
          <a:p>
            <a:pPr>
              <a:buFont typeface="Arial" panose="020B0604020202020204" pitchFamily="34" charset="0"/>
              <a:buChar char="•"/>
            </a:pPr>
            <a:r>
              <a:rPr lang="en-US" sz="1600" dirty="0" err="1"/>
              <a:t>KNeighborsClassifier</a:t>
            </a:r>
            <a:endParaRPr lang="en-US" sz="1600" dirty="0"/>
          </a:p>
          <a:p>
            <a:pPr>
              <a:buFont typeface="Arial" panose="020B0604020202020204" pitchFamily="34" charset="0"/>
              <a:buChar char="•"/>
            </a:pPr>
            <a:r>
              <a:rPr lang="en-US" sz="1600" dirty="0" err="1"/>
              <a:t>XGBClassifier</a:t>
            </a:r>
            <a:endParaRPr lang="en-US" sz="1600" dirty="0"/>
          </a:p>
          <a:p>
            <a:pPr>
              <a:buFont typeface="Arial" panose="020B0604020202020204" pitchFamily="34" charset="0"/>
              <a:buChar char="•"/>
            </a:pPr>
            <a:endParaRPr lang="en-US" dirty="0"/>
          </a:p>
          <a:p>
            <a:r>
              <a:rPr lang="en-US" sz="1200" dirty="0" smtClean="0"/>
              <a:t>                            </a:t>
            </a:r>
            <a:endParaRPr lang="en-US" dirty="0"/>
          </a:p>
        </p:txBody>
      </p:sp>
      <p:sp>
        <p:nvSpPr>
          <p:cNvPr id="5" name="TextBox 4"/>
          <p:cNvSpPr txBox="1"/>
          <p:nvPr/>
        </p:nvSpPr>
        <p:spPr>
          <a:xfrm>
            <a:off x="812800" y="4241800"/>
            <a:ext cx="6705600" cy="307777"/>
          </a:xfrm>
          <a:prstGeom prst="rect">
            <a:avLst/>
          </a:prstGeom>
          <a:noFill/>
        </p:spPr>
        <p:txBody>
          <a:bodyPr wrap="square" rtlCol="0">
            <a:spAutoFit/>
          </a:bodyPr>
          <a:lst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vl9pPr marL="2438400" algn="l" defTabSz="609600" rtl="0" eaLnBrk="1" latinLnBrk="0" hangingPunct="1">
              <a:defRPr sz="1200" kern="1200">
                <a:solidFill>
                  <a:schemeClr val="tx1"/>
                </a:solidFill>
                <a:latin typeface="+mn-lt"/>
                <a:ea typeface="+mn-ea"/>
                <a:cs typeface="+mn-cs"/>
              </a:defRPr>
            </a:lvl9pPr>
          </a:lstStyle>
          <a:p>
            <a:r>
              <a:rPr lang="en-US" sz="1600" smtClean="0"/>
              <a:t>We use  train_test_split  library of Sklearn for training and testing of the data.</a:t>
            </a:r>
            <a:endParaRPr lang="en-US" sz="1600"/>
          </a:p>
        </p:txBody>
      </p:sp>
      <p:sp>
        <p:nvSpPr>
          <p:cNvPr id="6" name="Freeform: Shape 8">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570E07F3-7ADD-E3F2-E040-1AA63B8B638D}"/>
              </a:ext>
            </a:extLst>
          </p:cNvPr>
          <p:cNvSpPr/>
          <p:nvPr/>
        </p:nvSpPr>
        <p:spPr>
          <a:xfrm>
            <a:off x="1115569" y="521207"/>
            <a:ext cx="8999358" cy="877825"/>
          </a:xfrm>
          <a:custGeom>
            <a:avLst/>
            <a:gdLst>
              <a:gd name="connsiteX0" fmla="*/ 0 w 9310256"/>
              <a:gd name="connsiteY0" fmla="*/ 0 h 1514043"/>
              <a:gd name="connsiteX1" fmla="*/ 9057910 w 9310256"/>
              <a:gd name="connsiteY1" fmla="*/ 0 h 1514043"/>
              <a:gd name="connsiteX2" fmla="*/ 9310256 w 9310256"/>
              <a:gd name="connsiteY2" fmla="*/ 252346 h 1514043"/>
              <a:gd name="connsiteX3" fmla="*/ 9310256 w 9310256"/>
              <a:gd name="connsiteY3" fmla="*/ 1261697 h 1514043"/>
              <a:gd name="connsiteX4" fmla="*/ 9057910 w 9310256"/>
              <a:gd name="connsiteY4" fmla="*/ 1514043 h 1514043"/>
              <a:gd name="connsiteX5" fmla="*/ 0 w 9310256"/>
              <a:gd name="connsiteY5" fmla="*/ 1514043 h 1514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10256" h="1514043">
                <a:moveTo>
                  <a:pt x="0" y="0"/>
                </a:moveTo>
                <a:lnTo>
                  <a:pt x="9057910" y="0"/>
                </a:lnTo>
                <a:cubicBezTo>
                  <a:pt x="9197277" y="0"/>
                  <a:pt x="9310256" y="112979"/>
                  <a:pt x="9310256" y="252346"/>
                </a:cubicBezTo>
                <a:lnTo>
                  <a:pt x="9310256" y="1261697"/>
                </a:lnTo>
                <a:cubicBezTo>
                  <a:pt x="9310256" y="1401064"/>
                  <a:pt x="9197277" y="1514043"/>
                  <a:pt x="9057910" y="1514043"/>
                </a:cubicBezTo>
                <a:lnTo>
                  <a:pt x="0" y="1514043"/>
                </a:lnTo>
                <a:close/>
              </a:path>
            </a:pathLst>
          </a:cu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200" spc="107" dirty="0" smtClean="0">
              <a:latin typeface="Century Gothic" pitchFamily="34" charset="0"/>
            </a:endParaRPr>
          </a:p>
          <a:p>
            <a:pPr algn="ctr"/>
            <a:r>
              <a:rPr lang="en-US" sz="3200" spc="107" dirty="0" smtClean="0">
                <a:solidFill>
                  <a:schemeClr val="tx1"/>
                </a:solidFill>
                <a:latin typeface="Century Gothic" pitchFamily="34" charset="0"/>
              </a:rPr>
              <a:t>Diagnostic</a:t>
            </a:r>
            <a:r>
              <a:rPr lang="en-US" sz="3200" spc="-43" dirty="0" smtClean="0">
                <a:solidFill>
                  <a:schemeClr val="tx1"/>
                </a:solidFill>
                <a:latin typeface="Century Gothic" pitchFamily="34" charset="0"/>
              </a:rPr>
              <a:t> </a:t>
            </a:r>
            <a:r>
              <a:rPr lang="en-US" sz="3200" spc="73" dirty="0" smtClean="0">
                <a:solidFill>
                  <a:schemeClr val="tx1"/>
                </a:solidFill>
                <a:latin typeface="Century Gothic" pitchFamily="34" charset="0"/>
              </a:rPr>
              <a:t>Model</a:t>
            </a:r>
            <a:r>
              <a:rPr lang="en-US" sz="3200" spc="-43" dirty="0" smtClean="0">
                <a:solidFill>
                  <a:schemeClr val="tx1"/>
                </a:solidFill>
                <a:latin typeface="Century Gothic" pitchFamily="34" charset="0"/>
              </a:rPr>
              <a:t> </a:t>
            </a:r>
            <a:r>
              <a:rPr lang="en-US" sz="3200" spc="110" dirty="0" smtClean="0">
                <a:solidFill>
                  <a:schemeClr val="tx1"/>
                </a:solidFill>
                <a:latin typeface="Century Gothic" pitchFamily="34" charset="0"/>
              </a:rPr>
              <a:t>Development</a:t>
            </a:r>
            <a:r>
              <a:rPr lang="en-US" sz="3200" dirty="0" smtClean="0">
                <a:solidFill>
                  <a:schemeClr val="tx1"/>
                </a:solidFill>
                <a:latin typeface="Century Gothic" pitchFamily="34" charset="0"/>
              </a:rPr>
              <a:t/>
            </a:r>
            <a:br>
              <a:rPr lang="en-US" sz="3200" dirty="0" smtClean="0">
                <a:solidFill>
                  <a:schemeClr val="tx1"/>
                </a:solidFill>
                <a:latin typeface="Century Gothic" pitchFamily="34" charset="0"/>
              </a:rPr>
            </a:br>
            <a:endParaRPr lang="en-IN" sz="3200" b="1" dirty="0">
              <a:solidFill>
                <a:schemeClr val="tx1"/>
              </a:solidFill>
              <a:latin typeface="Century Gothic" pitchFamily="34"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1854200"/>
            <a:ext cx="9906000" cy="430887"/>
          </a:xfrm>
          <a:prstGeom prst="rect">
            <a:avLst/>
          </a:prstGeom>
          <a:noFill/>
        </p:spPr>
        <p:txBody>
          <a:bodyPr wrap="square" rtlCol="0">
            <a:spAutoFit/>
          </a:bodyPr>
          <a:lst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vl9pPr marL="2438400" algn="l" defTabSz="609600" rtl="0" eaLnBrk="1" latinLnBrk="0" hangingPunct="1">
              <a:defRPr sz="1200" kern="1200">
                <a:solidFill>
                  <a:schemeClr val="tx1"/>
                </a:solidFill>
                <a:latin typeface="+mn-lt"/>
                <a:ea typeface="+mn-ea"/>
                <a:cs typeface="+mn-cs"/>
              </a:defRPr>
            </a:lvl9pPr>
          </a:lstStyle>
          <a:p>
            <a:pPr>
              <a:buFont typeface="Arial" panose="020B0604020202020204" pitchFamily="34" charset="0"/>
              <a:buChar char="•"/>
            </a:pPr>
            <a:endParaRPr lang="en-US"/>
          </a:p>
          <a:p>
            <a:r>
              <a:rPr lang="en-US" sz="1200" smtClean="0"/>
              <a:t>                            </a:t>
            </a:r>
            <a:endParaRPr lang="en-US"/>
          </a:p>
        </p:txBody>
      </p:sp>
      <p:graphicFrame>
        <p:nvGraphicFramePr>
          <p:cNvPr id="7" name="Table 6"/>
          <p:cNvGraphicFramePr>
            <a:graphicFrameLocks noGrp="1"/>
          </p:cNvGraphicFramePr>
          <p:nvPr/>
        </p:nvGraphicFramePr>
        <p:xfrm>
          <a:off x="1030225" y="802487"/>
          <a:ext cx="9732265" cy="5957339"/>
        </p:xfrm>
        <a:graphic>
          <a:graphicData uri="http://schemas.openxmlformats.org/drawingml/2006/table">
            <a:tbl>
              <a:tblPr firstRow="1" bandRow="1">
                <a:tableStyleId>{5C22544A-7EE6-4342-B048-85BDC9FD1C3A}</a:tableStyleId>
              </a:tblPr>
              <a:tblGrid>
                <a:gridCol w="4180291"/>
                <a:gridCol w="2970956"/>
                <a:gridCol w="2581018"/>
              </a:tblGrid>
              <a:tr h="691065">
                <a:tc>
                  <a:txBody>
                    <a:bodyPr/>
                    <a:lstStyle/>
                    <a:p>
                      <a:pPr algn="ctr"/>
                      <a:r>
                        <a:rPr lang="en-US" sz="2667" dirty="0" smtClean="0"/>
                        <a:t>MODEL</a:t>
                      </a:r>
                      <a:endParaRPr lang="en-US" sz="4000" dirty="0"/>
                    </a:p>
                  </a:txBody>
                  <a:tcPr marL="60960" marR="60960" marT="30480" marB="30480" anchor="ctr"/>
                </a:tc>
                <a:tc>
                  <a:txBody>
                    <a:bodyPr/>
                    <a:lstStyle/>
                    <a:p>
                      <a:pPr algn="ctr"/>
                      <a:r>
                        <a:rPr lang="en-US" sz="2400" smtClean="0"/>
                        <a:t>ACCURACY(%)</a:t>
                      </a:r>
                      <a:endParaRPr lang="en-US" sz="3600"/>
                    </a:p>
                  </a:txBody>
                  <a:tcPr marL="60960" marR="60960" marT="30480" marB="30480" anchor="ctr" anchorCtr="1"/>
                </a:tc>
                <a:tc>
                  <a:txBody>
                    <a:bodyPr/>
                    <a:lstStyle/>
                    <a:p>
                      <a:pPr algn="ctr"/>
                      <a:r>
                        <a:rPr lang="en-US" sz="2133" smtClean="0"/>
                        <a:t>CONFUSION MATRIX</a:t>
                      </a:r>
                    </a:p>
                  </a:txBody>
                  <a:tcPr marL="60960" marR="60960" marT="30480" marB="30480" anchor="ctr" anchorCtr="1"/>
                </a:tc>
              </a:tr>
              <a:tr h="577663">
                <a:tc>
                  <a:txBody>
                    <a:bodyPr/>
                    <a:lstStyle/>
                    <a:p>
                      <a:r>
                        <a:rPr lang="en-US" sz="1800" err="1" smtClean="0"/>
                        <a:t>LogisticRegression</a:t>
                      </a:r>
                      <a:endParaRPr lang="en-US"/>
                    </a:p>
                  </a:txBody>
                  <a:tcPr marL="60960" marR="60960" marT="30480" marB="30480" anchor="ctr" anchorCtr="1"/>
                </a:tc>
                <a:tc>
                  <a:txBody>
                    <a:bodyPr/>
                    <a:lstStyle/>
                    <a:p>
                      <a:r>
                        <a:rPr lang="en-US" sz="1800" dirty="0" smtClean="0"/>
                        <a:t>54.06</a:t>
                      </a:r>
                      <a:endParaRPr lang="en-US" dirty="0"/>
                    </a:p>
                  </a:txBody>
                  <a:tcPr marL="60960" marR="60960" marT="30480" marB="30480" anchor="ctr" anchorCtr="1"/>
                </a:tc>
                <a:tc>
                  <a:txBody>
                    <a:bodyPr/>
                    <a:lstStyle/>
                    <a:p>
                      <a:endParaRPr lang="en-US"/>
                    </a:p>
                  </a:txBody>
                  <a:tcPr marL="60960" marR="60960" marT="30480" marB="30480" anchor="ctr" anchorCtr="1"/>
                </a:tc>
              </a:tr>
              <a:tr h="553978">
                <a:tc>
                  <a:txBody>
                    <a:bodyPr/>
                    <a:lstStyle/>
                    <a:p>
                      <a:r>
                        <a:rPr lang="en-US" sz="1800" dirty="0" err="1" smtClean="0"/>
                        <a:t>SupportVectorClassifier</a:t>
                      </a:r>
                      <a:endParaRPr lang="en-US" dirty="0"/>
                    </a:p>
                  </a:txBody>
                  <a:tcPr marL="60960" marR="60960" marT="30480" marB="30480" anchor="ctr" anchorCtr="1"/>
                </a:tc>
                <a:tc>
                  <a:txBody>
                    <a:bodyPr/>
                    <a:lstStyle/>
                    <a:p>
                      <a:r>
                        <a:rPr lang="en-US" sz="1800" dirty="0" smtClean="0"/>
                        <a:t>70.06</a:t>
                      </a:r>
                      <a:endParaRPr lang="en-US" dirty="0"/>
                    </a:p>
                  </a:txBody>
                  <a:tcPr marL="60960" marR="60960" marT="30480" marB="30480" anchor="ctr" anchorCtr="1"/>
                </a:tc>
                <a:tc>
                  <a:txBody>
                    <a:bodyPr/>
                    <a:lstStyle/>
                    <a:p>
                      <a:endParaRPr lang="en-US" dirty="0"/>
                    </a:p>
                  </a:txBody>
                  <a:tcPr marL="60960" marR="60960" marT="30480" marB="30480" anchor="ctr" anchorCtr="1"/>
                </a:tc>
              </a:tr>
              <a:tr h="721511">
                <a:tc>
                  <a:txBody>
                    <a:bodyPr/>
                    <a:lstStyle/>
                    <a:p>
                      <a:pPr marL="0" marR="0" indent="0" defTabSz="609600" eaLnBrk="1" fontAlgn="auto" latinLnBrk="0" hangingPunct="1">
                        <a:lnSpc>
                          <a:spcPct val="100000"/>
                        </a:lnSpc>
                        <a:spcBef>
                          <a:spcPct val="0"/>
                        </a:spcBef>
                        <a:spcAft>
                          <a:spcPct val="0"/>
                        </a:spcAft>
                        <a:buClrTx/>
                        <a:buSzTx/>
                        <a:buFontTx/>
                        <a:buNone/>
                        <a:defRPr/>
                      </a:pPr>
                      <a:endParaRPr lang="en-US" sz="1800" dirty="0" smtClean="0"/>
                    </a:p>
                    <a:p>
                      <a:pPr marL="0" marR="0" indent="0" defTabSz="609600" eaLnBrk="1" fontAlgn="auto" latinLnBrk="0" hangingPunct="1">
                        <a:lnSpc>
                          <a:spcPct val="100000"/>
                        </a:lnSpc>
                        <a:spcBef>
                          <a:spcPct val="0"/>
                        </a:spcBef>
                        <a:spcAft>
                          <a:spcPct val="0"/>
                        </a:spcAft>
                        <a:buClrTx/>
                        <a:buSzTx/>
                        <a:buFontTx/>
                        <a:buNone/>
                        <a:defRPr/>
                      </a:pPr>
                      <a:r>
                        <a:rPr lang="en-US" sz="1800" dirty="0" err="1" smtClean="0"/>
                        <a:t>DecisionTreeClassifier</a:t>
                      </a:r>
                      <a:endParaRPr lang="en-US" sz="1800" dirty="0" smtClean="0"/>
                    </a:p>
                    <a:p>
                      <a:endParaRPr lang="en-US" dirty="0" smtClean="0">
                        <a:solidFill>
                          <a:schemeClr val="dk1"/>
                        </a:solidFill>
                        <a:latin typeface="+mn-lt"/>
                        <a:ea typeface="+mn-ea"/>
                        <a:cs typeface="+mn-cs"/>
                      </a:endParaRPr>
                    </a:p>
                  </a:txBody>
                  <a:tcPr marL="60960" marR="60960" marT="30480" marB="30480" anchor="ctr" anchorCtr="1"/>
                </a:tc>
                <a:tc>
                  <a:txBody>
                    <a:bodyPr/>
                    <a:lstStyle/>
                    <a:p>
                      <a:r>
                        <a:rPr lang="en-US" sz="1800" dirty="0" smtClean="0"/>
                        <a:t>99.9</a:t>
                      </a:r>
                      <a:endParaRPr lang="en-US" dirty="0"/>
                    </a:p>
                  </a:txBody>
                  <a:tcPr marL="60960" marR="60960" marT="30480" marB="30480" anchor="ctr" anchorCtr="1"/>
                </a:tc>
                <a:tc>
                  <a:txBody>
                    <a:bodyPr/>
                    <a:lstStyle/>
                    <a:p>
                      <a:endParaRPr lang="en-US" dirty="0"/>
                    </a:p>
                  </a:txBody>
                  <a:tcPr marL="60960" marR="60960" marT="30480" marB="30480" anchor="ctr" anchorCtr="1"/>
                </a:tc>
              </a:tr>
              <a:tr h="721068">
                <a:tc>
                  <a:txBody>
                    <a:bodyPr/>
                    <a:lstStyle/>
                    <a:p>
                      <a:pPr marL="0" marR="0" indent="0" defTabSz="609600" eaLnBrk="1" fontAlgn="auto" latinLnBrk="0" hangingPunct="1">
                        <a:lnSpc>
                          <a:spcPct val="100000"/>
                        </a:lnSpc>
                        <a:spcBef>
                          <a:spcPct val="0"/>
                        </a:spcBef>
                        <a:spcAft>
                          <a:spcPct val="0"/>
                        </a:spcAft>
                        <a:buClrTx/>
                        <a:buSzTx/>
                        <a:buFontTx/>
                        <a:buNone/>
                        <a:defRPr/>
                      </a:pPr>
                      <a:endParaRPr lang="en-US" sz="1800" dirty="0" smtClean="0"/>
                    </a:p>
                    <a:p>
                      <a:pPr marL="0" marR="0" indent="0" defTabSz="609600" eaLnBrk="1" fontAlgn="auto" latinLnBrk="0" hangingPunct="1">
                        <a:lnSpc>
                          <a:spcPct val="100000"/>
                        </a:lnSpc>
                        <a:spcBef>
                          <a:spcPct val="0"/>
                        </a:spcBef>
                        <a:spcAft>
                          <a:spcPct val="0"/>
                        </a:spcAft>
                        <a:buClrTx/>
                        <a:buSzTx/>
                        <a:buFontTx/>
                        <a:buNone/>
                        <a:defRPr/>
                      </a:pPr>
                      <a:r>
                        <a:rPr lang="en-US" sz="1800" dirty="0" err="1" smtClean="0"/>
                        <a:t>RandomForestClassifier</a:t>
                      </a:r>
                      <a:endParaRPr lang="en-US" sz="1800" dirty="0" smtClean="0"/>
                    </a:p>
                    <a:p>
                      <a:endParaRPr lang="en-US" dirty="0"/>
                    </a:p>
                  </a:txBody>
                  <a:tcPr marL="60960" marR="60960" marT="30480" marB="30480" anchor="ctr" anchorCtr="1"/>
                </a:tc>
                <a:tc>
                  <a:txBody>
                    <a:bodyPr/>
                    <a:lstStyle/>
                    <a:p>
                      <a:r>
                        <a:rPr lang="en-US" sz="1800" dirty="0" smtClean="0"/>
                        <a:t>99.6</a:t>
                      </a:r>
                      <a:endParaRPr lang="en-US" dirty="0"/>
                    </a:p>
                  </a:txBody>
                  <a:tcPr marL="60960" marR="60960" marT="30480" marB="30480" anchor="ctr" anchorCtr="1"/>
                </a:tc>
                <a:tc>
                  <a:txBody>
                    <a:bodyPr/>
                    <a:lstStyle/>
                    <a:p>
                      <a:endParaRPr lang="en-US" dirty="0"/>
                    </a:p>
                  </a:txBody>
                  <a:tcPr marL="60960" marR="60960" marT="30480" marB="30480" anchor="ctr" anchorCtr="1"/>
                </a:tc>
              </a:tr>
              <a:tr h="598953">
                <a:tc>
                  <a:txBody>
                    <a:bodyPr/>
                    <a:lstStyle/>
                    <a:p>
                      <a:r>
                        <a:rPr lang="en-US" sz="1800" dirty="0" err="1" smtClean="0"/>
                        <a:t>GaussianNB</a:t>
                      </a:r>
                      <a:endParaRPr lang="en-US" sz="1800" dirty="0"/>
                    </a:p>
                  </a:txBody>
                  <a:tcPr marL="60960" marR="60960" marT="30480" marB="30480" anchor="ctr" anchorCtr="1"/>
                </a:tc>
                <a:tc>
                  <a:txBody>
                    <a:bodyPr/>
                    <a:lstStyle/>
                    <a:p>
                      <a:r>
                        <a:rPr lang="en-US" sz="1800" dirty="0" smtClean="0"/>
                        <a:t>67.8</a:t>
                      </a:r>
                      <a:endParaRPr lang="en-US" dirty="0"/>
                    </a:p>
                  </a:txBody>
                  <a:tcPr marL="60960" marR="60960" marT="30480" marB="30480" anchor="ctr" anchorCtr="1"/>
                </a:tc>
                <a:tc>
                  <a:txBody>
                    <a:bodyPr/>
                    <a:lstStyle/>
                    <a:p>
                      <a:endParaRPr lang="en-US" dirty="0"/>
                    </a:p>
                  </a:txBody>
                  <a:tcPr marL="60960" marR="60960" marT="30480" marB="30480" anchor="ctr" anchorCtr="1"/>
                </a:tc>
              </a:tr>
              <a:tr h="721068">
                <a:tc>
                  <a:txBody>
                    <a:bodyPr/>
                    <a:lstStyle/>
                    <a:p>
                      <a:pPr marL="0" marR="0" indent="0" defTabSz="609600" eaLnBrk="1" fontAlgn="auto" latinLnBrk="0" hangingPunct="1">
                        <a:lnSpc>
                          <a:spcPct val="100000"/>
                        </a:lnSpc>
                        <a:spcBef>
                          <a:spcPct val="0"/>
                        </a:spcBef>
                        <a:spcAft>
                          <a:spcPct val="0"/>
                        </a:spcAft>
                        <a:buClrTx/>
                        <a:buSzTx/>
                        <a:buFontTx/>
                        <a:buNone/>
                        <a:defRPr/>
                      </a:pPr>
                      <a:endParaRPr lang="en-US" sz="1800" dirty="0" smtClean="0"/>
                    </a:p>
                    <a:p>
                      <a:pPr marL="0" marR="0" indent="0" defTabSz="609600" eaLnBrk="1" fontAlgn="auto" latinLnBrk="0" hangingPunct="1">
                        <a:lnSpc>
                          <a:spcPct val="100000"/>
                        </a:lnSpc>
                        <a:spcBef>
                          <a:spcPct val="0"/>
                        </a:spcBef>
                        <a:spcAft>
                          <a:spcPct val="0"/>
                        </a:spcAft>
                        <a:buClrTx/>
                        <a:buSzTx/>
                        <a:buFontTx/>
                        <a:buNone/>
                        <a:defRPr/>
                      </a:pPr>
                      <a:r>
                        <a:rPr lang="en-US" sz="1800" dirty="0" err="1" smtClean="0"/>
                        <a:t>KNeighborsClassifier</a:t>
                      </a:r>
                      <a:endParaRPr lang="en-US" sz="1800" dirty="0" smtClean="0"/>
                    </a:p>
                    <a:p>
                      <a:endParaRPr lang="en-US" dirty="0"/>
                    </a:p>
                  </a:txBody>
                  <a:tcPr marL="60960" marR="60960" marT="30480" marB="30480" anchor="ctr" anchorCtr="1"/>
                </a:tc>
                <a:tc>
                  <a:txBody>
                    <a:bodyPr/>
                    <a:lstStyle/>
                    <a:p>
                      <a:r>
                        <a:rPr lang="en-US" sz="1800" dirty="0" smtClean="0"/>
                        <a:t>98</a:t>
                      </a:r>
                      <a:endParaRPr lang="en-US" dirty="0"/>
                    </a:p>
                  </a:txBody>
                  <a:tcPr marL="60960" marR="60960" marT="30480" marB="30480" anchor="ctr" anchorCtr="1"/>
                </a:tc>
                <a:tc>
                  <a:txBody>
                    <a:bodyPr/>
                    <a:lstStyle/>
                    <a:p>
                      <a:endParaRPr lang="en-US" dirty="0"/>
                    </a:p>
                  </a:txBody>
                  <a:tcPr marL="60960" marR="60960" marT="30480" marB="30480" anchor="ctr" anchorCtr="1"/>
                </a:tc>
              </a:tr>
              <a:tr h="721068">
                <a:tc>
                  <a:txBody>
                    <a:bodyPr/>
                    <a:lstStyle/>
                    <a:p>
                      <a:pPr marL="0" marR="0" indent="0" defTabSz="609600" eaLnBrk="1" fontAlgn="auto" latinLnBrk="0" hangingPunct="1">
                        <a:lnSpc>
                          <a:spcPct val="100000"/>
                        </a:lnSpc>
                        <a:spcBef>
                          <a:spcPct val="0"/>
                        </a:spcBef>
                        <a:spcAft>
                          <a:spcPct val="0"/>
                        </a:spcAft>
                        <a:buClrTx/>
                        <a:buSzTx/>
                        <a:buFontTx/>
                        <a:buNone/>
                        <a:defRPr/>
                      </a:pPr>
                      <a:endParaRPr lang="en-US" sz="1800" dirty="0" smtClean="0"/>
                    </a:p>
                    <a:p>
                      <a:pPr marL="0" marR="0" indent="0" defTabSz="609600" eaLnBrk="1" fontAlgn="auto" latinLnBrk="0" hangingPunct="1">
                        <a:lnSpc>
                          <a:spcPct val="100000"/>
                        </a:lnSpc>
                        <a:spcBef>
                          <a:spcPct val="0"/>
                        </a:spcBef>
                        <a:spcAft>
                          <a:spcPct val="0"/>
                        </a:spcAft>
                        <a:buClrTx/>
                        <a:buSzTx/>
                        <a:buFontTx/>
                        <a:buNone/>
                        <a:defRPr/>
                      </a:pPr>
                      <a:r>
                        <a:rPr lang="en-US" sz="1800" dirty="0" err="1" smtClean="0"/>
                        <a:t>XGBClassifier</a:t>
                      </a:r>
                      <a:endParaRPr lang="en-US" sz="1800" dirty="0" smtClean="0"/>
                    </a:p>
                    <a:p>
                      <a:endParaRPr lang="en-US" dirty="0"/>
                    </a:p>
                  </a:txBody>
                  <a:tcPr marL="60960" marR="60960" marT="30480" marB="30480" anchor="ctr" anchorCtr="1"/>
                </a:tc>
                <a:tc>
                  <a:txBody>
                    <a:bodyPr/>
                    <a:lstStyle/>
                    <a:p>
                      <a:r>
                        <a:rPr lang="en-US" sz="1800" dirty="0" smtClean="0"/>
                        <a:t>100</a:t>
                      </a:r>
                      <a:endParaRPr lang="en-US" dirty="0"/>
                    </a:p>
                  </a:txBody>
                  <a:tcPr marL="60960" marR="60960" marT="30480" marB="30480" anchor="ctr" anchorCtr="1"/>
                </a:tc>
                <a:tc>
                  <a:txBody>
                    <a:bodyPr/>
                    <a:lstStyle/>
                    <a:p>
                      <a:endParaRPr lang="en-US" dirty="0"/>
                    </a:p>
                  </a:txBody>
                  <a:tcPr marL="60960" marR="60960" marT="30480" marB="30480" anchor="ctr" anchorCtr="1"/>
                </a:tc>
              </a:tr>
            </a:tbl>
          </a:graphicData>
        </a:graphic>
      </p:graphicFrame>
      <p:sp>
        <p:nvSpPr>
          <p:cNvPr id="8" name="Freeform: Shape 8">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570E07F3-7ADD-E3F2-E040-1AA63B8B638D}"/>
              </a:ext>
            </a:extLst>
          </p:cNvPr>
          <p:cNvSpPr/>
          <p:nvPr/>
        </p:nvSpPr>
        <p:spPr>
          <a:xfrm>
            <a:off x="429767" y="198675"/>
            <a:ext cx="5230369" cy="423118"/>
          </a:xfrm>
          <a:custGeom>
            <a:avLst/>
            <a:gdLst>
              <a:gd name="connsiteX0" fmla="*/ 0 w 9310256"/>
              <a:gd name="connsiteY0" fmla="*/ 0 h 1514043"/>
              <a:gd name="connsiteX1" fmla="*/ 9057910 w 9310256"/>
              <a:gd name="connsiteY1" fmla="*/ 0 h 1514043"/>
              <a:gd name="connsiteX2" fmla="*/ 9310256 w 9310256"/>
              <a:gd name="connsiteY2" fmla="*/ 252346 h 1514043"/>
              <a:gd name="connsiteX3" fmla="*/ 9310256 w 9310256"/>
              <a:gd name="connsiteY3" fmla="*/ 1261697 h 1514043"/>
              <a:gd name="connsiteX4" fmla="*/ 9057910 w 9310256"/>
              <a:gd name="connsiteY4" fmla="*/ 1514043 h 1514043"/>
              <a:gd name="connsiteX5" fmla="*/ 0 w 9310256"/>
              <a:gd name="connsiteY5" fmla="*/ 1514043 h 1514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10256" h="1514043">
                <a:moveTo>
                  <a:pt x="0" y="0"/>
                </a:moveTo>
                <a:lnTo>
                  <a:pt x="9057910" y="0"/>
                </a:lnTo>
                <a:cubicBezTo>
                  <a:pt x="9197277" y="0"/>
                  <a:pt x="9310256" y="112979"/>
                  <a:pt x="9310256" y="252346"/>
                </a:cubicBezTo>
                <a:lnTo>
                  <a:pt x="9310256" y="1261697"/>
                </a:lnTo>
                <a:cubicBezTo>
                  <a:pt x="9310256" y="1401064"/>
                  <a:pt x="9197277" y="1514043"/>
                  <a:pt x="9057910" y="1514043"/>
                </a:cubicBezTo>
                <a:lnTo>
                  <a:pt x="0" y="1514043"/>
                </a:lnTo>
                <a:close/>
              </a:path>
            </a:pathLst>
          </a:cu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1" name="TextBox 10"/>
          <p:cNvSpPr txBox="1"/>
          <p:nvPr/>
        </p:nvSpPr>
        <p:spPr>
          <a:xfrm>
            <a:off x="896112" y="237744"/>
            <a:ext cx="4032504" cy="400110"/>
          </a:xfrm>
          <a:prstGeom prst="rect">
            <a:avLst/>
          </a:prstGeom>
          <a:noFill/>
        </p:spPr>
        <p:txBody>
          <a:bodyPr wrap="square" rtlCol="0">
            <a:spAutoFit/>
          </a:bodyPr>
          <a:lstStyle/>
          <a:p>
            <a:r>
              <a:rPr lang="en-US" sz="2000" dirty="0" smtClean="0">
                <a:latin typeface="Century Gothic" pitchFamily="34" charset="0"/>
              </a:rPr>
              <a:t>MODEL EVALUATION</a:t>
            </a:r>
            <a:endParaRPr lang="en-US" sz="2000" dirty="0">
              <a:latin typeface="Century Gothic" pitchFamily="34" charset="0"/>
            </a:endParaRPr>
          </a:p>
        </p:txBody>
      </p:sp>
      <p:pic>
        <p:nvPicPr>
          <p:cNvPr id="12" name="Picture 11" descr="11.png"/>
          <p:cNvPicPr>
            <a:picLocks noChangeAspect="1"/>
          </p:cNvPicPr>
          <p:nvPr/>
        </p:nvPicPr>
        <p:blipFill>
          <a:blip r:embed="rId2"/>
          <a:stretch>
            <a:fillRect/>
          </a:stretch>
        </p:blipFill>
        <p:spPr>
          <a:xfrm>
            <a:off x="8863541" y="1572748"/>
            <a:ext cx="975445" cy="457240"/>
          </a:xfrm>
          <a:prstGeom prst="rect">
            <a:avLst/>
          </a:prstGeom>
        </p:spPr>
      </p:pic>
      <p:pic>
        <p:nvPicPr>
          <p:cNvPr id="13" name="Picture 12" descr="12.png"/>
          <p:cNvPicPr>
            <a:picLocks noChangeAspect="1"/>
          </p:cNvPicPr>
          <p:nvPr/>
        </p:nvPicPr>
        <p:blipFill>
          <a:blip r:embed="rId3"/>
          <a:stretch>
            <a:fillRect/>
          </a:stretch>
        </p:blipFill>
        <p:spPr>
          <a:xfrm>
            <a:off x="8856684" y="2117578"/>
            <a:ext cx="952583" cy="464860"/>
          </a:xfrm>
          <a:prstGeom prst="rect">
            <a:avLst/>
          </a:prstGeom>
        </p:spPr>
      </p:pic>
      <p:pic>
        <p:nvPicPr>
          <p:cNvPr id="14" name="Picture 13" descr="13.png"/>
          <p:cNvPicPr>
            <a:picLocks noChangeAspect="1"/>
          </p:cNvPicPr>
          <p:nvPr/>
        </p:nvPicPr>
        <p:blipFill>
          <a:blip r:embed="rId4"/>
          <a:stretch>
            <a:fillRect/>
          </a:stretch>
        </p:blipFill>
        <p:spPr>
          <a:xfrm>
            <a:off x="8852874" y="2822429"/>
            <a:ext cx="960203" cy="505987"/>
          </a:xfrm>
          <a:prstGeom prst="rect">
            <a:avLst/>
          </a:prstGeom>
        </p:spPr>
      </p:pic>
      <p:pic>
        <p:nvPicPr>
          <p:cNvPr id="15" name="Picture 14" descr="15.png"/>
          <p:cNvPicPr>
            <a:picLocks noChangeAspect="1"/>
          </p:cNvPicPr>
          <p:nvPr/>
        </p:nvPicPr>
        <p:blipFill>
          <a:blip r:embed="rId5"/>
          <a:stretch>
            <a:fillRect/>
          </a:stretch>
        </p:blipFill>
        <p:spPr>
          <a:xfrm>
            <a:off x="8848304" y="3678154"/>
            <a:ext cx="914479" cy="528085"/>
          </a:xfrm>
          <a:prstGeom prst="rect">
            <a:avLst/>
          </a:prstGeom>
        </p:spPr>
      </p:pic>
      <p:pic>
        <p:nvPicPr>
          <p:cNvPr id="16" name="Picture 15" descr="14.png"/>
          <p:cNvPicPr>
            <a:picLocks noChangeAspect="1"/>
          </p:cNvPicPr>
          <p:nvPr/>
        </p:nvPicPr>
        <p:blipFill>
          <a:blip r:embed="rId6"/>
          <a:stretch>
            <a:fillRect/>
          </a:stretch>
        </p:blipFill>
        <p:spPr>
          <a:xfrm>
            <a:off x="8790389" y="4457678"/>
            <a:ext cx="975445" cy="502964"/>
          </a:xfrm>
          <a:prstGeom prst="rect">
            <a:avLst/>
          </a:prstGeom>
        </p:spPr>
      </p:pic>
      <p:pic>
        <p:nvPicPr>
          <p:cNvPr id="17" name="Picture 16" descr="16.png"/>
          <p:cNvPicPr>
            <a:picLocks noChangeAspect="1"/>
          </p:cNvPicPr>
          <p:nvPr/>
        </p:nvPicPr>
        <p:blipFill>
          <a:blip r:embed="rId7"/>
          <a:stretch>
            <a:fillRect/>
          </a:stretch>
        </p:blipFill>
        <p:spPr>
          <a:xfrm>
            <a:off x="8785056" y="5184624"/>
            <a:ext cx="967824" cy="548688"/>
          </a:xfrm>
          <a:prstGeom prst="rect">
            <a:avLst/>
          </a:prstGeom>
        </p:spPr>
      </p:pic>
      <p:pic>
        <p:nvPicPr>
          <p:cNvPr id="18" name="Picture 17" descr="17.png"/>
          <p:cNvPicPr>
            <a:picLocks noChangeAspect="1"/>
          </p:cNvPicPr>
          <p:nvPr/>
        </p:nvPicPr>
        <p:blipFill>
          <a:blip r:embed="rId8"/>
          <a:stretch>
            <a:fillRect/>
          </a:stretch>
        </p:blipFill>
        <p:spPr>
          <a:xfrm>
            <a:off x="8755337" y="6090648"/>
            <a:ext cx="990686" cy="419136"/>
          </a:xfrm>
          <a:prstGeom prst="rect">
            <a:avLst/>
          </a:prstGeo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flipH="1">
            <a:off x="640080" y="2176272"/>
            <a:ext cx="10570464" cy="934016"/>
          </a:xfrm>
          <a:prstGeom prst="rect">
            <a:avLst/>
          </a:prstGeom>
        </p:spPr>
        <p:txBody>
          <a:bodyPr vert="horz" wrap="square" lIns="0" tIns="10583" rIns="0" bIns="0" rtlCol="0">
            <a:spAutoFit/>
          </a:bodyPr>
          <a:lstStyle/>
          <a:p>
            <a:pPr marL="8467">
              <a:spcBef>
                <a:spcPts val="83"/>
              </a:spcBef>
            </a:pPr>
            <a:r>
              <a:rPr lang="en-US" sz="2000" b="0" dirty="0" smtClean="0">
                <a:latin typeface="Trebuchet MS"/>
                <a:cs typeface="Trebuchet MS"/>
              </a:rPr>
              <a:t>Since </a:t>
            </a:r>
            <a:r>
              <a:rPr lang="en-US" sz="2000" b="0" dirty="0" err="1" smtClean="0">
                <a:latin typeface="Trebuchet MS"/>
                <a:cs typeface="Trebuchet MS"/>
              </a:rPr>
              <a:t>XGBoost</a:t>
            </a:r>
            <a:r>
              <a:rPr lang="en-US" sz="2000" b="0" dirty="0" smtClean="0">
                <a:latin typeface="Trebuchet MS"/>
                <a:cs typeface="Trebuchet MS"/>
              </a:rPr>
              <a:t> model shows best results with the test data, hence we select this as our primary ML model.</a:t>
            </a:r>
            <a:br>
              <a:rPr lang="en-US" sz="2000" b="0" dirty="0" smtClean="0">
                <a:latin typeface="Trebuchet MS"/>
                <a:cs typeface="Trebuchet MS"/>
              </a:rPr>
            </a:br>
            <a:endParaRPr sz="2000" b="0">
              <a:latin typeface="Trebuchet MS"/>
              <a:cs typeface="Trebuchet MS"/>
            </a:endParaRPr>
          </a:p>
        </p:txBody>
      </p:sp>
      <p:sp>
        <p:nvSpPr>
          <p:cNvPr id="4" name="TextBox 3"/>
          <p:cNvSpPr txBox="1"/>
          <p:nvPr/>
        </p:nvSpPr>
        <p:spPr>
          <a:xfrm>
            <a:off x="762000" y="1854200"/>
            <a:ext cx="9906000" cy="707886"/>
          </a:xfrm>
          <a:prstGeom prst="rect">
            <a:avLst/>
          </a:prstGeom>
          <a:noFill/>
        </p:spPr>
        <p:txBody>
          <a:bodyPr wrap="square" rtlCol="0">
            <a:spAutoFit/>
          </a:bodyPr>
          <a:lst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vl9pPr marL="2438400" algn="l" defTabSz="609600" rtl="0" eaLnBrk="1" latinLnBrk="0" hangingPunct="1">
              <a:defRPr sz="1200" kern="1200">
                <a:solidFill>
                  <a:schemeClr val="tx1"/>
                </a:solidFill>
                <a:latin typeface="+mn-lt"/>
                <a:ea typeface="+mn-ea"/>
                <a:cs typeface="+mn-cs"/>
              </a:defRPr>
            </a:lvl9pPr>
          </a:lstStyle>
          <a:p>
            <a:endParaRPr lang="en-US" sz="1600" dirty="0"/>
          </a:p>
          <a:p>
            <a:pPr>
              <a:buFont typeface="Arial" panose="020B0604020202020204" pitchFamily="34" charset="0"/>
              <a:buChar char="•"/>
            </a:pPr>
            <a:endParaRPr lang="en-US" dirty="0"/>
          </a:p>
          <a:p>
            <a:r>
              <a:rPr lang="en-US" sz="1200" dirty="0" smtClean="0"/>
              <a:t>                            </a:t>
            </a:r>
            <a:endParaRPr lang="en-US" dirty="0"/>
          </a:p>
        </p:txBody>
      </p:sp>
      <p:sp>
        <p:nvSpPr>
          <p:cNvPr id="7" name="Freeform: Shape 8">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570E07F3-7ADD-E3F2-E040-1AA63B8B638D}"/>
              </a:ext>
            </a:extLst>
          </p:cNvPr>
          <p:cNvSpPr/>
          <p:nvPr/>
        </p:nvSpPr>
        <p:spPr>
          <a:xfrm>
            <a:off x="1014983" y="290115"/>
            <a:ext cx="7068313" cy="990046"/>
          </a:xfrm>
          <a:custGeom>
            <a:avLst/>
            <a:gdLst>
              <a:gd name="connsiteX0" fmla="*/ 0 w 9310256"/>
              <a:gd name="connsiteY0" fmla="*/ 0 h 1514043"/>
              <a:gd name="connsiteX1" fmla="*/ 9057910 w 9310256"/>
              <a:gd name="connsiteY1" fmla="*/ 0 h 1514043"/>
              <a:gd name="connsiteX2" fmla="*/ 9310256 w 9310256"/>
              <a:gd name="connsiteY2" fmla="*/ 252346 h 1514043"/>
              <a:gd name="connsiteX3" fmla="*/ 9310256 w 9310256"/>
              <a:gd name="connsiteY3" fmla="*/ 1261697 h 1514043"/>
              <a:gd name="connsiteX4" fmla="*/ 9057910 w 9310256"/>
              <a:gd name="connsiteY4" fmla="*/ 1514043 h 1514043"/>
              <a:gd name="connsiteX5" fmla="*/ 0 w 9310256"/>
              <a:gd name="connsiteY5" fmla="*/ 1514043 h 1514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10256" h="1514043">
                <a:moveTo>
                  <a:pt x="0" y="0"/>
                </a:moveTo>
                <a:lnTo>
                  <a:pt x="9057910" y="0"/>
                </a:lnTo>
                <a:cubicBezTo>
                  <a:pt x="9197277" y="0"/>
                  <a:pt x="9310256" y="112979"/>
                  <a:pt x="9310256" y="252346"/>
                </a:cubicBezTo>
                <a:lnTo>
                  <a:pt x="9310256" y="1261697"/>
                </a:lnTo>
                <a:cubicBezTo>
                  <a:pt x="9310256" y="1401064"/>
                  <a:pt x="9197277" y="1514043"/>
                  <a:pt x="9057910" y="1514043"/>
                </a:cubicBezTo>
                <a:lnTo>
                  <a:pt x="0" y="1514043"/>
                </a:lnTo>
                <a:close/>
              </a:path>
            </a:pathLst>
          </a:cu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8" name="TextBox 7"/>
          <p:cNvSpPr txBox="1"/>
          <p:nvPr/>
        </p:nvSpPr>
        <p:spPr>
          <a:xfrm>
            <a:off x="1316736" y="502920"/>
            <a:ext cx="6665976" cy="584775"/>
          </a:xfrm>
          <a:prstGeom prst="rect">
            <a:avLst/>
          </a:prstGeom>
          <a:noFill/>
        </p:spPr>
        <p:txBody>
          <a:bodyPr wrap="square" rtlCol="0">
            <a:spAutoFit/>
          </a:bodyPr>
          <a:lstStyle/>
          <a:p>
            <a:r>
              <a:rPr lang="en-US" sz="3200" dirty="0" smtClean="0">
                <a:latin typeface="Century Gothic" pitchFamily="34" charset="0"/>
              </a:rPr>
              <a:t>FINAL MODEL SELECTION</a:t>
            </a:r>
            <a:endParaRPr lang="en-US" sz="3200" dirty="0">
              <a:latin typeface="Century Gothic" pitchFamily="34" charset="0"/>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3431" y="1744933"/>
            <a:ext cx="4658783" cy="968022"/>
          </a:xfrm>
          <a:prstGeom prst="rect">
            <a:avLst/>
          </a:prstGeom>
        </p:spPr>
        <p:txBody>
          <a:bodyPr vert="horz" wrap="square" lIns="0" tIns="9313" rIns="0" bIns="0" rtlCol="0">
            <a:spAutoFit/>
          </a:bodyPr>
          <a:lstStyle/>
          <a:p>
            <a:pPr marL="8467">
              <a:lnSpc>
                <a:spcPct val="100000"/>
              </a:lnSpc>
              <a:spcBef>
                <a:spcPts val="73"/>
              </a:spcBef>
            </a:pPr>
            <a:r>
              <a:rPr sz="9467" spc="510">
                <a:solidFill>
                  <a:srgbClr val="FFFFFF"/>
                </a:solidFill>
                <a:latin typeface="Cambria"/>
                <a:cs typeface="Cambria"/>
              </a:rPr>
              <a:t>T</a:t>
            </a:r>
            <a:r>
              <a:rPr sz="9467" spc="240">
                <a:solidFill>
                  <a:srgbClr val="FFFFFF"/>
                </a:solidFill>
                <a:latin typeface="Cambria"/>
                <a:cs typeface="Cambria"/>
              </a:rPr>
              <a:t>h</a:t>
            </a:r>
            <a:r>
              <a:rPr sz="9467" spc="-37">
                <a:solidFill>
                  <a:srgbClr val="FFFFFF"/>
                </a:solidFill>
                <a:latin typeface="Cambria"/>
                <a:cs typeface="Cambria"/>
              </a:rPr>
              <a:t>a</a:t>
            </a:r>
            <a:r>
              <a:rPr sz="9467" spc="203">
                <a:solidFill>
                  <a:srgbClr val="FFFFFF"/>
                </a:solidFill>
                <a:latin typeface="Cambria"/>
                <a:cs typeface="Cambria"/>
              </a:rPr>
              <a:t>n</a:t>
            </a:r>
            <a:r>
              <a:rPr sz="9467" spc="163">
                <a:solidFill>
                  <a:srgbClr val="FFFFFF"/>
                </a:solidFill>
                <a:latin typeface="Cambria"/>
                <a:cs typeface="Cambria"/>
              </a:rPr>
              <a:t>k</a:t>
            </a:r>
            <a:r>
              <a:rPr sz="9467" spc="123">
                <a:solidFill>
                  <a:srgbClr val="FFFFFF"/>
                </a:solidFill>
                <a:latin typeface="Cambria"/>
                <a:cs typeface="Cambria"/>
              </a:rPr>
              <a:t>s</a:t>
            </a:r>
            <a:r>
              <a:rPr sz="9467" spc="-273">
                <a:solidFill>
                  <a:srgbClr val="FFFFFF"/>
                </a:solidFill>
                <a:latin typeface="Cambria"/>
                <a:cs typeface="Cambria"/>
              </a:rPr>
              <a:t>!</a:t>
            </a:r>
            <a:endParaRPr sz="9467">
              <a:latin typeface="Cambria"/>
              <a:cs typeface="Cambria"/>
            </a:endParaRPr>
          </a:p>
        </p:txBody>
      </p:sp>
      <p:sp>
        <p:nvSpPr>
          <p:cNvPr id="3" name="Rectangle 2"/>
          <p:cNvSpPr/>
          <p:nvPr/>
        </p:nvSpPr>
        <p:spPr>
          <a:xfrm>
            <a:off x="4838605" y="3305890"/>
            <a:ext cx="2514791" cy="246221"/>
          </a:xfrm>
          <a:prstGeom prst="rect">
            <a:avLst/>
          </a:prstGeom>
        </p:spPr>
        <p:txBody>
          <a:bodyPr wrap="none">
            <a:spAutoFit/>
          </a:bodyPr>
          <a:lst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vl9pPr marL="2438400" algn="l" defTabSz="609600" rtl="0" eaLnBrk="1" latinLnBrk="0" hangingPunct="1">
              <a:defRPr sz="1200" kern="1200">
                <a:solidFill>
                  <a:schemeClr val="tx1"/>
                </a:solidFill>
                <a:latin typeface="+mn-lt"/>
                <a:ea typeface="+mn-ea"/>
                <a:cs typeface="+mn-cs"/>
              </a:defRPr>
            </a:lvl9pPr>
          </a:lstStyle>
          <a:p>
            <a:pPr marL="11853">
              <a:lnSpc>
                <a:spcPct val="100000"/>
              </a:lnSpc>
              <a:spcBef>
                <a:spcPts val="860"/>
              </a:spcBef>
            </a:pPr>
            <a:r>
              <a:rPr lang="en-US" sz="1200" b="1" spc="107" smtClean="0">
                <a:latin typeface="Times New Roman"/>
                <a:cs typeface="Times New Roman"/>
              </a:rPr>
              <a:t>Diagnostic</a:t>
            </a:r>
            <a:r>
              <a:rPr lang="en-US" sz="1200" b="1" spc="-43" smtClean="0">
                <a:latin typeface="Times New Roman"/>
                <a:cs typeface="Times New Roman"/>
              </a:rPr>
              <a:t> </a:t>
            </a:r>
            <a:r>
              <a:rPr lang="en-US" sz="1200" b="1" spc="73" smtClean="0">
                <a:latin typeface="Times New Roman"/>
                <a:cs typeface="Times New Roman"/>
              </a:rPr>
              <a:t>Model</a:t>
            </a:r>
            <a:r>
              <a:rPr lang="en-US" sz="1200" b="1" spc="-43" smtClean="0">
                <a:latin typeface="Times New Roman"/>
                <a:cs typeface="Times New Roman"/>
              </a:rPr>
              <a:t> </a:t>
            </a:r>
            <a:r>
              <a:rPr lang="en-US" sz="1200" b="1" spc="110" smtClean="0">
                <a:latin typeface="Times New Roman"/>
                <a:cs typeface="Times New Roman"/>
              </a:rPr>
              <a:t>Development</a:t>
            </a:r>
            <a:endParaRPr lang="en-US">
              <a:latin typeface="Times New Roman"/>
              <a:cs typeface="Times New Roman"/>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107DFC3C-3F88-F454-FE70-48C5C5648404}"/>
              </a:ext>
            </a:extLst>
          </p:cNvPr>
          <p:cNvSpPr>
            <a:spLocks noGrp="1"/>
          </p:cNvSpPr>
          <p:nvPr>
            <p:ph type="subTitle" idx="1"/>
          </p:nvPr>
        </p:nvSpPr>
        <p:spPr/>
        <p:txBody>
          <a:bodyPr/>
          <a:lstStyle/>
          <a:p>
            <a:endParaRPr lang="en-IN"/>
          </a:p>
        </p:txBody>
      </p:sp>
      <p:pic>
        <p:nvPicPr>
          <p:cNvPr id="17" name="Picture 16">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546C6658-D3DA-17BF-75F5-50E2C4059E97}"/>
              </a:ext>
            </a:extLst>
          </p:cNvPr>
          <p:cNvPicPr>
            <a:picLocks noChangeAspect="1"/>
          </p:cNvPicPr>
          <p:nvPr/>
        </p:nvPicPr>
        <p:blipFill>
          <a:blip r:embed="rId2">
            <a:extLst>
              <a:ext uri="{28A0092B-C50C-407E-A947-70E740481C1C}">
                <a14:useLocalDpi xmlns="" xmlns:m="http://schemas.openxmlformats.org/officeDocument/2006/math" xmlns:w="http://schemas.openxmlformats.org/wordprocessingml/2006/main" xmlns:wp="http://schemas.openxmlformats.org/drawingml/2006/wordprocessingDrawing" xmlns:mc="http://schemas.openxmlformats.org/markup-compatibility/2006" xmlns:p14="http://schemas.microsoft.com/office/powerpoint/2010/main" xmlns:p15="http://schemas.microsoft.com/office/powerpoint/2012/main" xmlns:p159="http://schemas.microsoft.com/office/powerpoint/2015/09/main" xmlns:a14="http://schemas.microsoft.com/office/drawing/2010/main" val="0"/>
              </a:ext>
            </a:extLst>
          </a:blip>
          <a:srcRect l="-1" r="1542"/>
          <a:stretch>
            <a:fillRect/>
          </a:stretch>
        </p:blipFill>
        <p:spPr>
          <a:xfrm>
            <a:off x="378847" y="1679571"/>
            <a:ext cx="11434306" cy="3844934"/>
          </a:xfrm>
          <a:prstGeom prst="rect">
            <a:avLst/>
          </a:prstGeom>
        </p:spPr>
      </p:pic>
      <p:sp>
        <p:nvSpPr>
          <p:cNvPr id="2" name="Rectangle: Rounded Corners 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0DDB51F7-B62E-BBC8-13EB-08F13901CAE0}"/>
              </a:ext>
            </a:extLst>
          </p:cNvPr>
          <p:cNvSpPr/>
          <p:nvPr/>
        </p:nvSpPr>
        <p:spPr>
          <a:xfrm>
            <a:off x="3886200" y="3314700"/>
            <a:ext cx="1112520" cy="746760"/>
          </a:xfrm>
          <a:prstGeom prst="roundRect">
            <a:avLst>
              <a:gd name="adj" fmla="val 9864"/>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 xmlns:m="http://schemas.openxmlformats.org/officeDocument/2006/math" xmlns:w="http://schemas.openxmlformats.org/wordprocessingml/2006/main"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Requires="a14">
          <p:sp>
            <p:nvSpPr>
              <p:cNvPr id="31" name="Rectangle: Rounded Corners 30">
                <a:extLst>
                  <a:ext uri="{FF2B5EF4-FFF2-40B4-BE49-F238E27FC236}">
                    <a16:creationId xmlns:a16="http://schemas.microsoft.com/office/drawing/2014/main" id="{7990BEEB-897E-E79F-46D4-A8A8F9B6A1DA}"/>
                  </a:ext>
                </a:extLst>
              </p:cNvPr>
              <p:cNvSpPr/>
              <p:nvPr/>
            </p:nvSpPr>
            <p:spPr>
              <a:xfrm>
                <a:off x="7330440" y="1811020"/>
                <a:ext cx="3781670" cy="4500880"/>
              </a:xfrm>
              <a:prstGeom prst="roundRect">
                <a:avLst>
                  <a:gd name="adj" fmla="val 4794"/>
                </a:avLst>
              </a:prstGeom>
              <a:gradFill>
                <a:gsLst>
                  <a:gs pos="100000">
                    <a:schemeClr val="bg2"/>
                  </a:gs>
                  <a:gs pos="100000">
                    <a:schemeClr val="accent1">
                      <a:lumMod val="5000"/>
                      <a:lumOff val="95000"/>
                    </a:schemeClr>
                  </a:gs>
                  <a:gs pos="100000">
                    <a:schemeClr val="accent1">
                      <a:lumMod val="5000"/>
                      <a:lumOff val="95000"/>
                    </a:schemeClr>
                  </a:gs>
                  <a:gs pos="100000">
                    <a:schemeClr val="tx1"/>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a:solidFill>
                      <a:schemeClr val="tx1"/>
                    </a:solidFill>
                  </a:rPr>
                  <a:t>Orifice Flow: Flow from Servo valve to the backward chamber of the Piston, based on the following equation:</a:t>
                </a:r>
              </a:p>
              <a:p>
                <a14:m>
                  <m:oMathPara>
                    <m:oMathParaPr>
                      <m:jc m:val="left"/>
                    </m:oMathParaPr>
                    <m:oMath>
                      <m:r>
                        <m:rPr>
                          <m:sty m:val="p"/>
                        </m:rPr>
                        <a:rPr lang="en-IN" smtClean="0">
                          <a:solidFill>
                            <a:schemeClr val="tx1"/>
                          </a:solidFill>
                          <a:latin typeface="Cambria Math" panose="02040503050406030204" pitchFamily="18" charset="0"/>
                        </a:rPr>
                        <m:t>Q</m:t>
                      </m:r>
                      <m:r>
                        <m:rPr>
                          <m:sty m:val="p"/>
                        </m:rPr>
                        <a:rPr lang="en-IN" b="0" i="0" baseline="-25000" smtClean="0">
                          <a:solidFill>
                            <a:schemeClr val="tx1"/>
                          </a:solidFill>
                          <a:latin typeface="Cambria Math" panose="02040503050406030204" pitchFamily="18" charset="0"/>
                        </a:rPr>
                        <m:t>v</m:t>
                      </m:r>
                      <m:r>
                        <m:rPr>
                          <m:sty m:val="p"/>
                        </m:rPr>
                        <a:rPr lang="en-IN" b="0" i="0" smtClean="0">
                          <a:solidFill>
                            <a:schemeClr val="tx1"/>
                          </a:solidFill>
                          <a:latin typeface="Cambria Math" panose="02040503050406030204" pitchFamily="18" charset="0"/>
                        </a:rPr>
                        <m:t> </m:t>
                      </m:r>
                      <m:r>
                        <a:rPr lang="en-IN" b="0" i="1" smtClean="0">
                          <a:solidFill>
                            <a:schemeClr val="tx1"/>
                          </a:solidFill>
                          <a:latin typeface="Cambria Math" panose="02040503050406030204" pitchFamily="18" charset="0"/>
                        </a:rPr>
                        <m:t>= </m:t>
                      </m:r>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𝐾</m:t>
                          </m:r>
                        </m:e>
                        <m:sub>
                          <m:r>
                            <a:rPr lang="en-IN" i="1">
                              <a:solidFill>
                                <a:schemeClr val="tx1"/>
                              </a:solidFill>
                              <a:latin typeface="Cambria Math" panose="02040503050406030204" pitchFamily="18" charset="0"/>
                            </a:rPr>
                            <m:t>𝑓𝑛</m:t>
                          </m:r>
                        </m:sub>
                      </m:sSub>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𝑥</m:t>
                          </m:r>
                        </m:e>
                        <m:sub>
                          <m:r>
                            <a:rPr lang="en-IN" b="0" i="1" smtClean="0">
                              <a:solidFill>
                                <a:schemeClr val="tx1"/>
                              </a:solidFill>
                              <a:latin typeface="Cambria Math" panose="02040503050406030204" pitchFamily="18" charset="0"/>
                            </a:rPr>
                            <m:t>𝑣</m:t>
                          </m:r>
                        </m:sub>
                      </m:sSub>
                      <m:rad>
                        <m:radPr>
                          <m:degHide m:val="on"/>
                          <m:ctrlPr>
                            <a:rPr lang="en-IN" i="1">
                              <a:solidFill>
                                <a:schemeClr val="tx1"/>
                              </a:solidFill>
                              <a:latin typeface="Cambria Math" panose="02040503050406030204" pitchFamily="18" charset="0"/>
                            </a:rPr>
                          </m:ctrlPr>
                        </m:radPr>
                        <m:deg/>
                        <m:e>
                          <m:d>
                            <m:dPr>
                              <m:begChr m:val="|"/>
                              <m:sepChr m:val="|"/>
                              <m:endChr m:val="|"/>
                              <m:grow m:val="on"/>
                              <m:shp m:val="centered"/>
                              <m:ctrlPr>
                                <a:rPr lang="en-IN" i="1">
                                  <a:solidFill>
                                    <a:schemeClr val="tx1"/>
                                  </a:solidFill>
                                  <a:latin typeface="Cambria Math" panose="02040503050406030204" pitchFamily="18" charset="0"/>
                                  <a:ea typeface="Cambria Math" panose="02040503050406030204" pitchFamily="18" charset="0"/>
                                </a:rPr>
                              </m:ctrlPr>
                            </m:dPr>
                            <m:e>
                              <m:r>
                                <a:rPr lang="en-IN" i="1">
                                  <a:solidFill>
                                    <a:schemeClr val="tx1"/>
                                  </a:solidFill>
                                  <a:latin typeface="Cambria Math" panose="02040503050406030204" pitchFamily="18" charset="0"/>
                                  <a:ea typeface="Cambria Math" panose="02040503050406030204" pitchFamily="18" charset="0"/>
                                </a:rPr>
                                <m:t>𝑃</m:t>
                              </m:r>
                              <m:r>
                                <a:rPr lang="en-IN" i="1" baseline="-25000">
                                  <a:solidFill>
                                    <a:schemeClr val="tx1"/>
                                  </a:solidFill>
                                  <a:latin typeface="Cambria Math" panose="02040503050406030204" pitchFamily="18" charset="0"/>
                                  <a:ea typeface="Cambria Math" panose="02040503050406030204" pitchFamily="18" charset="0"/>
                                </a:rPr>
                                <m:t>𝑠</m:t>
                              </m:r>
                              <m:r>
                                <a:rPr lang="en-IN" i="1">
                                  <a:solidFill>
                                    <a:schemeClr val="tx1"/>
                                  </a:solidFill>
                                  <a:latin typeface="Cambria Math" panose="02040503050406030204" pitchFamily="18" charset="0"/>
                                  <a:ea typeface="Cambria Math" panose="02040503050406030204" pitchFamily="18" charset="0"/>
                                </a:rPr>
                                <m:t>−</m:t>
                              </m:r>
                              <m:func>
                                <m:funcPr>
                                  <m:ctrlPr>
                                    <a:rPr lang="en-IN" i="1">
                                      <a:solidFill>
                                        <a:schemeClr val="tx1"/>
                                      </a:solidFill>
                                      <a:latin typeface="Cambria Math" panose="02040503050406030204" pitchFamily="18" charset="0"/>
                                      <a:ea typeface="Cambria Math" panose="02040503050406030204" pitchFamily="18" charset="0"/>
                                    </a:rPr>
                                  </m:ctrlPr>
                                </m:funcPr>
                                <m:fName>
                                  <m:r>
                                    <m:rPr>
                                      <m:sty m:val="p"/>
                                    </m:rPr>
                                    <a:rPr lang="en-IN">
                                      <a:solidFill>
                                        <a:schemeClr val="tx1"/>
                                      </a:solidFill>
                                      <a:latin typeface="Cambria Math" panose="02040503050406030204" pitchFamily="18" charset="0"/>
                                      <a:ea typeface="Cambria Math" panose="02040503050406030204" pitchFamily="18" charset="0"/>
                                    </a:rPr>
                                    <m:t>sgn</m:t>
                                  </m:r>
                                </m:fName>
                                <m:e>
                                  <m:r>
                                    <a:rPr lang="en-IN" i="1">
                                      <a:solidFill>
                                        <a:schemeClr val="tx1"/>
                                      </a:solidFill>
                                      <a:latin typeface="Cambria Math" panose="02040503050406030204" pitchFamily="18" charset="0"/>
                                      <a:ea typeface="Cambria Math" panose="02040503050406030204" pitchFamily="18" charset="0"/>
                                    </a:rPr>
                                    <m:t>(</m:t>
                                  </m:r>
                                  <m:r>
                                    <a:rPr lang="en-IN" i="1">
                                      <a:solidFill>
                                        <a:schemeClr val="tx1"/>
                                      </a:solidFill>
                                      <a:latin typeface="Cambria Math" panose="02040503050406030204" pitchFamily="18" charset="0"/>
                                      <a:ea typeface="Cambria Math" panose="02040503050406030204" pitchFamily="18" charset="0"/>
                                    </a:rPr>
                                    <m:t>𝑃𝑙</m:t>
                                  </m:r>
                                </m:e>
                              </m:func>
                              <m:r>
                                <a:rPr lang="en-IN" i="1">
                                  <a:solidFill>
                                    <a:schemeClr val="tx1"/>
                                  </a:solidFill>
                                  <a:latin typeface="Cambria Math" panose="02040503050406030204" pitchFamily="18" charset="0"/>
                                  <a:ea typeface="Cambria Math" panose="02040503050406030204" pitchFamily="18" charset="0"/>
                                </a:rPr>
                                <m:t>)</m:t>
                              </m:r>
                            </m:e>
                          </m:d>
                        </m:e>
                      </m:rad>
                      <m:d>
                        <m:dPr>
                          <m:begChr m:val="("/>
                          <m:sepChr m:val="|"/>
                          <m:endChr m:val=")"/>
                          <m:grow m:val="on"/>
                          <m:shp m:val="centered"/>
                          <m:ctrlPr>
                            <a:rPr lang="en-IN" i="1">
                              <a:solidFill>
                                <a:schemeClr val="tx1"/>
                              </a:solidFill>
                              <a:latin typeface="Cambria Math" panose="02040503050406030204" pitchFamily="18" charset="0"/>
                            </a:rPr>
                          </m:ctrlPr>
                        </m:dPr>
                        <m:e>
                          <m:d>
                            <m:dPr>
                              <m:begChr m:val="|"/>
                              <m:sepChr m:val="|"/>
                              <m:endChr m:val="|"/>
                              <m:grow m:val="on"/>
                              <m:shp m:val="centered"/>
                              <m:ctrlPr>
                                <a:rPr lang="en-IN" i="1">
                                  <a:solidFill>
                                    <a:schemeClr val="tx1"/>
                                  </a:solidFill>
                                  <a:latin typeface="Cambria Math" panose="02040503050406030204" pitchFamily="18" charset="0"/>
                                  <a:ea typeface="Cambria Math" panose="02040503050406030204" pitchFamily="18" charset="0"/>
                                </a:rPr>
                              </m:ctrlPr>
                            </m:dPr>
                            <m:e>
                              <m:r>
                                <a:rPr lang="en-IN" i="1">
                                  <a:solidFill>
                                    <a:schemeClr val="tx1"/>
                                  </a:solidFill>
                                  <a:latin typeface="Cambria Math" panose="02040503050406030204" pitchFamily="18" charset="0"/>
                                  <a:ea typeface="Cambria Math" panose="02040503050406030204" pitchFamily="18" charset="0"/>
                                </a:rPr>
                                <m:t>𝑃</m:t>
                              </m:r>
                              <m:r>
                                <a:rPr lang="en-IN" i="1" baseline="-25000">
                                  <a:solidFill>
                                    <a:schemeClr val="tx1"/>
                                  </a:solidFill>
                                  <a:latin typeface="Cambria Math" panose="02040503050406030204" pitchFamily="18" charset="0"/>
                                  <a:ea typeface="Cambria Math" panose="02040503050406030204" pitchFamily="18" charset="0"/>
                                </a:rPr>
                                <m:t>𝑠</m:t>
                              </m:r>
                              <m:r>
                                <a:rPr lang="en-IN" i="1">
                                  <a:solidFill>
                                    <a:schemeClr val="tx1"/>
                                  </a:solidFill>
                                  <a:latin typeface="Cambria Math" panose="02040503050406030204" pitchFamily="18" charset="0"/>
                                  <a:ea typeface="Cambria Math" panose="02040503050406030204" pitchFamily="18" charset="0"/>
                                </a:rPr>
                                <m:t>−</m:t>
                              </m:r>
                              <m:func>
                                <m:funcPr>
                                  <m:ctrlPr>
                                    <a:rPr lang="en-IN" i="1">
                                      <a:solidFill>
                                        <a:schemeClr val="tx1"/>
                                      </a:solidFill>
                                      <a:latin typeface="Cambria Math" panose="02040503050406030204" pitchFamily="18" charset="0"/>
                                      <a:ea typeface="Cambria Math" panose="02040503050406030204" pitchFamily="18" charset="0"/>
                                    </a:rPr>
                                  </m:ctrlPr>
                                </m:funcPr>
                                <m:fName>
                                  <m:r>
                                    <m:rPr>
                                      <m:sty m:val="p"/>
                                    </m:rPr>
                                    <a:rPr lang="en-IN">
                                      <a:solidFill>
                                        <a:schemeClr val="tx1"/>
                                      </a:solidFill>
                                      <a:latin typeface="Cambria Math" panose="02040503050406030204" pitchFamily="18" charset="0"/>
                                      <a:ea typeface="Cambria Math" panose="02040503050406030204" pitchFamily="18" charset="0"/>
                                    </a:rPr>
                                    <m:t>sgn</m:t>
                                  </m:r>
                                </m:fName>
                                <m:e>
                                  <m:r>
                                    <a:rPr lang="en-IN" i="1">
                                      <a:solidFill>
                                        <a:schemeClr val="tx1"/>
                                      </a:solidFill>
                                      <a:latin typeface="Cambria Math" panose="02040503050406030204" pitchFamily="18" charset="0"/>
                                      <a:ea typeface="Cambria Math" panose="02040503050406030204" pitchFamily="18" charset="0"/>
                                    </a:rPr>
                                    <m:t>(</m:t>
                                  </m:r>
                                  <m:r>
                                    <a:rPr lang="en-IN" i="1">
                                      <a:solidFill>
                                        <a:schemeClr val="tx1"/>
                                      </a:solidFill>
                                      <a:latin typeface="Cambria Math" panose="02040503050406030204" pitchFamily="18" charset="0"/>
                                      <a:ea typeface="Cambria Math" panose="02040503050406030204" pitchFamily="18" charset="0"/>
                                    </a:rPr>
                                    <m:t>𝑃𝑙</m:t>
                                  </m:r>
                                </m:e>
                              </m:func>
                              <m:r>
                                <a:rPr lang="en-IN" i="1">
                                  <a:solidFill>
                                    <a:schemeClr val="tx1"/>
                                  </a:solidFill>
                                  <a:latin typeface="Cambria Math" panose="02040503050406030204" pitchFamily="18" charset="0"/>
                                  <a:ea typeface="Cambria Math" panose="02040503050406030204" pitchFamily="18" charset="0"/>
                                </a:rPr>
                                <m:t>)</m:t>
                              </m:r>
                            </m:e>
                          </m:d>
                        </m:e>
                      </m:d>
                    </m:oMath>
                  </m:oMathPara>
                </a14:m>
                <a:endParaRPr lang="en-IN">
                  <a:solidFill>
                    <a:schemeClr val="tx1"/>
                  </a:solidFill>
                  <a:ea typeface="Cambria Math" panose="02040503050406030204" pitchFamily="18" charset="0"/>
                </a:endParaRPr>
              </a:p>
              <a:p>
                <a:r>
                  <a:rPr lang="en-IN">
                    <a:solidFill>
                      <a:schemeClr val="tx1"/>
                    </a:solidFill>
                  </a:rPr>
                  <a:t>Where xv is the effective displacement given by</a:t>
                </a:r>
              </a:p>
              <a:p>
                <a14:m>
                  <m:oMathPara>
                    <m:oMathParaPr>
                      <m:jc m:val="left"/>
                    </m:oMathParaPr>
                    <m:oMath>
                      <m:sSub>
                        <m:sSubPr>
                          <m:ctrlPr>
                            <a:rPr lang="en-IN" i="1" smtClean="0">
                              <a:solidFill>
                                <a:schemeClr val="tx1"/>
                              </a:solidFill>
                              <a:latin typeface="Cambria Math" panose="02040503050406030204" pitchFamily="18" charset="0"/>
                            </a:rPr>
                          </m:ctrlPr>
                        </m:sSubPr>
                        <m:e>
                          <m:r>
                            <a:rPr lang="en-IN" i="1" smtClean="0">
                              <a:solidFill>
                                <a:schemeClr val="tx1"/>
                              </a:solidFill>
                              <a:latin typeface="Cambria Math" panose="02040503050406030204" pitchFamily="18" charset="0"/>
                            </a:rPr>
                            <m:t>𝑥</m:t>
                          </m:r>
                        </m:e>
                        <m:sub>
                          <m:r>
                            <a:rPr lang="en-IN" i="1" smtClean="0">
                              <a:solidFill>
                                <a:schemeClr val="tx1"/>
                              </a:solidFill>
                              <a:latin typeface="Cambria Math" panose="02040503050406030204" pitchFamily="18" charset="0"/>
                            </a:rPr>
                            <m:t>𝑣</m:t>
                          </m:r>
                        </m:sub>
                      </m:sSub>
                      <m:r>
                        <a:rPr lang="en-IN" i="1" smtClean="0">
                          <a:solidFill>
                            <a:schemeClr val="tx1"/>
                          </a:solidFill>
                          <a:latin typeface="Cambria Math" panose="02040503050406030204" pitchFamily="18" charset="0"/>
                        </a:rPr>
                        <m:t>=</m:t>
                      </m:r>
                      <m:sSub>
                        <m:sSubPr>
                          <m:ctrlPr>
                            <a:rPr lang="en-IN" i="1" smtClean="0">
                              <a:solidFill>
                                <a:schemeClr val="tx1"/>
                              </a:solidFill>
                              <a:latin typeface="Cambria Math" panose="02040503050406030204" pitchFamily="18" charset="0"/>
                            </a:rPr>
                          </m:ctrlPr>
                        </m:sSubPr>
                        <m:e>
                          <m:r>
                            <a:rPr lang="en-IN" i="1" smtClean="0">
                              <a:solidFill>
                                <a:schemeClr val="tx1"/>
                              </a:solidFill>
                              <a:latin typeface="Cambria Math" panose="02040503050406030204" pitchFamily="18" charset="0"/>
                            </a:rPr>
                            <m:t>𝑦</m:t>
                          </m:r>
                        </m:e>
                        <m:sub>
                          <m:r>
                            <a:rPr lang="en-IN" i="1" smtClean="0">
                              <a:solidFill>
                                <a:schemeClr val="tx1"/>
                              </a:solidFill>
                              <a:latin typeface="Cambria Math" panose="02040503050406030204" pitchFamily="18" charset="0"/>
                            </a:rPr>
                            <m:t>𝑣</m:t>
                          </m:r>
                        </m:sub>
                      </m:sSub>
                      <m:r>
                        <a:rPr lang="en-IN" i="1" smtClean="0">
                          <a:solidFill>
                            <a:schemeClr val="tx1"/>
                          </a:solidFill>
                          <a:latin typeface="Cambria Math" panose="02040503050406030204" pitchFamily="18" charset="0"/>
                        </a:rPr>
                        <m:t>−</m:t>
                      </m:r>
                      <m:r>
                        <a:rPr lang="en-IN" i="1" smtClean="0">
                          <a:solidFill>
                            <a:schemeClr val="tx1"/>
                          </a:solidFill>
                          <a:latin typeface="Cambria Math" panose="02040503050406030204" pitchFamily="18" charset="0"/>
                        </a:rPr>
                        <m:t>𝛿</m:t>
                      </m:r>
                      <m:d>
                        <m:dPr>
                          <m:begChr m:val="⟨"/>
                          <m:sepChr m:val="|"/>
                          <m:endChr m:val="⟩"/>
                          <m:grow m:val="on"/>
                          <m:shp m:val="centered"/>
                          <m:ctrlPr>
                            <a:rPr lang="en-IN" i="1" smtClean="0">
                              <a:solidFill>
                                <a:schemeClr val="tx1"/>
                              </a:solidFill>
                              <a:latin typeface="Cambria Math" panose="02040503050406030204" pitchFamily="18" charset="0"/>
                            </a:rPr>
                          </m:ctrlPr>
                        </m:dPr>
                        <m:e>
                          <m:r>
                            <a:rPr lang="en-IN" i="1" smtClean="0">
                              <a:solidFill>
                                <a:schemeClr val="tx1"/>
                              </a:solidFill>
                              <a:latin typeface="Cambria Math" panose="02040503050406030204" pitchFamily="18" charset="0"/>
                            </a:rPr>
                            <m:t>1−</m:t>
                          </m:r>
                          <m:sSup>
                            <m:sSupPr>
                              <m:ctrlPr>
                                <a:rPr lang="en-IN" i="1" smtClean="0">
                                  <a:solidFill>
                                    <a:schemeClr val="tx1"/>
                                  </a:solidFill>
                                  <a:latin typeface="Cambria Math" panose="02040503050406030204" pitchFamily="18" charset="0"/>
                                </a:rPr>
                              </m:ctrlPr>
                            </m:sSupPr>
                            <m:e>
                              <m:r>
                                <a:rPr lang="en-IN" i="1" smtClean="0">
                                  <a:solidFill>
                                    <a:schemeClr val="tx1"/>
                                  </a:solidFill>
                                  <a:latin typeface="Cambria Math" panose="02040503050406030204" pitchFamily="18" charset="0"/>
                                </a:rPr>
                                <m:t>ⅇ</m:t>
                              </m:r>
                            </m:e>
                            <m:sup>
                              <m:r>
                                <a:rPr lang="en-IN" i="1" smtClean="0">
                                  <a:solidFill>
                                    <a:schemeClr val="tx1"/>
                                  </a:solidFill>
                                  <a:latin typeface="Cambria Math" panose="02040503050406030204" pitchFamily="18" charset="0"/>
                                </a:rPr>
                                <m:t>−</m:t>
                              </m:r>
                              <m:f>
                                <m:fPr>
                                  <m:type m:val="bar"/>
                                  <m:ctrlPr>
                                    <a:rPr lang="en-IN" i="1" smtClean="0">
                                      <a:solidFill>
                                        <a:schemeClr val="tx1"/>
                                      </a:solidFill>
                                      <a:latin typeface="Cambria Math" panose="02040503050406030204" pitchFamily="18" charset="0"/>
                                    </a:rPr>
                                  </m:ctrlPr>
                                </m:fPr>
                                <m:num>
                                  <m:r>
                                    <a:rPr lang="en-IN" i="1" smtClean="0">
                                      <a:solidFill>
                                        <a:schemeClr val="tx1"/>
                                      </a:solidFill>
                                      <a:latin typeface="Cambria Math" panose="02040503050406030204" pitchFamily="18" charset="0"/>
                                    </a:rPr>
                                    <m:t>𝜎</m:t>
                                  </m:r>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𝑦</m:t>
                                      </m:r>
                                    </m:e>
                                    <m:sub>
                                      <m:r>
                                        <a:rPr lang="en-IN" i="1">
                                          <a:solidFill>
                                            <a:schemeClr val="tx1"/>
                                          </a:solidFill>
                                          <a:latin typeface="Cambria Math" panose="02040503050406030204" pitchFamily="18" charset="0"/>
                                        </a:rPr>
                                        <m:t>𝑣</m:t>
                                      </m:r>
                                    </m:sub>
                                  </m:sSub>
                                </m:num>
                                <m:den>
                                  <m:sSub>
                                    <m:sSubPr>
                                      <m:ctrlPr>
                                        <a:rPr lang="en-IN"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𝐶</m:t>
                                      </m:r>
                                    </m:e>
                                    <m:sub>
                                      <m:r>
                                        <a:rPr lang="en-IN" i="1" smtClean="0">
                                          <a:solidFill>
                                            <a:schemeClr val="tx1"/>
                                          </a:solidFill>
                                          <a:latin typeface="Cambria Math" panose="02040503050406030204" pitchFamily="18" charset="0"/>
                                        </a:rPr>
                                        <m:t>𝛾</m:t>
                                      </m:r>
                                    </m:sub>
                                  </m:sSub>
                                  <m:r>
                                    <a:rPr lang="en-IN" i="1" smtClean="0">
                                      <a:solidFill>
                                        <a:schemeClr val="tx1"/>
                                      </a:solidFill>
                                      <a:latin typeface="Cambria Math" panose="02040503050406030204" pitchFamily="18" charset="0"/>
                                    </a:rPr>
                                    <m:t>𝛿</m:t>
                                  </m:r>
                                </m:den>
                              </m:f>
                            </m:sup>
                          </m:sSup>
                        </m:e>
                      </m:d>
                      <m:func>
                        <m:funcPr>
                          <m:ctrlPr>
                            <a:rPr lang="en-IN" i="1" smtClean="0">
                              <a:solidFill>
                                <a:schemeClr val="tx1"/>
                              </a:solidFill>
                              <a:latin typeface="Cambria Math" panose="02040503050406030204" pitchFamily="18" charset="0"/>
                            </a:rPr>
                          </m:ctrlPr>
                        </m:funcPr>
                        <m:fName>
                          <m:r>
                            <a:rPr lang="en-IN" i="1" smtClean="0">
                              <a:solidFill>
                                <a:schemeClr val="tx1"/>
                              </a:solidFill>
                              <a:latin typeface="Cambria Math" panose="02040503050406030204" pitchFamily="18" charset="0"/>
                            </a:rPr>
                            <m:t>𝑠𝑔𝑛</m:t>
                          </m:r>
                        </m:fName>
                        <m:e>
                          <m:d>
                            <m:dPr>
                              <m:begChr m:val="("/>
                              <m:sepChr m:val="|"/>
                              <m:endChr m:val=")"/>
                              <m:grow m:val="on"/>
                              <m:shp m:val="centered"/>
                              <m:ctrlPr>
                                <a:rPr lang="en-IN" i="1" smtClean="0">
                                  <a:solidFill>
                                    <a:schemeClr val="tx1"/>
                                  </a:solidFill>
                                  <a:latin typeface="Cambria Math" panose="02040503050406030204" pitchFamily="18" charset="0"/>
                                </a:rPr>
                              </m:ctrlPr>
                            </m:dPr>
                            <m:e>
                              <m:sSub>
                                <m:sSubPr>
                                  <m:ctrlPr>
                                    <a:rPr lang="en-IN" i="1" smtClean="0">
                                      <a:solidFill>
                                        <a:schemeClr val="tx1"/>
                                      </a:solidFill>
                                      <a:latin typeface="Cambria Math" panose="02040503050406030204" pitchFamily="18" charset="0"/>
                                    </a:rPr>
                                  </m:ctrlPr>
                                </m:sSubPr>
                                <m:e>
                                  <m:r>
                                    <a:rPr lang="en-IN" i="1" smtClean="0">
                                      <a:solidFill>
                                        <a:schemeClr val="tx1"/>
                                      </a:solidFill>
                                      <a:latin typeface="Cambria Math" panose="02040503050406030204" pitchFamily="18" charset="0"/>
                                    </a:rPr>
                                    <m:t>𝑦</m:t>
                                  </m:r>
                                </m:e>
                                <m:sub>
                                  <m:r>
                                    <a:rPr lang="en-IN" i="1" smtClean="0">
                                      <a:solidFill>
                                        <a:schemeClr val="tx1"/>
                                      </a:solidFill>
                                      <a:latin typeface="Cambria Math" panose="02040503050406030204" pitchFamily="18" charset="0"/>
                                    </a:rPr>
                                    <m:t>𝑣</m:t>
                                  </m:r>
                                </m:sub>
                              </m:sSub>
                            </m:e>
                          </m:d>
                        </m:e>
                      </m:func>
                    </m:oMath>
                  </m:oMathPara>
                </a14:m>
                <a:endParaRPr lang="en-IN">
                  <a:solidFill>
                    <a:schemeClr val="tx1"/>
                  </a:solidFill>
                </a:endParaRPr>
              </a:p>
              <a:p>
                <a:r>
                  <a:rPr lang="en-IN">
                    <a:solidFill>
                      <a:schemeClr val="tx1"/>
                    </a:solidFill>
                  </a:rPr>
                  <a:t>Here:</a:t>
                </a:r>
              </a:p>
              <a:p>
                <a:r>
                  <a:rPr lang="en-IN" err="1">
                    <a:solidFill>
                      <a:schemeClr val="tx1"/>
                    </a:solidFill>
                  </a:rPr>
                  <a:t>Kfn: Servo valve flow gain factor</a:t>
                </a:r>
              </a:p>
              <a:p>
                <a14:m>
                  <m:oMathPara>
                    <m:oMathParaPr>
                      <m:jc/>
                    </m:oMathParaPr>
                    <m:oMath>
                      <m:r>
                        <a:rPr lang="en-IN" i="1">
                          <a:solidFill>
                            <a:schemeClr val="tx1"/>
                          </a:solidFill>
                          <a:latin typeface="Cambria Math" panose="02040503050406030204" pitchFamily="18" charset="0"/>
                        </a:rPr>
                        <m:t>𝛿</m:t>
                      </m:r>
                    </m:oMath>
                  </m:oMathPara>
                </a14:m>
                <a:r>
                  <a:rPr lang="en-IN">
                    <a:solidFill>
                      <a:schemeClr val="tx1"/>
                    </a:solidFill>
                  </a:rPr>
                  <a:t>: Servo valve overlap</a:t>
                </a:r>
              </a:p>
              <a:p>
                <a14:m>
                  <m:oMathPara>
                    <m:oMathParaPr>
                      <m:jc/>
                    </m:oMathParaPr>
                    <m:oMath>
                      <m:r>
                        <a:rPr lang="en-IN" i="1">
                          <a:solidFill>
                            <a:schemeClr val="tx1"/>
                          </a:solidFill>
                          <a:latin typeface="Cambria Math" panose="02040503050406030204" pitchFamily="18" charset="0"/>
                        </a:rPr>
                        <m:t>𝜎</m:t>
                      </m:r>
                    </m:oMath>
                  </m:oMathPara>
                </a14:m>
                <a:r>
                  <a:rPr lang="en-IN">
                    <a:solidFill>
                      <a:schemeClr val="tx1"/>
                    </a:solidFill>
                  </a:rPr>
                  <a:t>: Overlap parameter</a:t>
                </a:r>
              </a:p>
              <a:p>
                <a:r>
                  <a:rPr lang="en-IN" err="1">
                    <a:solidFill>
                      <a:schemeClr val="tx1"/>
                    </a:solidFill>
                  </a:rPr>
                  <a:t>Cv: Radial Clearence</a:t>
                </a:r>
                <a:endParaRPr lang="en-IN">
                  <a:solidFill>
                    <a:schemeClr val="tx1"/>
                  </a:solidFill>
                </a:endParaRPr>
              </a:p>
            </p:txBody>
          </p:sp>
        </mc:Choice>
        <mc:Fallback>
          <p:sp>
            <p:nvSpPr>
              <p:cNvPr id="31" name="Rectangle: Rounded Corners 30">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a16="http://schemas.microsoft.com/office/drawing/2014/main" id="{7990BEEB-897E-E79F-46D4-A8A8F9B6A1DA}"/>
                  </a:ext>
                </a:extLst>
              </p:cNvPr>
              <p:cNvSpPr>
                <a:spLocks noRot="1" noChangeAspect="1" noMove="1" noResize="1" noEditPoints="1" noAdjustHandles="1" noChangeArrowheads="1" noChangeShapeType="1" noTextEdit="1"/>
              </p:cNvSpPr>
              <p:nvPr/>
            </p:nvSpPr>
            <p:spPr>
              <a:xfrm>
                <a:off x="7330440" y="1811020"/>
                <a:ext cx="3781670" cy="4500880"/>
              </a:xfrm>
              <a:prstGeom prst="roundRect">
                <a:avLst>
                  <a:gd name="adj" fmla="val 4794"/>
                </a:avLst>
              </a:prstGeom>
              <a:blipFill>
                <a:blip r:embed="rId3"/>
                <a:stretch>
                  <a:fillRect t="-676" b="-2162"/>
                </a:stretch>
              </a:blipFill>
            </p:spPr>
            <p:txBody>
              <a:bodyPr/>
              <a:lstStyle/>
              <a:p>
                <a:r>
                  <a:rPr lang="en-IN">
                    <a:noFill/>
                  </a:rPr>
                  <a:t> </a:t>
                </a:r>
              </a:p>
            </p:txBody>
          </p:sp>
        </mc:Fallback>
      </mc:AlternateContent>
      <p:cxnSp>
        <p:nvCxnSpPr>
          <p:cNvPr id="5" name="Connector: Elbow 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6FD4ED7E-A216-A0C7-8734-E19FABB6C627}"/>
              </a:ext>
            </a:extLst>
          </p:cNvPr>
          <p:cNvCxnSpPr>
            <a:stCxn id="31" idx="1"/>
            <a:endCxn id="2" idx="3"/>
          </p:cNvCxnSpPr>
          <p:nvPr/>
        </p:nvCxnSpPr>
        <p:spPr>
          <a:xfrm rot="10800000">
            <a:off x="4998720" y="3688080"/>
            <a:ext cx="2331720" cy="373380"/>
          </a:xfrm>
          <a:prstGeom prst="bentConnector3">
            <a:avLst>
              <a:gd name="adj1" fmla="val 50000"/>
            </a:avLst>
          </a:prstGeom>
          <a:ln>
            <a:solidFill>
              <a:schemeClr val="tx1"/>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7A5C18F5-173C-012E-0CB8-214A46ABC4DF}"/>
              </a:ext>
            </a:extLst>
          </p:cNvPr>
          <p:cNvSpPr txBox="1"/>
          <p:nvPr/>
        </p:nvSpPr>
        <p:spPr>
          <a:xfrm>
            <a:off x="284480" y="519519"/>
            <a:ext cx="7566495" cy="769441"/>
          </a:xfrm>
          <a:prstGeom prst="rect">
            <a:avLst/>
          </a:prstGeom>
          <a:noFill/>
        </p:spPr>
        <p:txBody>
          <a:bodyPr wrap="none" rtlCol="0">
            <a:spAutoFit/>
          </a:bodyPr>
          <a:lstStyle/>
          <a:p>
            <a:r>
              <a:rPr lang="en-IN" sz="4400">
                <a:latin typeface="Century Gothic" panose="020B0502020202020204" pitchFamily="34" charset="0"/>
              </a:rPr>
              <a:t>Simulink Model Explanation</a:t>
            </a:r>
          </a:p>
        </p:txBody>
      </p:sp>
      <p:sp>
        <p:nvSpPr>
          <p:cNvPr id="13" name="Slide Number Placeholder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A67E8783-A2CE-A824-EAA3-217FF8DFC9D7}"/>
              </a:ext>
            </a:extLst>
          </p:cNvPr>
          <p:cNvSpPr>
            <a:spLocks noGrp="1"/>
          </p:cNvSpPr>
          <p:nvPr>
            <p:ph type="sldNum" sz="quarter" idx="4"/>
          </p:nvPr>
        </p:nvSpPr>
        <p:spPr>
          <a:xfrm>
            <a:off x="11298238" y="392113"/>
            <a:ext cx="430212" cy="492125"/>
          </a:xfrm>
        </p:spPr>
        <p:txBody>
          <a:bodyPr/>
          <a:lstStyle/>
          <a:p>
            <a:fld id="{E8E6B935-9A0A-4705-AF38-D840638B6369}" type="slidenum">
              <a:rPr lang="en-IN" smtClean="0"/>
              <a:pPr/>
              <a:t>3</a:t>
            </a:fld>
            <a:endParaRPr lang="en-IN"/>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993920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1000"/>
                                        <p:tgtEl>
                                          <p:spTgt spid="2"/>
                                        </p:tgtEl>
                                      </p:cBhvr>
                                    </p:animEffect>
                                  </p:childTnLst>
                                </p:cTn>
                              </p:par>
                            </p:childTnLst>
                          </p:cTn>
                        </p:par>
                        <p:par>
                          <p:cTn id="8" fill="hold" nodeType="afterGroup">
                            <p:stCondLst>
                              <p:cond delay="10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nodeType="afterGroup">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107DFC3C-3F88-F454-FE70-48C5C5648404}"/>
              </a:ext>
            </a:extLst>
          </p:cNvPr>
          <p:cNvSpPr>
            <a:spLocks noGrp="1"/>
          </p:cNvSpPr>
          <p:nvPr>
            <p:ph type="subTitle" idx="1"/>
          </p:nvPr>
        </p:nvSpPr>
        <p:spPr/>
        <p:txBody>
          <a:bodyPr/>
          <a:lstStyle/>
          <a:p>
            <a:endParaRPr lang="en-IN"/>
          </a:p>
        </p:txBody>
      </p:sp>
      <p:pic>
        <p:nvPicPr>
          <p:cNvPr id="17" name="Picture 16">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546C6658-D3DA-17BF-75F5-50E2C4059E97}"/>
              </a:ext>
            </a:extLst>
          </p:cNvPr>
          <p:cNvPicPr>
            <a:picLocks noChangeAspect="1"/>
          </p:cNvPicPr>
          <p:nvPr/>
        </p:nvPicPr>
        <p:blipFill>
          <a:blip r:embed="rId2">
            <a:extLst>
              <a:ext uri="{28A0092B-C50C-407E-A947-70E740481C1C}">
                <a14:useLocalDpi xmlns="" xmlns:m="http://schemas.openxmlformats.org/officeDocument/2006/math" xmlns:w="http://schemas.openxmlformats.org/wordprocessingml/2006/main" xmlns:wp="http://schemas.openxmlformats.org/drawingml/2006/wordprocessingDrawing" xmlns:mc="http://schemas.openxmlformats.org/markup-compatibility/2006" xmlns:p14="http://schemas.microsoft.com/office/powerpoint/2010/main" xmlns:p15="http://schemas.microsoft.com/office/powerpoint/2012/main" xmlns:p159="http://schemas.microsoft.com/office/powerpoint/2015/09/main" xmlns:a14="http://schemas.microsoft.com/office/drawing/2010/main" val="0"/>
              </a:ext>
            </a:extLst>
          </a:blip>
          <a:srcRect l="-1" r="1542"/>
          <a:stretch>
            <a:fillRect/>
          </a:stretch>
        </p:blipFill>
        <p:spPr>
          <a:xfrm>
            <a:off x="378847" y="1679571"/>
            <a:ext cx="11434306" cy="3844934"/>
          </a:xfrm>
          <a:prstGeom prst="rect">
            <a:avLst/>
          </a:prstGeom>
        </p:spPr>
      </p:pic>
      <p:sp>
        <p:nvSpPr>
          <p:cNvPr id="2" name="Rectangle: Rounded Corners 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0DDB51F7-B62E-BBC8-13EB-08F13901CAE0}"/>
              </a:ext>
            </a:extLst>
          </p:cNvPr>
          <p:cNvSpPr/>
          <p:nvPr/>
        </p:nvSpPr>
        <p:spPr>
          <a:xfrm>
            <a:off x="5177790" y="3335333"/>
            <a:ext cx="806450" cy="627068"/>
          </a:xfrm>
          <a:prstGeom prst="roundRect">
            <a:avLst>
              <a:gd name="adj" fmla="val 9864"/>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Rounded Corners 30">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7990BEEB-897E-E79F-46D4-A8A8F9B6A1DA}"/>
              </a:ext>
            </a:extLst>
          </p:cNvPr>
          <p:cNvSpPr/>
          <p:nvPr/>
        </p:nvSpPr>
        <p:spPr>
          <a:xfrm>
            <a:off x="6578600" y="4124960"/>
            <a:ext cx="3642360" cy="2042160"/>
          </a:xfrm>
          <a:prstGeom prst="roundRect">
            <a:avLst>
              <a:gd name="adj" fmla="val 4794"/>
            </a:avLst>
          </a:prstGeom>
          <a:gradFill>
            <a:gsLst>
              <a:gs pos="100000">
                <a:schemeClr val="bg2"/>
              </a:gs>
              <a:gs pos="100000">
                <a:schemeClr val="accent1">
                  <a:lumMod val="5000"/>
                  <a:lumOff val="95000"/>
                </a:schemeClr>
              </a:gs>
              <a:gs pos="100000">
                <a:schemeClr val="accent1">
                  <a:lumMod val="5000"/>
                  <a:lumOff val="95000"/>
                </a:schemeClr>
              </a:gs>
              <a:gs pos="100000">
                <a:schemeClr val="tx1"/>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a:solidFill>
                  <a:schemeClr val="tx1"/>
                </a:solidFill>
              </a:rPr>
              <a:t>Next is the Flow from orifice will result in:</a:t>
            </a:r>
          </a:p>
          <a:p>
            <a:pPr marL="342900" indent="-342900">
              <a:buAutoNum type="arabicPeriod"/>
            </a:pPr>
            <a:r>
              <a:rPr lang="en-IN">
                <a:solidFill>
                  <a:schemeClr val="tx1"/>
                </a:solidFill>
              </a:rPr>
              <a:t>Movement of the piston(Load flow (Ql))</a:t>
            </a:r>
          </a:p>
          <a:p>
            <a:pPr marL="342900" indent="-342900">
              <a:buAutoNum type="arabicPeriod"/>
            </a:pPr>
            <a:r>
              <a:rPr lang="en-IN">
                <a:solidFill>
                  <a:schemeClr val="tx1"/>
                </a:solidFill>
              </a:rPr>
              <a:t>Compression of fluid in the forward chamber on the fluid(Qc)</a:t>
            </a:r>
          </a:p>
        </p:txBody>
      </p:sp>
      <p:cxnSp>
        <p:nvCxnSpPr>
          <p:cNvPr id="15" name="Connector: Elbow 1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2F712C2F-7FEE-9AF7-AB68-5D4C2C8E7094}"/>
              </a:ext>
            </a:extLst>
          </p:cNvPr>
          <p:cNvCxnSpPr>
            <a:stCxn id="31" idx="1"/>
            <a:endCxn id="2" idx="3"/>
          </p:cNvCxnSpPr>
          <p:nvPr/>
        </p:nvCxnSpPr>
        <p:spPr>
          <a:xfrm rot="10800000">
            <a:off x="5984240" y="3648868"/>
            <a:ext cx="594360" cy="1497173"/>
          </a:xfrm>
          <a:prstGeom prst="bentConnector3">
            <a:avLst>
              <a:gd name="adj1" fmla="val 50000"/>
            </a:avLst>
          </a:prstGeom>
          <a:ln>
            <a:solidFill>
              <a:schemeClr val="tx1"/>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7BD9A50B-E4D2-6F6A-036A-6A2C81934BD5}"/>
              </a:ext>
            </a:extLst>
          </p:cNvPr>
          <p:cNvSpPr>
            <a:spLocks noGrp="1" noChangeAspect="1"/>
          </p:cNvSpPr>
          <p:nvPr>
            <p:ph type="sldNum" sz="quarter" idx="4"/>
          </p:nvPr>
        </p:nvSpPr>
        <p:spPr/>
        <p:txBody>
          <a:bodyPr/>
          <a:lstStyle/>
          <a:p>
            <a:fld id="{E8E6B935-9A0A-4705-AF38-D840638B6369}" type="slidenum">
              <a:rPr lang="en-IN" smtClean="0"/>
              <a:pPr/>
              <a:t>4</a:t>
            </a:fld>
            <a:endParaRPr lang="en-IN"/>
          </a:p>
        </p:txBody>
      </p:sp>
      <p:sp>
        <p:nvSpPr>
          <p:cNvPr id="8" name="TextBox 7">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EF783C00-72FB-B3D4-E9E1-AEC2C59EDA5C}"/>
              </a:ext>
            </a:extLst>
          </p:cNvPr>
          <p:cNvSpPr txBox="1"/>
          <p:nvPr/>
        </p:nvSpPr>
        <p:spPr>
          <a:xfrm>
            <a:off x="284480" y="519519"/>
            <a:ext cx="7566495" cy="769441"/>
          </a:xfrm>
          <a:prstGeom prst="rect">
            <a:avLst/>
          </a:prstGeom>
          <a:noFill/>
        </p:spPr>
        <p:txBody>
          <a:bodyPr wrap="none" rtlCol="0">
            <a:spAutoFit/>
          </a:bodyPr>
          <a:lstStyle/>
          <a:p>
            <a:r>
              <a:rPr lang="en-IN" sz="4400">
                <a:latin typeface="Century Gothic" panose="020B0502020202020204" pitchFamily="34" charset="0"/>
              </a:rPr>
              <a:t>Simulink Model Explanation</a:t>
            </a:r>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2681317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1000"/>
                                        <p:tgtEl>
                                          <p:spTgt spid="2"/>
                                        </p:tgtEl>
                                      </p:cBhvr>
                                    </p:animEffect>
                                  </p:childTnLst>
                                </p:cTn>
                              </p:par>
                            </p:childTnLst>
                          </p:cTn>
                        </p:par>
                        <p:par>
                          <p:cTn id="8" fill="hold" nodeType="afterGroup">
                            <p:stCondLst>
                              <p:cond delay="1000"/>
                            </p:stCondLst>
                            <p:childTnLst>
                              <p:par>
                                <p:cTn id="9" presetID="22" presetClass="entr" presetSubtype="1"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par>
                          <p:cTn id="12" fill="hold" nodeType="afterGroup">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107DFC3C-3F88-F454-FE70-48C5C5648404}"/>
              </a:ext>
            </a:extLst>
          </p:cNvPr>
          <p:cNvSpPr>
            <a:spLocks noGrp="1"/>
          </p:cNvSpPr>
          <p:nvPr>
            <p:ph type="subTitle" idx="1"/>
          </p:nvPr>
        </p:nvSpPr>
        <p:spPr/>
        <p:txBody>
          <a:bodyPr/>
          <a:lstStyle/>
          <a:p>
            <a:endParaRPr lang="en-IN"/>
          </a:p>
        </p:txBody>
      </p:sp>
      <p:pic>
        <p:nvPicPr>
          <p:cNvPr id="17" name="Picture 16">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546C6658-D3DA-17BF-75F5-50E2C4059E97}"/>
              </a:ext>
            </a:extLst>
          </p:cNvPr>
          <p:cNvPicPr>
            <a:picLocks noChangeAspect="1"/>
          </p:cNvPicPr>
          <p:nvPr/>
        </p:nvPicPr>
        <p:blipFill>
          <a:blip r:embed="rId2">
            <a:extLst>
              <a:ext uri="{28A0092B-C50C-407E-A947-70E740481C1C}">
                <a14:useLocalDpi xmlns="" xmlns:m="http://schemas.openxmlformats.org/officeDocument/2006/math" xmlns:w="http://schemas.openxmlformats.org/wordprocessingml/2006/main" xmlns:wp="http://schemas.openxmlformats.org/drawingml/2006/wordprocessingDrawing" xmlns:mc="http://schemas.openxmlformats.org/markup-compatibility/2006" xmlns:p14="http://schemas.microsoft.com/office/powerpoint/2010/main" xmlns:p15="http://schemas.microsoft.com/office/powerpoint/2012/main" xmlns:p159="http://schemas.microsoft.com/office/powerpoint/2015/09/main" xmlns:a14="http://schemas.microsoft.com/office/drawing/2010/main" val="0"/>
              </a:ext>
            </a:extLst>
          </a:blip>
          <a:srcRect l="-1" r="1542"/>
          <a:stretch>
            <a:fillRect/>
          </a:stretch>
        </p:blipFill>
        <p:spPr>
          <a:xfrm>
            <a:off x="378847" y="1679571"/>
            <a:ext cx="11434306" cy="3844934"/>
          </a:xfrm>
          <a:prstGeom prst="rect">
            <a:avLst/>
          </a:prstGeom>
        </p:spPr>
      </p:pic>
      <p:sp>
        <p:nvSpPr>
          <p:cNvPr id="2" name="Rectangle: Rounded Corners 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0DDB51F7-B62E-BBC8-13EB-08F13901CAE0}"/>
              </a:ext>
            </a:extLst>
          </p:cNvPr>
          <p:cNvSpPr/>
          <p:nvPr/>
        </p:nvSpPr>
        <p:spPr>
          <a:xfrm>
            <a:off x="4525520" y="2194404"/>
            <a:ext cx="2594610" cy="1274930"/>
          </a:xfrm>
          <a:prstGeom prst="roundRect">
            <a:avLst>
              <a:gd name="adj" fmla="val 9864"/>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 xmlns:m="http://schemas.openxmlformats.org/officeDocument/2006/math" xmlns:w="http://schemas.openxmlformats.org/wordprocessingml/2006/main"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Requires="a14">
          <p:sp>
            <p:nvSpPr>
              <p:cNvPr id="31" name="Rectangle: Rounded Corners 30">
                <a:extLst>
                  <a:ext uri="{FF2B5EF4-FFF2-40B4-BE49-F238E27FC236}">
                    <a16:creationId xmlns:a16="http://schemas.microsoft.com/office/drawing/2014/main" id="{7990BEEB-897E-E79F-46D4-A8A8F9B6A1DA}"/>
                  </a:ext>
                </a:extLst>
              </p:cNvPr>
              <p:cNvSpPr/>
              <p:nvPr/>
            </p:nvSpPr>
            <p:spPr>
              <a:xfrm>
                <a:off x="997527" y="1684500"/>
                <a:ext cx="2912620" cy="4653981"/>
              </a:xfrm>
              <a:prstGeom prst="roundRect">
                <a:avLst>
                  <a:gd name="adj" fmla="val 4794"/>
                </a:avLst>
              </a:prstGeom>
              <a:gradFill flip="none" rotWithShape="1">
                <a:gsLst>
                  <a:gs pos="100000">
                    <a:srgbClr val="DBDBDF"/>
                  </a:gs>
                  <a:gs pos="100000">
                    <a:schemeClr val="bg2">
                      <a:alpha val="0"/>
                    </a:schemeClr>
                  </a:gs>
                  <a:gs pos="100000">
                    <a:schemeClr val="tx1"/>
                  </a:gs>
                </a:gsLst>
                <a:lin ang="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a:solidFill>
                      <a:schemeClr val="tx1"/>
                    </a:solidFill>
                  </a:rPr>
                  <a:t>This loop calculates the flow due to compressibility of the fluid on the basis of based on the following equation: </a:t>
                </a:r>
              </a:p>
              <a:p>
                <a14:m>
                  <m:oMathPara>
                    <m:oMathParaPr>
                      <m:jc m:val="center"/>
                    </m:oMathParaPr>
                    <m:oMath>
                      <m:sSub>
                        <m:sSubPr>
                          <m:ctrlPr>
                            <a:rPr lang="en-IN" smtClean="0">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𝑄</m:t>
                          </m:r>
                        </m:e>
                        <m:sub>
                          <m:r>
                            <a:rPr lang="en-IN" i="1">
                              <a:solidFill>
                                <a:schemeClr val="tx1"/>
                              </a:solidFill>
                              <a:latin typeface="Cambria Math" panose="02040503050406030204" pitchFamily="18" charset="0"/>
                            </a:rPr>
                            <m:t>𝑐</m:t>
                          </m:r>
                        </m:sub>
                      </m:sSub>
                      <m:r>
                        <m:rPr>
                          <m:sty m:val="p"/>
                        </m:rPr>
                        <a:rPr lang="en-IN" i="0">
                          <a:solidFill>
                            <a:schemeClr val="tx1"/>
                          </a:solidFill>
                          <a:latin typeface="Cambria Math" panose="02040503050406030204" pitchFamily="18" charset="0"/>
                        </a:rPr>
                        <m:t>=</m:t>
                      </m:r>
                      <m:f>
                        <m:fPr>
                          <m:type m:val="bar"/>
                          <m:ctrlPr>
                            <a:rPr lang="en-IN" i="1">
                              <a:solidFill>
                                <a:schemeClr val="tx1"/>
                              </a:solidFill>
                              <a:latin typeface="Cambria Math" panose="02040503050406030204" pitchFamily="18" charset="0"/>
                            </a:rPr>
                          </m:ctrlPr>
                        </m:fPr>
                        <m:num>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𝑣</m:t>
                              </m:r>
                            </m:e>
                            <m:sub>
                              <m:r>
                                <m:rPr>
                                  <m:sty m:val="p"/>
                                </m:rPr>
                                <a:rPr lang="en-IN" i="0">
                                  <a:solidFill>
                                    <a:schemeClr val="tx1"/>
                                  </a:solidFill>
                                  <a:latin typeface="Cambria Math" panose="02040503050406030204" pitchFamily="18" charset="0"/>
                                </a:rPr>
                                <m:t>0</m:t>
                              </m:r>
                            </m:sub>
                          </m:sSub>
                        </m:num>
                        <m:den>
                          <m:r>
                            <m:rPr>
                              <m:sty m:val="p"/>
                            </m:rPr>
                            <a:rPr lang="en-IN" i="0">
                              <a:solidFill>
                                <a:schemeClr val="tx1"/>
                              </a:solidFill>
                              <a:latin typeface="Cambria Math" panose="02040503050406030204" pitchFamily="18" charset="0"/>
                            </a:rPr>
                            <m:t>2</m:t>
                          </m:r>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𝛽</m:t>
                              </m:r>
                            </m:e>
                            <m:sub>
                              <m:r>
                                <a:rPr lang="en-IN" i="1">
                                  <a:solidFill>
                                    <a:schemeClr val="tx1"/>
                                  </a:solidFill>
                                  <a:latin typeface="Cambria Math" panose="02040503050406030204" pitchFamily="18" charset="0"/>
                                </a:rPr>
                                <m:t>𝑒</m:t>
                              </m:r>
                            </m:sub>
                          </m:sSub>
                        </m:den>
                      </m:f>
                      <m:f>
                        <m:fPr>
                          <m:type m:val="bar"/>
                          <m:ctrlPr>
                            <a:rPr lang="en-IN" i="1">
                              <a:solidFill>
                                <a:schemeClr val="tx1"/>
                              </a:solidFill>
                              <a:latin typeface="Cambria Math" panose="02040503050406030204" pitchFamily="18" charset="0"/>
                            </a:rPr>
                          </m:ctrlPr>
                        </m:fPr>
                        <m:num>
                          <m:r>
                            <m:rPr>
                              <m:sty m:val="p"/>
                            </m:rPr>
                            <a:rPr lang="en-IN" i="0">
                              <a:solidFill>
                                <a:schemeClr val="tx1"/>
                              </a:solidFill>
                              <a:latin typeface="Cambria Math" panose="02040503050406030204" pitchFamily="18" charset="0"/>
                            </a:rPr>
                            <m:t>ⅆ</m:t>
                          </m:r>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𝑃</m:t>
                              </m:r>
                            </m:e>
                            <m:sub>
                              <m:r>
                                <a:rPr lang="en-IN" i="1">
                                  <a:solidFill>
                                    <a:schemeClr val="tx1"/>
                                  </a:solidFill>
                                  <a:latin typeface="Cambria Math" panose="02040503050406030204" pitchFamily="18" charset="0"/>
                                </a:rPr>
                                <m:t>𝐿</m:t>
                              </m:r>
                            </m:sub>
                          </m:sSub>
                        </m:num>
                        <m:den>
                          <m:r>
                            <m:rPr>
                              <m:sty m:val="p"/>
                            </m:rPr>
                            <a:rPr lang="en-IN" i="0">
                              <a:solidFill>
                                <a:schemeClr val="tx1"/>
                              </a:solidFill>
                              <a:latin typeface="Cambria Math" panose="02040503050406030204" pitchFamily="18" charset="0"/>
                            </a:rPr>
                            <m:t>ⅆ</m:t>
                          </m:r>
                          <m:r>
                            <a:rPr lang="en-IN" i="1">
                              <a:solidFill>
                                <a:schemeClr val="tx1"/>
                              </a:solidFill>
                              <a:latin typeface="Cambria Math" panose="02040503050406030204" pitchFamily="18" charset="0"/>
                            </a:rPr>
                            <m:t>𝑡</m:t>
                          </m:r>
                        </m:den>
                      </m:f>
                    </m:oMath>
                  </m:oMathPara>
                </a14:m>
                <a:endParaRPr lang="en-IN">
                  <a:solidFill>
                    <a:schemeClr val="tx1"/>
                  </a:solidFill>
                </a:endParaRPr>
              </a:p>
              <a:p>
                <a:r>
                  <a:rPr lang="en-IN">
                    <a:solidFill>
                      <a:schemeClr val="tx1"/>
                    </a:solidFill>
                  </a:rPr>
                  <a:t>Vo: Forward chamber volume</a:t>
                </a:r>
              </a:p>
              <a:p>
                <a:r>
                  <a:rPr lang="en-IN">
                    <a:solidFill>
                      <a:schemeClr val="tx1"/>
                    </a:solidFill>
                  </a:rPr>
                  <a:t>𝛽𝑒: Bulk modulus of the chamber</a:t>
                </a:r>
              </a:p>
              <a:p>
                <a:r>
                  <a:rPr lang="en-IN">
                    <a:solidFill>
                      <a:schemeClr val="tx1"/>
                    </a:solidFill>
                  </a:rPr>
                  <a:t>PL: Load Pressure</a:t>
                </a:r>
              </a:p>
              <a:p>
                <a14:m>
                  <m:oMathPara>
                    <m:oMathParaPr>
                      <m:jc m:val="center"/>
                    </m:oMathParaPr>
                    <m:oMath>
                      <m:f>
                        <m:fPr>
                          <m:type m:val="bar"/>
                          <m:ctrlPr>
                            <a:rPr lang="en-IN" i="1" smtClean="0">
                              <a:solidFill>
                                <a:schemeClr val="tx1"/>
                              </a:solidFill>
                              <a:latin typeface="Cambria Math" panose="02040503050406030204" pitchFamily="18" charset="0"/>
                            </a:rPr>
                          </m:ctrlPr>
                        </m:fPr>
                        <m:num>
                          <m:sSub>
                            <m:sSubPr>
                              <m:ctrlPr>
                                <a:rPr lang="en-IN" i="1" smtClean="0">
                                  <a:solidFill>
                                    <a:schemeClr val="tx1"/>
                                  </a:solidFill>
                                  <a:latin typeface="Cambria Math" panose="02040503050406030204" pitchFamily="18" charset="0"/>
                                </a:rPr>
                              </m:ctrlPr>
                            </m:sSubPr>
                            <m:e>
                              <m:r>
                                <a:rPr lang="en-IN" i="1" smtClean="0">
                                  <a:solidFill>
                                    <a:schemeClr val="tx1"/>
                                  </a:solidFill>
                                  <a:latin typeface="Cambria Math" panose="02040503050406030204" pitchFamily="18" charset="0"/>
                                </a:rPr>
                                <m:t>𝐹</m:t>
                              </m:r>
                            </m:e>
                            <m:sub>
                              <m:r>
                                <a:rPr lang="en-IN" i="1" smtClean="0">
                                  <a:solidFill>
                                    <a:schemeClr val="tx1"/>
                                  </a:solidFill>
                                  <a:latin typeface="Cambria Math" panose="02040503050406030204" pitchFamily="18" charset="0"/>
                                </a:rPr>
                                <m:t>𝑎</m:t>
                              </m:r>
                            </m:sub>
                          </m:sSub>
                          <m:r>
                            <a:rPr lang="en-IN" i="1" smtClean="0">
                              <a:solidFill>
                                <a:schemeClr val="tx1"/>
                              </a:solidFill>
                              <a:latin typeface="Cambria Math" panose="02040503050406030204" pitchFamily="18" charset="0"/>
                            </a:rPr>
                            <m:t>+</m:t>
                          </m:r>
                          <m:sSub>
                            <m:sSubPr>
                              <m:ctrlPr>
                                <a:rPr lang="en-IN" i="1" smtClean="0">
                                  <a:solidFill>
                                    <a:schemeClr val="tx1"/>
                                  </a:solidFill>
                                  <a:latin typeface="Cambria Math" panose="02040503050406030204" pitchFamily="18" charset="0"/>
                                </a:rPr>
                              </m:ctrlPr>
                            </m:sSubPr>
                            <m:e>
                              <m:r>
                                <a:rPr lang="en-IN" i="1" smtClean="0">
                                  <a:solidFill>
                                    <a:schemeClr val="tx1"/>
                                  </a:solidFill>
                                  <a:latin typeface="Cambria Math" panose="02040503050406030204" pitchFamily="18" charset="0"/>
                                </a:rPr>
                                <m:t>𝐵</m:t>
                              </m:r>
                            </m:e>
                            <m:sub>
                              <m:r>
                                <a:rPr lang="en-IN" i="1" smtClean="0">
                                  <a:solidFill>
                                    <a:schemeClr val="tx1"/>
                                  </a:solidFill>
                                  <a:latin typeface="Cambria Math" panose="02040503050406030204" pitchFamily="18" charset="0"/>
                                </a:rPr>
                                <m:t>𝑎</m:t>
                              </m:r>
                            </m:sub>
                          </m:sSub>
                          <m:sSub>
                            <m:sSubPr>
                              <m:ctrlPr>
                                <a:rPr lang="en-IN" i="1" smtClean="0">
                                  <a:solidFill>
                                    <a:schemeClr val="tx1"/>
                                  </a:solidFill>
                                  <a:latin typeface="Cambria Math" panose="02040503050406030204" pitchFamily="18" charset="0"/>
                                </a:rPr>
                              </m:ctrlPr>
                            </m:sSubPr>
                            <m:e>
                              <m:acc>
                                <m:accPr>
                                  <m:chr m:val="̇"/>
                                  <m:ctrlPr>
                                    <a:rPr lang="en-IN" i="1" smtClean="0">
                                      <a:solidFill>
                                        <a:schemeClr val="tx1"/>
                                      </a:solidFill>
                                      <a:latin typeface="Cambria Math" panose="02040503050406030204" pitchFamily="18" charset="0"/>
                                    </a:rPr>
                                  </m:ctrlPr>
                                </m:accPr>
                                <m:e>
                                  <m:r>
                                    <a:rPr lang="en-IN" i="1" smtClean="0">
                                      <a:solidFill>
                                        <a:schemeClr val="tx1"/>
                                      </a:solidFill>
                                      <a:latin typeface="Cambria Math" panose="02040503050406030204" pitchFamily="18" charset="0"/>
                                    </a:rPr>
                                    <m:t>𝑥</m:t>
                                  </m:r>
                                </m:e>
                              </m:acc>
                            </m:e>
                            <m:sub>
                              <m:r>
                                <a:rPr lang="en-IN" i="1" smtClean="0">
                                  <a:solidFill>
                                    <a:schemeClr val="tx1"/>
                                  </a:solidFill>
                                  <a:latin typeface="Cambria Math" panose="02040503050406030204" pitchFamily="18" charset="0"/>
                                </a:rPr>
                                <m:t>𝑎</m:t>
                              </m:r>
                            </m:sub>
                          </m:sSub>
                        </m:num>
                        <m:den>
                          <m:r>
                            <a:rPr lang="en-IN" i="1" smtClean="0">
                              <a:solidFill>
                                <a:schemeClr val="tx1"/>
                              </a:solidFill>
                              <a:latin typeface="Cambria Math" panose="02040503050406030204" pitchFamily="18" charset="0"/>
                            </a:rPr>
                            <m:t>𝐴𝑝</m:t>
                          </m:r>
                        </m:den>
                      </m:f>
                    </m:oMath>
                  </m:oMathPara>
                </a14:m>
                <a:endParaRPr lang="en-IN">
                  <a:solidFill>
                    <a:schemeClr val="tx1"/>
                  </a:solidFill>
                </a:endParaRPr>
              </a:p>
              <a:p>
                <a:r>
                  <a:rPr lang="en-IN">
                    <a:solidFill>
                      <a:schemeClr val="tx1"/>
                    </a:solidFill>
                  </a:rPr>
                  <a:t>Where</a:t>
                </a:r>
              </a:p>
              <a:p>
                <a:r>
                  <a:rPr lang="en-IN">
                    <a:solidFill>
                      <a:schemeClr val="tx1"/>
                    </a:solidFill>
                  </a:rPr>
                  <a:t>Ba: Actuator damping factor</a:t>
                </a:r>
              </a:p>
            </p:txBody>
          </p:sp>
        </mc:Choice>
        <mc:Fallback>
          <p:sp>
            <p:nvSpPr>
              <p:cNvPr id="31" name="Rectangle: Rounded Corners 30">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a16="http://schemas.microsoft.com/office/drawing/2014/main" id="{7990BEEB-897E-E79F-46D4-A8A8F9B6A1DA}"/>
                  </a:ext>
                </a:extLst>
              </p:cNvPr>
              <p:cNvSpPr>
                <a:spLocks noRot="1" noChangeAspect="1" noMove="1" noResize="1" noEditPoints="1" noAdjustHandles="1" noChangeArrowheads="1" noChangeShapeType="1" noTextEdit="1"/>
              </p:cNvSpPr>
              <p:nvPr/>
            </p:nvSpPr>
            <p:spPr>
              <a:xfrm>
                <a:off x="997527" y="1684500"/>
                <a:ext cx="2912620" cy="4653981"/>
              </a:xfrm>
              <a:prstGeom prst="roundRect">
                <a:avLst>
                  <a:gd name="adj" fmla="val 4794"/>
                </a:avLst>
              </a:prstGeom>
              <a:blipFill>
                <a:blip r:embed="rId3"/>
                <a:stretch>
                  <a:fillRect l="-209" r="-1253" b="-392"/>
                </a:stretch>
              </a:blipFill>
            </p:spPr>
            <p:txBody>
              <a:bodyPr/>
              <a:lstStyle/>
              <a:p>
                <a:r>
                  <a:rPr lang="en-IN">
                    <a:noFill/>
                  </a:rPr>
                  <a:t> </a:t>
                </a:r>
              </a:p>
            </p:txBody>
          </p:sp>
        </mc:Fallback>
      </mc:AlternateContent>
      <p:cxnSp>
        <p:nvCxnSpPr>
          <p:cNvPr id="15" name="Connector: Elbow 1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2F712C2F-7FEE-9AF7-AB68-5D4C2C8E7094}"/>
              </a:ext>
            </a:extLst>
          </p:cNvPr>
          <p:cNvCxnSpPr>
            <a:endCxn id="2" idx="2"/>
          </p:cNvCxnSpPr>
          <p:nvPr/>
        </p:nvCxnSpPr>
        <p:spPr>
          <a:xfrm flipV="1">
            <a:off x="3910146" y="3469334"/>
            <a:ext cx="1912679" cy="562339"/>
          </a:xfrm>
          <a:prstGeom prst="bentConnector2">
            <a:avLst/>
          </a:prstGeom>
          <a:ln>
            <a:solidFill>
              <a:schemeClr val="tx1"/>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10" name="Slide Number Placeholder 9">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084F2149-1F6C-DE95-0FC7-5557F9786548}"/>
              </a:ext>
            </a:extLst>
          </p:cNvPr>
          <p:cNvSpPr>
            <a:spLocks noGrp="1"/>
          </p:cNvSpPr>
          <p:nvPr>
            <p:ph type="sldNum" sz="quarter" idx="4"/>
          </p:nvPr>
        </p:nvSpPr>
        <p:spPr/>
        <p:txBody>
          <a:bodyPr/>
          <a:lstStyle/>
          <a:p>
            <a:fld id="{E8E6B935-9A0A-4705-AF38-D840638B6369}" type="slidenum">
              <a:rPr lang="en-IN" smtClean="0"/>
              <a:pPr/>
              <a:t>5</a:t>
            </a:fld>
            <a:endParaRPr lang="en-IN"/>
          </a:p>
        </p:txBody>
      </p:sp>
      <p:sp>
        <p:nvSpPr>
          <p:cNvPr id="18" name="TextBox 17">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636A3C7D-9D3C-65C4-EDC3-B32EB62390D9}"/>
              </a:ext>
            </a:extLst>
          </p:cNvPr>
          <p:cNvSpPr txBox="1"/>
          <p:nvPr/>
        </p:nvSpPr>
        <p:spPr>
          <a:xfrm>
            <a:off x="284480" y="519519"/>
            <a:ext cx="7566495" cy="769441"/>
          </a:xfrm>
          <a:prstGeom prst="rect">
            <a:avLst/>
          </a:prstGeom>
          <a:noFill/>
        </p:spPr>
        <p:txBody>
          <a:bodyPr wrap="none" rtlCol="0">
            <a:spAutoFit/>
          </a:bodyPr>
          <a:lstStyle/>
          <a:p>
            <a:r>
              <a:rPr lang="en-IN" sz="4400">
                <a:latin typeface="Century Gothic" panose="020B0502020202020204" pitchFamily="34" charset="0"/>
              </a:rPr>
              <a:t>Simulink Model Explanation</a:t>
            </a:r>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58205942"/>
      </p:ext>
    </p:extLst>
  </p:cSld>
  <p:clrMapOvr>
    <a:masterClrMapping/>
  </p:clrMapOvr>
  <mc:AlternateContent xmlns:mc="http://schemas.openxmlformats.org/markup-compatibility/2006">
    <mc:Choice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1000"/>
                                        <p:tgtEl>
                                          <p:spTgt spid="2"/>
                                        </p:tgtEl>
                                      </p:cBhvr>
                                    </p:animEffect>
                                  </p:childTnLst>
                                </p:cTn>
                              </p:par>
                            </p:childTnLst>
                          </p:cTn>
                        </p:par>
                        <p:par>
                          <p:cTn id="8" fill="hold" nodeType="afterGroup">
                            <p:stCondLst>
                              <p:cond delay="1000"/>
                            </p:stCondLst>
                            <p:childTnLst>
                              <p:par>
                                <p:cTn id="9" presetID="22" presetClass="entr" presetSubtype="1"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par>
                          <p:cTn id="12" fill="hold" nodeType="afterGroup">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107DFC3C-3F88-F454-FE70-48C5C5648404}"/>
              </a:ext>
            </a:extLst>
          </p:cNvPr>
          <p:cNvSpPr>
            <a:spLocks noGrp="1"/>
          </p:cNvSpPr>
          <p:nvPr>
            <p:ph type="subTitle" idx="1"/>
          </p:nvPr>
        </p:nvSpPr>
        <p:spPr/>
        <p:txBody>
          <a:bodyPr/>
          <a:lstStyle/>
          <a:p>
            <a:endParaRPr lang="en-IN"/>
          </a:p>
        </p:txBody>
      </p:sp>
      <p:pic>
        <p:nvPicPr>
          <p:cNvPr id="17" name="Picture 16">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546C6658-D3DA-17BF-75F5-50E2C4059E97}"/>
              </a:ext>
            </a:extLst>
          </p:cNvPr>
          <p:cNvPicPr>
            <a:picLocks noChangeAspect="1"/>
          </p:cNvPicPr>
          <p:nvPr/>
        </p:nvPicPr>
        <p:blipFill>
          <a:blip r:embed="rId2">
            <a:extLst>
              <a:ext uri="{28A0092B-C50C-407E-A947-70E740481C1C}">
                <a14:useLocalDpi xmlns="" xmlns:m="http://schemas.openxmlformats.org/officeDocument/2006/math" xmlns:w="http://schemas.openxmlformats.org/wordprocessingml/2006/main" xmlns:wp="http://schemas.openxmlformats.org/drawingml/2006/wordprocessingDrawing" xmlns:mc="http://schemas.openxmlformats.org/markup-compatibility/2006" xmlns:p14="http://schemas.microsoft.com/office/powerpoint/2010/main" xmlns:p15="http://schemas.microsoft.com/office/powerpoint/2012/main" xmlns:p159="http://schemas.microsoft.com/office/powerpoint/2015/09/main" xmlns:a14="http://schemas.microsoft.com/office/drawing/2010/main" val="0"/>
              </a:ext>
            </a:extLst>
          </a:blip>
          <a:srcRect l="-1" r="1542"/>
          <a:stretch>
            <a:fillRect/>
          </a:stretch>
        </p:blipFill>
        <p:spPr>
          <a:xfrm>
            <a:off x="378847" y="1679571"/>
            <a:ext cx="11434306" cy="3844934"/>
          </a:xfrm>
          <a:prstGeom prst="rect">
            <a:avLst/>
          </a:prstGeom>
        </p:spPr>
      </p:pic>
      <p:sp>
        <p:nvSpPr>
          <p:cNvPr id="2" name="Rectangle: Rounded Corners 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0DDB51F7-B62E-BBC8-13EB-08F13901CAE0}"/>
              </a:ext>
            </a:extLst>
          </p:cNvPr>
          <p:cNvSpPr/>
          <p:nvPr/>
        </p:nvSpPr>
        <p:spPr>
          <a:xfrm>
            <a:off x="5913120" y="3255962"/>
            <a:ext cx="3078480" cy="625158"/>
          </a:xfrm>
          <a:prstGeom prst="roundRect">
            <a:avLst>
              <a:gd name="adj" fmla="val 9864"/>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 xmlns:m="http://schemas.openxmlformats.org/officeDocument/2006/math" xmlns:w="http://schemas.openxmlformats.org/wordprocessingml/2006/main"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Requires="a14">
          <p:sp>
            <p:nvSpPr>
              <p:cNvPr id="31" name="Rectangle: Rounded Corners 30">
                <a:extLst>
                  <a:ext uri="{FF2B5EF4-FFF2-40B4-BE49-F238E27FC236}">
                    <a16:creationId xmlns:a16="http://schemas.microsoft.com/office/drawing/2014/main" id="{7990BEEB-897E-E79F-46D4-A8A8F9B6A1DA}"/>
                  </a:ext>
                </a:extLst>
              </p:cNvPr>
              <p:cNvSpPr/>
              <p:nvPr/>
            </p:nvSpPr>
            <p:spPr>
              <a:xfrm>
                <a:off x="518160" y="2064292"/>
                <a:ext cx="4013200" cy="4274190"/>
              </a:xfrm>
              <a:prstGeom prst="roundRect">
                <a:avLst>
                  <a:gd name="adj" fmla="val 4794"/>
                </a:avLst>
              </a:prstGeom>
              <a:gradFill flip="none" rotWithShape="1">
                <a:gsLst>
                  <a:gs pos="100000">
                    <a:srgbClr val="DBDBDF"/>
                  </a:gs>
                  <a:gs pos="100000">
                    <a:schemeClr val="bg2">
                      <a:alpha val="0"/>
                    </a:schemeClr>
                  </a:gs>
                  <a:gs pos="100000">
                    <a:schemeClr val="tx1"/>
                  </a:gs>
                </a:gsLst>
                <a:lin ang="0" scaled="1"/>
              </a:gra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IN">
                    <a:solidFill>
                      <a:schemeClr val="tx1"/>
                    </a:solidFill>
                  </a:rPr>
                  <a:t>Moving forward calculating the the Actuator force(Fa)</a:t>
                </a:r>
              </a:p>
              <a:p>
                <a14:m>
                  <m:oMathPara>
                    <m:oMathParaPr>
                      <m:jc/>
                    </m:oMathParaPr>
                    <m:oMath>
                      <m:sSub>
                        <m:sSubPr>
                          <m:ctrlPr>
                            <a:rPr lang="en-IN" smtClean="0">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𝐹</m:t>
                          </m:r>
                        </m:e>
                        <m:sub>
                          <m:r>
                            <a:rPr lang="en-IN" i="1">
                              <a:solidFill>
                                <a:schemeClr val="tx1"/>
                              </a:solidFill>
                              <a:latin typeface="Cambria Math" panose="02040503050406030204" pitchFamily="18" charset="0"/>
                            </a:rPr>
                            <m:t>𝑎</m:t>
                          </m:r>
                        </m:sub>
                      </m:sSub>
                      <m:r>
                        <m:rPr>
                          <m:sty m:val="p"/>
                        </m:rPr>
                        <a:rPr lang="en-IN" i="0">
                          <a:solidFill>
                            <a:schemeClr val="tx1"/>
                          </a:solidFill>
                          <a:latin typeface="Cambria Math" panose="02040503050406030204" pitchFamily="18" charset="0"/>
                        </a:rPr>
                        <m:t>=</m:t>
                      </m:r>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𝑘</m:t>
                          </m:r>
                        </m:e>
                        <m:sub>
                          <m:r>
                            <a:rPr lang="en-IN" i="1">
                              <a:solidFill>
                                <a:schemeClr val="tx1"/>
                              </a:solidFill>
                              <a:latin typeface="Cambria Math" panose="02040503050406030204" pitchFamily="18" charset="0"/>
                            </a:rPr>
                            <m:t>𝐼</m:t>
                          </m:r>
                        </m:sub>
                      </m:sSub>
                      <m:sSub>
                        <m:sSubPr>
                          <m:ctrlPr>
                            <a:rPr lang="en-IN" i="1">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m:t>
                          </m:r>
                          <m:r>
                            <a:rPr lang="en-IN" i="1">
                              <a:solidFill>
                                <a:schemeClr val="tx1"/>
                              </a:solidFill>
                              <a:latin typeface="Cambria Math" panose="02040503050406030204" pitchFamily="18" charset="0"/>
                            </a:rPr>
                            <m:t>𝑥</m:t>
                          </m:r>
                        </m:e>
                        <m:sub>
                          <m:r>
                            <a:rPr lang="en-IN" i="1">
                              <a:solidFill>
                                <a:schemeClr val="tx1"/>
                              </a:solidFill>
                              <a:latin typeface="Cambria Math" panose="02040503050406030204" pitchFamily="18" charset="0"/>
                            </a:rPr>
                            <m:t>𝑎</m:t>
                          </m:r>
                        </m:sub>
                      </m:sSub>
                      <m:r>
                        <m:rPr>
                          <m:sty m:val="p"/>
                        </m:rPr>
                        <a:rPr lang="en-IN" i="0">
                          <a:solidFill>
                            <a:schemeClr val="tx1"/>
                          </a:solidFill>
                          <a:latin typeface="Cambria Math" panose="02040503050406030204" pitchFamily="18" charset="0"/>
                        </a:rPr>
                        <m:t>−</m:t>
                      </m:r>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𝑥</m:t>
                          </m:r>
                        </m:e>
                        <m:sub>
                          <m:r>
                            <a:rPr lang="en-IN" i="1">
                              <a:solidFill>
                                <a:schemeClr val="tx1"/>
                              </a:solidFill>
                              <a:latin typeface="Cambria Math" panose="02040503050406030204" pitchFamily="18" charset="0"/>
                            </a:rPr>
                            <m:t>𝑐𝑠</m:t>
                          </m:r>
                        </m:sub>
                      </m:sSub>
                      <m:r>
                        <a:rPr lang="en-IN" b="0" i="1" smtClean="0">
                          <a:solidFill>
                            <a:schemeClr val="tx1"/>
                          </a:solidFill>
                          <a:latin typeface="Cambria Math" panose="02040503050406030204" pitchFamily="18" charset="0"/>
                        </a:rPr>
                        <m:t>)</m:t>
                      </m:r>
                    </m:oMath>
                  </m:oMathPara>
                </a14:m>
                <a:endParaRPr lang="en-IN">
                  <a:solidFill>
                    <a:schemeClr val="tx1"/>
                  </a:solidFill>
                </a:endParaRPr>
              </a:p>
              <a:p>
                <a:r>
                  <a:rPr lang="en-IN">
                    <a:solidFill>
                      <a:schemeClr val="tx1"/>
                    </a:solidFill>
                  </a:rPr>
                  <a:t>Where:</a:t>
                </a:r>
              </a:p>
              <a:p>
                <a:r>
                  <a:rPr lang="en-IN">
                    <a:solidFill>
                      <a:schemeClr val="tx1"/>
                    </a:solidFill>
                  </a:rPr>
                  <a:t>Ki: Actuator mounting stiffness</a:t>
                </a:r>
              </a:p>
              <a:p>
                <a:r>
                  <a:rPr lang="en-IN" err="1">
                    <a:solidFill>
                      <a:schemeClr val="tx1"/>
                    </a:solidFill>
                  </a:rPr>
                  <a:t>Xcs: forward moment of the control surface </a:t>
                </a:r>
              </a:p>
              <a:p>
                <a:r>
                  <a:rPr lang="en-IN" err="1">
                    <a:solidFill>
                      <a:schemeClr val="tx1"/>
                    </a:solidFill>
                  </a:rPr>
                  <a:t>Xa: displacement of the Piston, with the maximum allowed movement from -0.5m - 0.5m (assumed) calculated from the below equation: </a:t>
                </a:r>
              </a:p>
              <a:p>
                <a14:m>
                  <m:oMathPara>
                    <m:oMathParaPr>
                      <m:jc/>
                    </m:oMathParaPr>
                    <m:oMath>
                      <m:sSub>
                        <m:sSubPr>
                          <m:ctrlPr>
                            <a:rPr lang="en-IN" smtClean="0">
                              <a:solidFill>
                                <a:schemeClr val="tx1"/>
                              </a:solidFill>
                              <a:latin typeface="Cambria Math" panose="02040503050406030204" pitchFamily="18" charset="0"/>
                            </a:rPr>
                          </m:ctrlPr>
                        </m:sSubPr>
                        <m:e>
                          <m:r>
                            <a:rPr lang="en-IN" i="1" smtClean="0">
                              <a:solidFill>
                                <a:schemeClr val="tx1"/>
                              </a:solidFill>
                              <a:latin typeface="Cambria Math" panose="02040503050406030204" pitchFamily="18" charset="0"/>
                            </a:rPr>
                            <m:t>𝑥</m:t>
                          </m:r>
                        </m:e>
                        <m:sub>
                          <m:r>
                            <a:rPr lang="en-IN" i="1" smtClean="0">
                              <a:solidFill>
                                <a:schemeClr val="tx1"/>
                              </a:solidFill>
                              <a:latin typeface="Cambria Math" panose="02040503050406030204" pitchFamily="18" charset="0"/>
                            </a:rPr>
                            <m:t>𝑎</m:t>
                          </m:r>
                        </m:sub>
                      </m:sSub>
                      <m:r>
                        <m:rPr>
                          <m:sty m:val="p"/>
                        </m:rPr>
                        <a:rPr lang="en-IN" i="0" smtClean="0">
                          <a:solidFill>
                            <a:schemeClr val="tx1"/>
                          </a:solidFill>
                          <a:latin typeface="Cambria Math" panose="02040503050406030204" pitchFamily="18" charset="0"/>
                        </a:rPr>
                        <m:t>=</m:t>
                      </m:r>
                      <m:nary>
                        <m:naryPr>
                          <m:chr/>
                          <m:grow m:val="on"/>
                          <m:subHide m:val="on"/>
                          <m:supHide m:val="on"/>
                          <m:ctrlPr>
                            <a:rPr lang="en-IN" i="1" smtClean="0">
                              <a:solidFill>
                                <a:schemeClr val="tx1"/>
                              </a:solidFill>
                              <a:latin typeface="Cambria Math" panose="02040503050406030204" pitchFamily="18" charset="0"/>
                            </a:rPr>
                          </m:ctrlPr>
                        </m:naryPr>
                        <m:sub/>
                        <m:sup/>
                        <m:e>
                          <m:f>
                            <m:fPr>
                              <m:type m:val="bar"/>
                              <m:ctrlPr>
                                <a:rPr lang="en-IN" i="1" smtClean="0">
                                  <a:solidFill>
                                    <a:schemeClr val="tx1"/>
                                  </a:solidFill>
                                  <a:latin typeface="Cambria Math" panose="02040503050406030204" pitchFamily="18" charset="0"/>
                                </a:rPr>
                              </m:ctrlPr>
                            </m:fPr>
                            <m:num>
                              <m:sSub>
                                <m:sSubPr>
                                  <m:ctrlPr>
                                    <a:rPr lang="en-IN" i="1" smtClean="0">
                                      <a:solidFill>
                                        <a:schemeClr val="tx1"/>
                                      </a:solidFill>
                                      <a:latin typeface="Cambria Math" panose="02040503050406030204" pitchFamily="18" charset="0"/>
                                    </a:rPr>
                                  </m:ctrlPr>
                                </m:sSubPr>
                                <m:e>
                                  <m:r>
                                    <a:rPr lang="en-IN" i="1" smtClean="0">
                                      <a:solidFill>
                                        <a:schemeClr val="tx1"/>
                                      </a:solidFill>
                                      <a:latin typeface="Cambria Math" panose="02040503050406030204" pitchFamily="18" charset="0"/>
                                    </a:rPr>
                                    <m:t>𝑄</m:t>
                                  </m:r>
                                </m:e>
                                <m:sub>
                                  <m:r>
                                    <a:rPr lang="en-IN" i="1" smtClean="0">
                                      <a:solidFill>
                                        <a:schemeClr val="tx1"/>
                                      </a:solidFill>
                                      <a:latin typeface="Cambria Math" panose="02040503050406030204" pitchFamily="18" charset="0"/>
                                    </a:rPr>
                                    <m:t>𝐿</m:t>
                                  </m:r>
                                </m:sub>
                              </m:sSub>
                            </m:num>
                            <m:den>
                              <m:r>
                                <a:rPr lang="en-IN" i="1" smtClean="0">
                                  <a:solidFill>
                                    <a:schemeClr val="tx1"/>
                                  </a:solidFill>
                                  <a:latin typeface="Cambria Math" panose="02040503050406030204" pitchFamily="18" charset="0"/>
                                </a:rPr>
                                <m:t>𝐴𝑝</m:t>
                              </m:r>
                            </m:den>
                          </m:f>
                        </m:e>
                      </m:nary>
                    </m:oMath>
                  </m:oMathPara>
                </a14:m>
                <a:endParaRPr lang="en-IN">
                  <a:solidFill>
                    <a:schemeClr val="tx1"/>
                  </a:solidFill>
                </a:endParaRPr>
              </a:p>
              <a:p>
                <a:r>
                  <a:rPr lang="en-IN">
                    <a:solidFill>
                      <a:schemeClr val="tx1"/>
                    </a:solidFill>
                  </a:rPr>
                  <a:t>Where Ap is the area of the piston</a:t>
                </a:r>
              </a:p>
              <a:p>
                <a:endParaRPr lang="en-IN">
                  <a:solidFill>
                    <a:schemeClr val="tx1"/>
                  </a:solidFill>
                </a:endParaRPr>
              </a:p>
            </p:txBody>
          </p:sp>
        </mc:Choice>
        <mc:Fallback>
          <p:sp>
            <p:nvSpPr>
              <p:cNvPr id="31" name="Rectangle: Rounded Corners 30">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a16="http://schemas.microsoft.com/office/drawing/2014/main" id="{7990BEEB-897E-E79F-46D4-A8A8F9B6A1DA}"/>
                  </a:ext>
                </a:extLst>
              </p:cNvPr>
              <p:cNvSpPr>
                <a:spLocks noRot="1" noChangeAspect="1" noMove="1" noResize="1" noEditPoints="1" noAdjustHandles="1" noChangeArrowheads="1" noChangeShapeType="1" noTextEdit="1"/>
              </p:cNvSpPr>
              <p:nvPr/>
            </p:nvSpPr>
            <p:spPr>
              <a:xfrm>
                <a:off x="518160" y="2064292"/>
                <a:ext cx="4013200" cy="4274190"/>
              </a:xfrm>
              <a:prstGeom prst="roundRect">
                <a:avLst>
                  <a:gd name="adj" fmla="val 4794"/>
                </a:avLst>
              </a:prstGeom>
              <a:blipFill>
                <a:blip r:embed="rId3"/>
                <a:stretch>
                  <a:fillRect r="-909"/>
                </a:stretch>
              </a:blipFill>
            </p:spPr>
            <p:txBody>
              <a:bodyPr/>
              <a:lstStyle/>
              <a:p>
                <a:r>
                  <a:rPr lang="en-IN">
                    <a:noFill/>
                  </a:rPr>
                  <a:t> </a:t>
                </a:r>
              </a:p>
            </p:txBody>
          </p:sp>
        </mc:Fallback>
      </mc:AlternateContent>
      <p:cxnSp>
        <p:nvCxnSpPr>
          <p:cNvPr id="15" name="Connector: Elbow 1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2F712C2F-7FEE-9AF7-AB68-5D4C2C8E7094}"/>
              </a:ext>
            </a:extLst>
          </p:cNvPr>
          <p:cNvCxnSpPr>
            <a:stCxn id="31" idx="3"/>
            <a:endCxn id="2" idx="2"/>
          </p:cNvCxnSpPr>
          <p:nvPr/>
        </p:nvCxnSpPr>
        <p:spPr>
          <a:xfrm flipV="1">
            <a:off x="4531360" y="3881120"/>
            <a:ext cx="2921000" cy="320267"/>
          </a:xfrm>
          <a:prstGeom prst="bentConnector2">
            <a:avLst/>
          </a:prstGeom>
          <a:ln>
            <a:solidFill>
              <a:schemeClr val="tx1"/>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10" name="Slide Number Placeholder 9">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084F2149-1F6C-DE95-0FC7-5557F9786548}"/>
              </a:ext>
            </a:extLst>
          </p:cNvPr>
          <p:cNvSpPr>
            <a:spLocks noGrp="1"/>
          </p:cNvSpPr>
          <p:nvPr>
            <p:ph type="sldNum" sz="quarter" idx="4"/>
          </p:nvPr>
        </p:nvSpPr>
        <p:spPr/>
        <p:txBody>
          <a:bodyPr/>
          <a:lstStyle/>
          <a:p>
            <a:fld id="{E8E6B935-9A0A-4705-AF38-D840638B6369}" type="slidenum">
              <a:rPr lang="en-IN" smtClean="0"/>
              <a:pPr/>
              <a:t>6</a:t>
            </a:fld>
            <a:endParaRPr lang="en-IN"/>
          </a:p>
        </p:txBody>
      </p:sp>
      <p:sp>
        <p:nvSpPr>
          <p:cNvPr id="18" name="TextBox 17">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636A3C7D-9D3C-65C4-EDC3-B32EB62390D9}"/>
              </a:ext>
            </a:extLst>
          </p:cNvPr>
          <p:cNvSpPr txBox="1"/>
          <p:nvPr/>
        </p:nvSpPr>
        <p:spPr>
          <a:xfrm>
            <a:off x="284480" y="519519"/>
            <a:ext cx="7566495" cy="769441"/>
          </a:xfrm>
          <a:prstGeom prst="rect">
            <a:avLst/>
          </a:prstGeom>
          <a:noFill/>
        </p:spPr>
        <p:txBody>
          <a:bodyPr wrap="none" rtlCol="0">
            <a:spAutoFit/>
          </a:bodyPr>
          <a:lstStyle/>
          <a:p>
            <a:r>
              <a:rPr lang="en-IN" sz="4400">
                <a:latin typeface="Century Gothic" panose="020B0502020202020204" pitchFamily="34" charset="0"/>
              </a:rPr>
              <a:t>Simulink Model Explanation</a:t>
            </a:r>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30926171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1000"/>
                                        <p:tgtEl>
                                          <p:spTgt spid="2"/>
                                        </p:tgtEl>
                                      </p:cBhvr>
                                    </p:animEffect>
                                  </p:childTnLst>
                                </p:cTn>
                              </p:par>
                            </p:childTnLst>
                          </p:cTn>
                        </p:par>
                        <p:par>
                          <p:cTn id="8" fill="hold" nodeType="afterGroup">
                            <p:stCondLst>
                              <p:cond delay="1000"/>
                            </p:stCondLst>
                            <p:childTnLst>
                              <p:par>
                                <p:cTn id="9" presetID="22" presetClass="entr" presetSubtype="1"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par>
                          <p:cTn id="12" fill="hold" nodeType="afterGroup">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107DFC3C-3F88-F454-FE70-48C5C5648404}"/>
              </a:ext>
            </a:extLst>
          </p:cNvPr>
          <p:cNvSpPr>
            <a:spLocks noGrp="1"/>
          </p:cNvSpPr>
          <p:nvPr>
            <p:ph type="subTitle" idx="1"/>
          </p:nvPr>
        </p:nvSpPr>
        <p:spPr/>
        <p:txBody>
          <a:bodyPr/>
          <a:lstStyle/>
          <a:p>
            <a:endParaRPr lang="en-IN"/>
          </a:p>
        </p:txBody>
      </p:sp>
      <p:pic>
        <p:nvPicPr>
          <p:cNvPr id="17" name="Picture 16">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546C6658-D3DA-17BF-75F5-50E2C4059E97}"/>
              </a:ext>
            </a:extLst>
          </p:cNvPr>
          <p:cNvPicPr>
            <a:picLocks noChangeAspect="1"/>
          </p:cNvPicPr>
          <p:nvPr/>
        </p:nvPicPr>
        <p:blipFill>
          <a:blip r:embed="rId2">
            <a:extLst>
              <a:ext uri="{28A0092B-C50C-407E-A947-70E740481C1C}">
                <a14:useLocalDpi xmlns="" xmlns:m="http://schemas.openxmlformats.org/officeDocument/2006/math" xmlns:w="http://schemas.openxmlformats.org/wordprocessingml/2006/main" xmlns:wp="http://schemas.openxmlformats.org/drawingml/2006/wordprocessingDrawing" xmlns:mc="http://schemas.openxmlformats.org/markup-compatibility/2006" xmlns:p14="http://schemas.microsoft.com/office/powerpoint/2010/main" xmlns:p15="http://schemas.microsoft.com/office/powerpoint/2012/main" xmlns:p159="http://schemas.microsoft.com/office/powerpoint/2015/09/main" xmlns:a14="http://schemas.microsoft.com/office/drawing/2010/main" val="0"/>
              </a:ext>
            </a:extLst>
          </a:blip>
          <a:srcRect l="-1" r="1542"/>
          <a:stretch>
            <a:fillRect/>
          </a:stretch>
        </p:blipFill>
        <p:spPr>
          <a:xfrm>
            <a:off x="378847" y="1679571"/>
            <a:ext cx="11434306" cy="3844934"/>
          </a:xfrm>
          <a:prstGeom prst="rect">
            <a:avLst/>
          </a:prstGeom>
        </p:spPr>
      </p:pic>
      <p:sp>
        <p:nvSpPr>
          <p:cNvPr id="2" name="Rectangle: Rounded Corners 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0DDB51F7-B62E-BBC8-13EB-08F13901CAE0}"/>
              </a:ext>
            </a:extLst>
          </p:cNvPr>
          <p:cNvSpPr/>
          <p:nvPr/>
        </p:nvSpPr>
        <p:spPr>
          <a:xfrm>
            <a:off x="9144000" y="3078480"/>
            <a:ext cx="2407920" cy="1452879"/>
          </a:xfrm>
          <a:prstGeom prst="roundRect">
            <a:avLst>
              <a:gd name="adj" fmla="val 9864"/>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 xmlns:m="http://schemas.openxmlformats.org/officeDocument/2006/math" xmlns:w="http://schemas.openxmlformats.org/wordprocessingml/2006/main"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Requires="a14">
          <p:sp>
            <p:nvSpPr>
              <p:cNvPr id="31" name="Rectangle: Rounded Corners 30">
                <a:extLst>
                  <a:ext uri="{FF2B5EF4-FFF2-40B4-BE49-F238E27FC236}">
                    <a16:creationId xmlns:a16="http://schemas.microsoft.com/office/drawing/2014/main" id="{7990BEEB-897E-E79F-46D4-A8A8F9B6A1DA}"/>
                  </a:ext>
                </a:extLst>
              </p:cNvPr>
              <p:cNvSpPr/>
              <p:nvPr/>
            </p:nvSpPr>
            <p:spPr>
              <a:xfrm>
                <a:off x="1524000" y="2631440"/>
                <a:ext cx="4785360" cy="3606959"/>
              </a:xfrm>
              <a:prstGeom prst="roundRect">
                <a:avLst>
                  <a:gd name="adj" fmla="val 4794"/>
                </a:avLst>
              </a:prstGeom>
              <a:gradFill flip="none" rotWithShape="1">
                <a:gsLst>
                  <a:gs pos="100000">
                    <a:srgbClr val="DBDBDF"/>
                  </a:gs>
                  <a:gs pos="100000">
                    <a:schemeClr val="bg2">
                      <a:alpha val="0"/>
                    </a:schemeClr>
                  </a:gs>
                  <a:gs pos="100000">
                    <a:schemeClr val="tx1"/>
                  </a:gs>
                </a:gsLst>
                <a:lin ang="0" scaled="1"/>
              </a:gra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IN">
                    <a:solidFill>
                      <a:schemeClr val="tx1"/>
                    </a:solidFill>
                  </a:rPr>
                  <a:t>Load Dynamics of the system:</a:t>
                </a:r>
              </a:p>
              <a:p>
                <a:r>
                  <a:rPr lang="en-IN">
                    <a:solidFill>
                      <a:schemeClr val="tx1"/>
                    </a:solidFill>
                  </a:rPr>
                  <a:t>Considering a control surface hinged on one end experiences the output force in its centre of mass the deflection </a:t>
                </a:r>
                <a14:m>
                  <m:oMathPara>
                    <m:oMathParaPr>
                      <m:jc/>
                    </m:oMathParaPr>
                    <m:oMath>
                      <m:r>
                        <m:rPr>
                          <m:sty m:val="p"/>
                        </m:rPr>
                        <a:rPr lang="en-IN" b="0" i="0" smtClean="0">
                          <a:solidFill>
                            <a:schemeClr val="tx1"/>
                          </a:solidFill>
                          <a:latin typeface="Cambria Math" panose="02040503050406030204" pitchFamily="18" charset="0"/>
                        </a:rPr>
                        <m:t>(</m:t>
                      </m:r>
                      <m:r>
                        <a:rPr lang="en-IN" i="1">
                          <a:solidFill>
                            <a:schemeClr val="tx1"/>
                          </a:solidFill>
                          <a:latin typeface="Cambria Math" panose="02040503050406030204" pitchFamily="18" charset="0"/>
                        </a:rPr>
                        <m:t>𝛿</m:t>
                      </m:r>
                    </m:oMath>
                  </m:oMathPara>
                </a14:m>
                <a:r>
                  <a:rPr lang="en-IN">
                    <a:solidFill>
                      <a:schemeClr val="tx1"/>
                    </a:solidFill>
                  </a:rPr>
                  <a:t>cs) is calculated from the below equation</a:t>
                </a:r>
              </a:p>
              <a:p>
                <a14:m>
                  <m:oMathPara>
                    <m:oMathParaPr>
                      <m:jc/>
                    </m:oMathParaPr>
                    <m:oMath>
                      <m:sSub>
                        <m:sSubPr>
                          <m:ctrlPr>
                            <a:rPr lang="en-IN" smtClean="0">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𝐹</m:t>
                          </m:r>
                        </m:e>
                        <m:sub>
                          <m:r>
                            <a:rPr lang="en-IN" i="1">
                              <a:solidFill>
                                <a:schemeClr val="tx1"/>
                              </a:solidFill>
                              <a:latin typeface="Cambria Math" panose="02040503050406030204" pitchFamily="18" charset="0"/>
                            </a:rPr>
                            <m:t>𝐷</m:t>
                          </m:r>
                        </m:sub>
                      </m:sSub>
                      <m:r>
                        <m:rPr>
                          <m:sty m:val="p"/>
                        </m:rPr>
                        <a:rPr lang="en-IN" i="0">
                          <a:solidFill>
                            <a:schemeClr val="tx1"/>
                          </a:solidFill>
                          <a:latin typeface="Cambria Math" panose="02040503050406030204" pitchFamily="18" charset="0"/>
                        </a:rPr>
                        <m:t>+</m:t>
                      </m:r>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𝐹</m:t>
                          </m:r>
                        </m:e>
                        <m:sub>
                          <m:r>
                            <a:rPr lang="en-IN" i="1">
                              <a:solidFill>
                                <a:schemeClr val="tx1"/>
                              </a:solidFill>
                              <a:latin typeface="Cambria Math" panose="02040503050406030204" pitchFamily="18" charset="0"/>
                            </a:rPr>
                            <m:t>𝐴</m:t>
                          </m:r>
                        </m:sub>
                      </m:sSub>
                      <m:r>
                        <m:rPr>
                          <m:sty m:val="p"/>
                        </m:rPr>
                        <a:rPr lang="en-IN" i="0">
                          <a:solidFill>
                            <a:schemeClr val="tx1"/>
                          </a:solidFill>
                          <a:latin typeface="Cambria Math" panose="02040503050406030204" pitchFamily="18" charset="0"/>
                        </a:rPr>
                        <m:t>=</m:t>
                      </m:r>
                      <m:f>
                        <m:fPr>
                          <m:type m:val="bar"/>
                          <m:ctrlPr>
                            <a:rPr lang="en-IN" i="1">
                              <a:solidFill>
                                <a:schemeClr val="tx1"/>
                              </a:solidFill>
                              <a:latin typeface="Cambria Math" panose="02040503050406030204" pitchFamily="18" charset="0"/>
                            </a:rPr>
                          </m:ctrlPr>
                        </m:fPr>
                        <m:num>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𝐽</m:t>
                              </m:r>
                            </m:e>
                            <m:sub>
                              <m:r>
                                <a:rPr lang="en-IN" i="1">
                                  <a:solidFill>
                                    <a:schemeClr val="tx1"/>
                                  </a:solidFill>
                                  <a:latin typeface="Cambria Math" panose="02040503050406030204" pitchFamily="18" charset="0"/>
                                </a:rPr>
                                <m:t>𝐶𝑠</m:t>
                              </m:r>
                            </m:sub>
                          </m:sSub>
                          <m:acc>
                            <m:accPr>
                              <m:chr m:val="̈"/>
                              <m:ctrlPr>
                                <a:rPr lang="en-IN" i="1">
                                  <a:solidFill>
                                    <a:schemeClr val="tx1"/>
                                  </a:solidFill>
                                  <a:latin typeface="Cambria Math" panose="02040503050406030204" pitchFamily="18" charset="0"/>
                                </a:rPr>
                              </m:ctrlPr>
                            </m:accPr>
                            <m:e>
                              <m:r>
                                <a:rPr lang="en-IN" i="1">
                                  <a:solidFill>
                                    <a:schemeClr val="tx1"/>
                                  </a:solidFill>
                                  <a:latin typeface="Cambria Math" panose="02040503050406030204" pitchFamily="18" charset="0"/>
                                </a:rPr>
                                <m:t>𝛿</m:t>
                              </m:r>
                            </m:e>
                          </m:acc>
                        </m:num>
                        <m:den>
                          <m:r>
                            <a:rPr lang="en-IN" i="1">
                              <a:solidFill>
                                <a:schemeClr val="tx1"/>
                              </a:solidFill>
                              <a:latin typeface="Cambria Math" panose="02040503050406030204" pitchFamily="18" charset="0"/>
                            </a:rPr>
                            <m:t>𝑙𝑚</m:t>
                          </m:r>
                        </m:den>
                      </m:f>
                      <m:r>
                        <m:rPr>
                          <m:sty m:val="p"/>
                        </m:rPr>
                        <a:rPr lang="en-IN" i="0">
                          <a:solidFill>
                            <a:schemeClr val="tx1"/>
                          </a:solidFill>
                          <a:latin typeface="Cambria Math" panose="02040503050406030204" pitchFamily="18" charset="0"/>
                        </a:rPr>
                        <m:t>+</m:t>
                      </m:r>
                      <m:f>
                        <m:fPr>
                          <m:type m:val="bar"/>
                          <m:ctrlPr>
                            <a:rPr lang="en-IN" i="1">
                              <a:solidFill>
                                <a:schemeClr val="tx1"/>
                              </a:solidFill>
                              <a:latin typeface="Cambria Math" panose="02040503050406030204" pitchFamily="18" charset="0"/>
                            </a:rPr>
                          </m:ctrlPr>
                        </m:fPr>
                        <m:num>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𝐵</m:t>
                              </m:r>
                            </m:e>
                            <m:sub>
                              <m:r>
                                <a:rPr lang="en-IN" i="1">
                                  <a:solidFill>
                                    <a:schemeClr val="tx1"/>
                                  </a:solidFill>
                                  <a:latin typeface="Cambria Math" panose="02040503050406030204" pitchFamily="18" charset="0"/>
                                </a:rPr>
                                <m:t>𝐶𝑠</m:t>
                              </m:r>
                            </m:sub>
                          </m:sSub>
                          <m:acc>
                            <m:accPr>
                              <m:chr m:val="̇"/>
                              <m:ctrlPr>
                                <a:rPr lang="en-IN" i="1">
                                  <a:solidFill>
                                    <a:schemeClr val="tx1"/>
                                  </a:solidFill>
                                  <a:latin typeface="Cambria Math" panose="02040503050406030204" pitchFamily="18" charset="0"/>
                                </a:rPr>
                              </m:ctrlPr>
                            </m:accPr>
                            <m:e>
                              <m:r>
                                <a:rPr lang="en-IN" i="1">
                                  <a:solidFill>
                                    <a:schemeClr val="tx1"/>
                                  </a:solidFill>
                                  <a:latin typeface="Cambria Math" panose="02040503050406030204" pitchFamily="18" charset="0"/>
                                </a:rPr>
                                <m:t>𝛿</m:t>
                              </m:r>
                            </m:e>
                          </m:acc>
                        </m:num>
                        <m:den>
                          <m:r>
                            <a:rPr lang="en-IN" i="1">
                              <a:solidFill>
                                <a:schemeClr val="tx1"/>
                              </a:solidFill>
                              <a:latin typeface="Cambria Math" panose="02040503050406030204" pitchFamily="18" charset="0"/>
                            </a:rPr>
                            <m:t>𝑙𝑚</m:t>
                          </m:r>
                        </m:den>
                      </m:f>
                    </m:oMath>
                  </m:oMathPara>
                </a14:m>
                <a:endParaRPr lang="en-IN">
                  <a:solidFill>
                    <a:schemeClr val="tx1"/>
                  </a:solidFill>
                </a:endParaRPr>
              </a:p>
              <a:p>
                <a:r>
                  <a:rPr lang="en-IN">
                    <a:solidFill>
                      <a:schemeClr val="tx1"/>
                    </a:solidFill>
                  </a:rPr>
                  <a:t>Where</a:t>
                </a:r>
              </a:p>
              <a:p>
                <a:r>
                  <a:rPr lang="en-IN" err="1">
                    <a:solidFill>
                      <a:schemeClr val="tx1"/>
                    </a:solidFill>
                  </a:rPr>
                  <a:t>Fd: Disturbance force</a:t>
                </a:r>
              </a:p>
              <a:p>
                <a:r>
                  <a:rPr lang="en-IN" err="1">
                    <a:solidFill>
                      <a:schemeClr val="tx1"/>
                    </a:solidFill>
                  </a:rPr>
                  <a:t>Jcs: Moment of inertia of the control surface</a:t>
                </a:r>
              </a:p>
              <a:p>
                <a:r>
                  <a:rPr lang="en-IN" err="1">
                    <a:solidFill>
                      <a:schemeClr val="tx1"/>
                    </a:solidFill>
                  </a:rPr>
                  <a:t>Bcs: Damping constant of the control surface</a:t>
                </a:r>
              </a:p>
              <a:p>
                <a:r>
                  <a:rPr lang="en-IN" err="1">
                    <a:solidFill>
                      <a:schemeClr val="tx1"/>
                    </a:solidFill>
                  </a:rPr>
                  <a:t>Lm: Actuator lever arm length</a:t>
                </a:r>
              </a:p>
            </p:txBody>
          </p:sp>
        </mc:Choice>
        <mc:Fallback>
          <p:sp>
            <p:nvSpPr>
              <p:cNvPr id="31" name="Rectangle: Rounded Corners 30">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a16="http://schemas.microsoft.com/office/drawing/2014/main" id="{7990BEEB-897E-E79F-46D4-A8A8F9B6A1DA}"/>
                  </a:ext>
                </a:extLst>
              </p:cNvPr>
              <p:cNvSpPr>
                <a:spLocks noRot="1" noChangeAspect="1" noMove="1" noResize="1" noEditPoints="1" noAdjustHandles="1" noChangeArrowheads="1" noChangeShapeType="1" noTextEdit="1"/>
              </p:cNvSpPr>
              <p:nvPr/>
            </p:nvSpPr>
            <p:spPr>
              <a:xfrm>
                <a:off x="1524000" y="2631440"/>
                <a:ext cx="4785360" cy="3606959"/>
              </a:xfrm>
              <a:prstGeom prst="roundRect">
                <a:avLst>
                  <a:gd name="adj" fmla="val 4794"/>
                </a:avLst>
              </a:prstGeom>
              <a:blipFill>
                <a:blip r:embed="rId3"/>
                <a:stretch>
                  <a:fillRect r="-889"/>
                </a:stretch>
              </a:blipFill>
            </p:spPr>
            <p:txBody>
              <a:bodyPr/>
              <a:lstStyle/>
              <a:p>
                <a:r>
                  <a:rPr lang="en-IN">
                    <a:noFill/>
                  </a:rPr>
                  <a:t> </a:t>
                </a:r>
              </a:p>
            </p:txBody>
          </p:sp>
        </mc:Fallback>
      </mc:AlternateContent>
      <p:cxnSp>
        <p:nvCxnSpPr>
          <p:cNvPr id="15" name="Connector: Elbow 1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2F712C2F-7FEE-9AF7-AB68-5D4C2C8E7094}"/>
              </a:ext>
            </a:extLst>
          </p:cNvPr>
          <p:cNvCxnSpPr>
            <a:endCxn id="2" idx="2"/>
          </p:cNvCxnSpPr>
          <p:nvPr/>
        </p:nvCxnSpPr>
        <p:spPr>
          <a:xfrm flipV="1">
            <a:off x="6309360" y="4531359"/>
            <a:ext cx="4038600" cy="802801"/>
          </a:xfrm>
          <a:prstGeom prst="bentConnector2">
            <a:avLst/>
          </a:prstGeom>
          <a:ln>
            <a:solidFill>
              <a:schemeClr val="tx1"/>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10" name="Slide Number Placeholder 9">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084F2149-1F6C-DE95-0FC7-5557F9786548}"/>
              </a:ext>
            </a:extLst>
          </p:cNvPr>
          <p:cNvSpPr>
            <a:spLocks noGrp="1"/>
          </p:cNvSpPr>
          <p:nvPr>
            <p:ph type="sldNum" sz="quarter" idx="4"/>
          </p:nvPr>
        </p:nvSpPr>
        <p:spPr/>
        <p:txBody>
          <a:bodyPr/>
          <a:lstStyle/>
          <a:p>
            <a:fld id="{E8E6B935-9A0A-4705-AF38-D840638B6369}" type="slidenum">
              <a:rPr lang="en-IN" smtClean="0"/>
              <a:pPr/>
              <a:t>7</a:t>
            </a:fld>
            <a:endParaRPr lang="en-IN"/>
          </a:p>
        </p:txBody>
      </p:sp>
      <p:sp>
        <p:nvSpPr>
          <p:cNvPr id="18" name="TextBox 17">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636A3C7D-9D3C-65C4-EDC3-B32EB62390D9}"/>
              </a:ext>
            </a:extLst>
          </p:cNvPr>
          <p:cNvSpPr txBox="1"/>
          <p:nvPr/>
        </p:nvSpPr>
        <p:spPr>
          <a:xfrm>
            <a:off x="284480" y="519519"/>
            <a:ext cx="7566495" cy="769441"/>
          </a:xfrm>
          <a:prstGeom prst="rect">
            <a:avLst/>
          </a:prstGeom>
          <a:noFill/>
        </p:spPr>
        <p:txBody>
          <a:bodyPr wrap="none" rtlCol="0">
            <a:spAutoFit/>
          </a:bodyPr>
          <a:lstStyle/>
          <a:p>
            <a:r>
              <a:rPr lang="en-IN" sz="4400">
                <a:latin typeface="Century Gothic" panose="020B0502020202020204" pitchFamily="34" charset="0"/>
              </a:rPr>
              <a:t>Simulink Model Explanation</a:t>
            </a:r>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21889181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1000"/>
                                        <p:tgtEl>
                                          <p:spTgt spid="2"/>
                                        </p:tgtEl>
                                      </p:cBhvr>
                                    </p:animEffect>
                                  </p:childTnLst>
                                </p:cTn>
                              </p:par>
                            </p:childTnLst>
                          </p:cTn>
                        </p:par>
                        <p:par>
                          <p:cTn id="8" fill="hold" nodeType="afterGroup">
                            <p:stCondLst>
                              <p:cond delay="1000"/>
                            </p:stCondLst>
                            <p:childTnLst>
                              <p:par>
                                <p:cTn id="9" presetID="22" presetClass="entr" presetSubtype="1"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par>
                          <p:cTn id="12" fill="hold" nodeType="afterGroup">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107DFC3C-3F88-F454-FE70-48C5C5648404}"/>
              </a:ext>
            </a:extLst>
          </p:cNvPr>
          <p:cNvSpPr>
            <a:spLocks noGrp="1"/>
          </p:cNvSpPr>
          <p:nvPr>
            <p:ph type="subTitle" idx="1"/>
          </p:nvPr>
        </p:nvSpPr>
        <p:spPr>
          <a:xfrm>
            <a:off x="284480" y="1838959"/>
            <a:ext cx="5811520" cy="4499521"/>
          </a:xfrm>
        </p:spPr>
        <p:txBody>
          <a:bodyPr>
            <a:normAutofit/>
          </a:bodyPr>
          <a:lstStyle/>
          <a:p>
            <a:pPr marL="342900" indent="-342900" algn="l">
              <a:buFont typeface="Arial" panose="020B0604020202020204" pitchFamily="34" charset="0"/>
              <a:buChar char="•"/>
            </a:pPr>
            <a:r>
              <a:rPr lang="en-IN" sz="2000"/>
              <a:t>Considered Command Signal as a Sine wave with amplitude of 7 V.</a:t>
            </a:r>
          </a:p>
          <a:p>
            <a:pPr marL="342900" indent="-342900" algn="l">
              <a:buFont typeface="Arial" panose="020B0604020202020204" pitchFamily="34" charset="0"/>
              <a:buChar char="•"/>
            </a:pPr>
            <a:r>
              <a:rPr lang="en-IN" sz="2000"/>
              <a:t>Range limit of Valve Current as -10 to 10 Amp.</a:t>
            </a:r>
          </a:p>
          <a:p>
            <a:pPr marL="342900" indent="-342900" algn="l">
              <a:buFont typeface="Arial" panose="020B0604020202020204" pitchFamily="34" charset="0"/>
              <a:buChar char="•"/>
            </a:pPr>
            <a:r>
              <a:rPr lang="en-IN" sz="2000"/>
              <a:t>Neglecting the friction experienced by the piston in the piston chamber.</a:t>
            </a:r>
          </a:p>
          <a:p>
            <a:pPr marL="342900" indent="-342900" algn="l">
              <a:buFont typeface="Arial" panose="020B0604020202020204" pitchFamily="34" charset="0"/>
              <a:buChar char="•"/>
            </a:pPr>
            <a:r>
              <a:rPr lang="en-IN" sz="2000"/>
              <a:t>Range Limit for the movement of the piston is from -0.5m to 0.5m.</a:t>
            </a:r>
          </a:p>
          <a:p>
            <a:pPr marL="342900" indent="-342900" algn="l">
              <a:buFont typeface="Arial" panose="020B0604020202020204" pitchFamily="34" charset="0"/>
              <a:buChar char="•"/>
            </a:pPr>
            <a:r>
              <a:rPr lang="en-IN" sz="2000"/>
              <a:t>The volume of forward and backward chambers of the piston is considered as equal.</a:t>
            </a:r>
          </a:p>
          <a:p>
            <a:pPr marL="342900" indent="-342900" algn="l">
              <a:buFont typeface="Arial" panose="020B0604020202020204" pitchFamily="34" charset="0"/>
              <a:buChar char="•"/>
            </a:pPr>
            <a:r>
              <a:rPr lang="en-IN" sz="2000"/>
              <a:t>Assuming pressure in each chamber to be uniformly distributed.</a:t>
            </a:r>
          </a:p>
          <a:p>
            <a:pPr marL="342900" indent="-342900" algn="l">
              <a:buFont typeface="Arial" panose="020B0604020202020204" pitchFamily="34" charset="0"/>
              <a:buChar char="•"/>
            </a:pPr>
            <a:r>
              <a:rPr lang="en-IN" sz="2000"/>
              <a:t>Effect of Temperature on any system is neglected.</a:t>
            </a:r>
          </a:p>
          <a:p>
            <a:pPr marL="342900" indent="-342900" algn="l">
              <a:buFont typeface="Arial" panose="020B0604020202020204" pitchFamily="34" charset="0"/>
              <a:buChar char="•"/>
            </a:pPr>
            <a:endParaRPr lang="en-IN" sz="2000"/>
          </a:p>
        </p:txBody>
      </p:sp>
      <p:sp>
        <p:nvSpPr>
          <p:cNvPr id="10" name="Slide Number Placeholder 9">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084F2149-1F6C-DE95-0FC7-5557F9786548}"/>
              </a:ext>
            </a:extLst>
          </p:cNvPr>
          <p:cNvSpPr>
            <a:spLocks noGrp="1"/>
          </p:cNvSpPr>
          <p:nvPr>
            <p:ph type="sldNum" sz="quarter" idx="4"/>
          </p:nvPr>
        </p:nvSpPr>
        <p:spPr/>
        <p:txBody>
          <a:bodyPr/>
          <a:lstStyle/>
          <a:p>
            <a:fld id="{E8E6B935-9A0A-4705-AF38-D840638B6369}" type="slidenum">
              <a:rPr lang="en-IN" smtClean="0"/>
              <a:pPr/>
              <a:t>8</a:t>
            </a:fld>
            <a:endParaRPr lang="en-IN"/>
          </a:p>
        </p:txBody>
      </p:sp>
      <p:sp>
        <p:nvSpPr>
          <p:cNvPr id="18" name="TextBox 17">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636A3C7D-9D3C-65C4-EDC3-B32EB62390D9}"/>
              </a:ext>
            </a:extLst>
          </p:cNvPr>
          <p:cNvSpPr txBox="1"/>
          <p:nvPr/>
        </p:nvSpPr>
        <p:spPr>
          <a:xfrm>
            <a:off x="284480" y="519519"/>
            <a:ext cx="6869188" cy="769441"/>
          </a:xfrm>
          <a:prstGeom prst="rect">
            <a:avLst/>
          </a:prstGeom>
          <a:noFill/>
        </p:spPr>
        <p:txBody>
          <a:bodyPr wrap="none" rtlCol="0">
            <a:spAutoFit/>
          </a:bodyPr>
          <a:lstStyle/>
          <a:p>
            <a:r>
              <a:rPr lang="en-IN" sz="4400">
                <a:latin typeface="Century Gothic" panose="020B0502020202020204" pitchFamily="34" charset="0"/>
              </a:rPr>
              <a:t>Assumptions Considered</a:t>
            </a:r>
          </a:p>
        </p:txBody>
      </p:sp>
      <p:sp>
        <p:nvSpPr>
          <p:cNvPr id="4" name="Subtitle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75B164AB-456C-0595-1E4C-9057CFCAF3BC}"/>
              </a:ext>
            </a:extLst>
          </p:cNvPr>
          <p:cNvSpPr txBox="1"/>
          <p:nvPr/>
        </p:nvSpPr>
        <p:spPr>
          <a:xfrm>
            <a:off x="6096000" y="1838958"/>
            <a:ext cx="5811520" cy="449952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IN"/>
          </a:p>
        </p:txBody>
      </p:sp>
      <mc:AlternateContent xmlns:mc="http://schemas.openxmlformats.org/markup-compatibility/2006">
        <mc:Choice xmlns="" xmlns:m="http://schemas.openxmlformats.org/officeDocument/2006/math" xmlns:w="http://schemas.openxmlformats.org/wordprocessingml/2006/main"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Requires="a14">
          <p:sp>
            <p:nvSpPr>
              <p:cNvPr id="9" name="Subtitle 2">
                <a:extLst>
                  <a:ext uri="{FF2B5EF4-FFF2-40B4-BE49-F238E27FC236}">
                    <a16:creationId xmlns:a16="http://schemas.microsoft.com/office/drawing/2014/main" id="{DF6A0139-681B-6276-AFAC-84702DB44420}"/>
                  </a:ext>
                </a:extLst>
              </p:cNvPr>
              <p:cNvSpPr txBox="1"/>
              <p:nvPr/>
            </p:nvSpPr>
            <p:spPr>
              <a:xfrm>
                <a:off x="6096000" y="1838957"/>
                <a:ext cx="5811520" cy="4499521"/>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IN" sz="2600"/>
                  <a:t>Parameter that are considered as constant:</a:t>
                </a:r>
              </a:p>
              <a:p>
                <a:pPr marL="800100" lvl="1" indent="-342900" algn="l">
                  <a:buFont typeface="Arial" panose="020b0604020202020204" pitchFamily="34" charset="0"/>
                  <a:buChar char="•"/>
                </a:pPr>
                <a:r>
                  <a:rPr lang="en-IN" sz="2300"/>
                  <a:t>Cross-Area of the piston(Ap)</a:t>
                </a:r>
              </a:p>
              <a:p>
                <a:pPr marL="800100" lvl="1" indent="-342900" algn="l">
                  <a:buFont typeface="Arial" panose="020b0604020202020204" pitchFamily="34" charset="0"/>
                  <a:buChar char="•"/>
                </a:pPr>
                <a:r>
                  <a:rPr lang="en-IN" sz="2300"/>
                  <a:t>Control surface viscous damping(Bcs)</a:t>
                </a:r>
              </a:p>
              <a:p>
                <a:pPr marL="800100" lvl="1" indent="-342900" algn="l">
                  <a:buFont typeface="Arial" panose="020b0604020202020204" pitchFamily="34" charset="0"/>
                  <a:buChar char="•"/>
                </a:pPr>
                <a:r>
                  <a:rPr lang="en-IN" sz="2300"/>
                  <a:t> Moment of inertia of the control surface(Jcs)</a:t>
                </a:r>
              </a:p>
              <a:p>
                <a:pPr marL="800100" lvl="1" indent="-342900" algn="l">
                  <a:buFont typeface="Arial" panose="020b0604020202020204" pitchFamily="34" charset="0"/>
                  <a:buChar char="•"/>
                </a:pPr>
                <a:r>
                  <a:rPr lang="en-IN" sz="2300"/>
                  <a:t>PI compensator gain(Kf, Ki)</a:t>
                </a:r>
              </a:p>
              <a:p>
                <a:pPr marL="800100" lvl="1" indent="-342900" algn="l">
                  <a:buFont typeface="Arial" panose="020b0604020202020204" pitchFamily="34" charset="0"/>
                  <a:buChar char="•"/>
                </a:pPr>
                <a:r>
                  <a:rPr lang="en-IN" sz="2300"/>
                  <a:t>Roll off frequency factor(wff)</a:t>
                </a:r>
              </a:p>
              <a:p>
                <a:pPr marL="800100" lvl="1" indent="-342900" algn="l">
                  <a:buFont typeface="Arial" panose="020b0604020202020204" pitchFamily="34" charset="0"/>
                  <a:buChar char="•"/>
                </a:pPr>
                <a:r>
                  <a:rPr lang="en-IN" sz="2300"/>
                  <a:t>Servo valve gain parameter(Kfn)</a:t>
                </a:r>
              </a:p>
              <a:p>
                <a:pPr marL="800100" lvl="1" indent="-342900" algn="l">
                  <a:buFont typeface="Arial" panose="020b0604020202020204" pitchFamily="34" charset="0"/>
                  <a:buChar char="•"/>
                </a:pPr>
                <a:r>
                  <a:rPr lang="en-IN" sz="2300"/>
                  <a:t>Position sensor scale factor(Kl)</a:t>
                </a:r>
              </a:p>
              <a:p>
                <a:pPr marL="800100" lvl="1" indent="-342900" algn="l">
                  <a:buFont typeface="Arial" panose="020b0604020202020204" pitchFamily="34" charset="0"/>
                  <a:buChar char="•"/>
                </a:pPr>
                <a:r>
                  <a:rPr lang="en-IN" sz="2300"/>
                  <a:t>Actuator lever arm length(Lm)</a:t>
                </a:r>
              </a:p>
              <a:p>
                <a:pPr marL="800100" lvl="1" indent="-342900" algn="l">
                  <a:buFont typeface="Arial" panose="020b0604020202020204" pitchFamily="34" charset="0"/>
                  <a:buChar char="•"/>
                </a:pPr>
                <a:r>
                  <a:rPr lang="en-IN" sz="2300"/>
                  <a:t>Half volume of the actuator(Vo)</a:t>
                </a:r>
              </a:p>
              <a:p>
                <a:pPr marL="800100" lvl="1" indent="-342900" algn="l">
                  <a:buFont typeface="Arial" panose="020b0604020202020204" pitchFamily="34" charset="0"/>
                  <a:buChar char="•"/>
                </a:pPr>
                <a:r>
                  <a:rPr lang="en-IN" sz="2300"/>
                  <a:t>Effective bulk modulus of the hydraulic oil(</a:t>
                </a:r>
                <a14:m>
                  <m:oMathPara>
                    <m:oMathParaPr>
                      <m:jc/>
                    </m:oMathParaPr>
                    <m:oMath>
                      <m:sSub>
                        <m:sSubPr>
                          <m:ctrlPr>
                            <a:rPr lang="en-IN" sz="2300" i="1" smtClean="0">
                              <a:solidFill>
                                <a:schemeClr val="tx1"/>
                              </a:solidFill>
                              <a:latin typeface="Cambria Math" panose="02040503050406030204" pitchFamily="18" charset="0"/>
                            </a:rPr>
                          </m:ctrlPr>
                        </m:sSubPr>
                        <m:e>
                          <m:r>
                            <a:rPr lang="en-IN" sz="2300" i="1">
                              <a:solidFill>
                                <a:schemeClr val="tx1"/>
                              </a:solidFill>
                              <a:latin typeface="Cambria Math" panose="02040503050406030204" pitchFamily="18" charset="0"/>
                            </a:rPr>
                            <m:t>𝛽</m:t>
                          </m:r>
                        </m:e>
                        <m:sub>
                          <m:r>
                            <a:rPr lang="en-IN" sz="2300" i="1">
                              <a:solidFill>
                                <a:schemeClr val="tx1"/>
                              </a:solidFill>
                              <a:latin typeface="Cambria Math" panose="02040503050406030204" pitchFamily="18" charset="0"/>
                            </a:rPr>
                            <m:t>𝑒</m:t>
                          </m:r>
                        </m:sub>
                      </m:sSub>
                    </m:oMath>
                  </m:oMathPara>
                </a14:m>
                <a:r>
                  <a:rPr lang="en-IN" sz="2300"/>
                  <a:t>)</a:t>
                </a:r>
              </a:p>
              <a:p>
                <a:pPr marL="800100" lvl="1" indent="-342900" algn="l">
                  <a:buFont typeface="Arial" panose="020b0604020202020204" pitchFamily="34" charset="0"/>
                  <a:buChar char="•"/>
                </a:pPr>
                <a:r>
                  <a:rPr lang="en-IN" sz="2300"/>
                  <a:t>Servo valve overlap(</a:t>
                </a:r>
                <a14:m>
                  <m:oMathPara>
                    <m:oMathParaPr>
                      <m:jc/>
                    </m:oMathParaPr>
                    <m:oMath>
                      <m:r>
                        <a:rPr lang="en-IN" sz="2300" i="1" smtClean="0">
                          <a:solidFill>
                            <a:schemeClr val="tx1"/>
                          </a:solidFill>
                          <a:latin typeface="Cambria Math" panose="02040503050406030204" pitchFamily="18" charset="0"/>
                        </a:rPr>
                        <m:t>𝛿</m:t>
                      </m:r>
                    </m:oMath>
                  </m:oMathPara>
                </a14:m>
                <a:r>
                  <a:rPr lang="en-IN" sz="2300"/>
                  <a:t>)</a:t>
                </a:r>
              </a:p>
              <a:p>
                <a:pPr marL="800100" lvl="1" indent="-342900" algn="l">
                  <a:buFont typeface="Arial" panose="020b0604020202020204" pitchFamily="34" charset="0"/>
                  <a:buChar char="•"/>
                </a:pPr>
                <a:r>
                  <a:rPr lang="en-IN" sz="2300"/>
                  <a:t>Overlap parameter(</a:t>
                </a:r>
                <a14:m>
                  <m:oMathPara>
                    <m:oMathParaPr>
                      <m:jc/>
                    </m:oMathParaPr>
                    <m:oMath>
                      <m:r>
                        <a:rPr lang="en-IN" sz="2300" i="1" smtClean="0">
                          <a:solidFill>
                            <a:schemeClr val="tx1"/>
                          </a:solidFill>
                          <a:latin typeface="Cambria Math" panose="02040503050406030204" pitchFamily="18" charset="0"/>
                        </a:rPr>
                        <m:t>𝜎</m:t>
                      </m:r>
                    </m:oMath>
                  </m:oMathPara>
                </a14:m>
                <a:r>
                  <a:rPr lang="en-IN" sz="2300"/>
                  <a:t>)</a:t>
                </a:r>
              </a:p>
              <a:p>
                <a:pPr marL="800100" lvl="1" indent="-342900" algn="l">
                  <a:buFont typeface="Arial" panose="020b0604020202020204" pitchFamily="34" charset="0"/>
                  <a:buChar char="•"/>
                </a:pPr>
                <a:r>
                  <a:rPr lang="en-IN" sz="2300"/>
                  <a:t>Denominator damping frequency factor of the notch(Td)</a:t>
                </a:r>
              </a:p>
              <a:p>
                <a:pPr marL="800100" lvl="1" indent="-342900" algn="l">
                  <a:buFont typeface="Arial" panose="020b0604020202020204" pitchFamily="34" charset="0"/>
                  <a:buChar char="•"/>
                </a:pPr>
                <a:r>
                  <a:rPr lang="en-IN" sz="2300"/>
                  <a:t>Numerator damping frequency factor of the notch(Tn)</a:t>
                </a:r>
                <a:endParaRPr lang="en-IN" sz="1800"/>
              </a:p>
              <a:p>
                <a:pPr lvl="1" algn="l"/>
                <a:r>
                  <a:rPr lang="en-IN" sz="1800"/>
                  <a:t/>
                </a:r>
              </a:p>
              <a:p>
                <a:pPr algn="l"/>
                <a:endParaRPr lang="en-IN"/>
              </a:p>
            </p:txBody>
          </p:sp>
        </mc:Choice>
        <mc:Fallback>
          <p:sp>
            <p:nvSpPr>
              <p:cNvPr id="9" name="Subtitle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a16="http://schemas.microsoft.com/office/drawing/2014/main" id="{DF6A0139-681B-6276-AFAC-84702DB44420}"/>
                  </a:ext>
                </a:extLst>
              </p:cNvPr>
              <p:cNvSpPr txBox="1">
                <a:spLocks noRot="1" noChangeAspect="1" noMove="1" noResize="1" noEditPoints="1" noAdjustHandles="1" noChangeArrowheads="1" noChangeShapeType="1" noTextEdit="1"/>
              </p:cNvSpPr>
              <p:nvPr/>
            </p:nvSpPr>
            <p:spPr>
              <a:xfrm>
                <a:off x="6096000" y="1838957"/>
                <a:ext cx="5811520" cy="4499521"/>
              </a:xfrm>
              <a:prstGeom prst="rect">
                <a:avLst/>
              </a:prstGeom>
              <a:blipFill>
                <a:blip r:embed="rId2"/>
                <a:stretch>
                  <a:fillRect l="-944" t="-2575"/>
                </a:stretch>
              </a:blipFill>
            </p:spPr>
            <p:txBody>
              <a:bodyPr/>
              <a:lstStyle/>
              <a:p>
                <a:r>
                  <a:rPr lang="en-IN">
                    <a:noFill/>
                  </a:rPr>
                  <a:t> </a:t>
                </a:r>
              </a:p>
            </p:txBody>
          </p:sp>
        </mc:Fallback>
      </mc:AlternateContent>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44535974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107DFC3C-3F88-F454-FE70-48C5C5648404}"/>
              </a:ext>
            </a:extLst>
          </p:cNvPr>
          <p:cNvSpPr>
            <a:spLocks noGrp="1"/>
          </p:cNvSpPr>
          <p:nvPr>
            <p:ph type="subTitle" idx="1"/>
          </p:nvPr>
        </p:nvSpPr>
        <p:spPr>
          <a:xfrm>
            <a:off x="284480" y="1838959"/>
            <a:ext cx="11480800" cy="4499521"/>
          </a:xfrm>
        </p:spPr>
        <p:txBody>
          <a:bodyPr>
            <a:normAutofit/>
          </a:bodyPr>
          <a:lstStyle/>
          <a:p>
            <a:pPr marL="342900" indent="-342900" algn="l">
              <a:buFont typeface="Arial" panose="020B0604020202020204" pitchFamily="34" charset="0"/>
              <a:buChar char="•"/>
            </a:pPr>
            <a:r>
              <a:rPr lang="en-IN" sz="2000"/>
              <a:t>Since the scope of this project is to predict whether there is fault in our model or not we have considered we injected only one gradual type fault in our model.</a:t>
            </a:r>
          </a:p>
          <a:p>
            <a:pPr marL="342900" indent="-342900" algn="l">
              <a:buFont typeface="Arial" panose="020B0604020202020204" pitchFamily="34" charset="0"/>
              <a:buChar char="•"/>
            </a:pPr>
            <a:r>
              <a:rPr lang="en-IN" sz="2000"/>
              <a:t>We have considered that due to the leakage of hydraulic oil present in the actuator chamber can result in the gradual decrease of the Viscous damping constant of actuator(Ba), in our model we have considered the Ba will decrease by a -0.75 slope.</a:t>
            </a:r>
          </a:p>
          <a:p>
            <a:pPr algn="l"/>
            <a:endParaRPr lang="en-IN" sz="2000"/>
          </a:p>
          <a:p>
            <a:pPr marL="342900" indent="-342900" algn="l">
              <a:buFont typeface="Arial" panose="020B0604020202020204" pitchFamily="34" charset="0"/>
              <a:buChar char="•"/>
            </a:pPr>
            <a:endParaRPr lang="en-IN" sz="2000"/>
          </a:p>
          <a:p>
            <a:pPr algn="l"/>
            <a:endParaRPr lang="en-IN" sz="2000"/>
          </a:p>
          <a:p>
            <a:pPr algn="l"/>
            <a:r>
              <a:rPr lang="en-IN" sz="2000"/>
              <a:t>     </a:t>
            </a:r>
          </a:p>
        </p:txBody>
      </p:sp>
      <p:sp>
        <p:nvSpPr>
          <p:cNvPr id="10" name="Slide Number Placeholder 9">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084F2149-1F6C-DE95-0FC7-5557F9786548}"/>
              </a:ext>
            </a:extLst>
          </p:cNvPr>
          <p:cNvSpPr>
            <a:spLocks noGrp="1"/>
          </p:cNvSpPr>
          <p:nvPr>
            <p:ph type="sldNum" sz="quarter" idx="4"/>
          </p:nvPr>
        </p:nvSpPr>
        <p:spPr/>
        <p:txBody>
          <a:bodyPr/>
          <a:lstStyle/>
          <a:p>
            <a:fld id="{E8E6B935-9A0A-4705-AF38-D840638B6369}" type="slidenum">
              <a:rPr lang="en-IN" smtClean="0"/>
              <a:pPr/>
              <a:t>9</a:t>
            </a:fld>
            <a:endParaRPr lang="en-IN"/>
          </a:p>
        </p:txBody>
      </p:sp>
      <p:sp>
        <p:nvSpPr>
          <p:cNvPr id="18" name="TextBox 17">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636A3C7D-9D3C-65C4-EDC3-B32EB62390D9}"/>
              </a:ext>
            </a:extLst>
          </p:cNvPr>
          <p:cNvSpPr txBox="1"/>
          <p:nvPr/>
        </p:nvSpPr>
        <p:spPr>
          <a:xfrm>
            <a:off x="284480" y="519519"/>
            <a:ext cx="8509061" cy="707886"/>
          </a:xfrm>
          <a:prstGeom prst="rect">
            <a:avLst/>
          </a:prstGeom>
          <a:noFill/>
        </p:spPr>
        <p:txBody>
          <a:bodyPr wrap="none" rtlCol="0">
            <a:spAutoFit/>
          </a:bodyPr>
          <a:lstStyle/>
          <a:p>
            <a:r>
              <a:rPr lang="en-IN" sz="4000" dirty="0">
                <a:latin typeface="Century Gothic" panose="020B0502020202020204" pitchFamily="34" charset="0"/>
              </a:rPr>
              <a:t>Fault Identification and Injection</a:t>
            </a:r>
          </a:p>
        </p:txBody>
      </p:sp>
      <p:pic>
        <p:nvPicPr>
          <p:cNvPr id="5" name="Picture 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2C29BAE2-6229-9083-01E6-A98D042421FD}"/>
              </a:ext>
            </a:extLst>
          </p:cNvPr>
          <p:cNvPicPr>
            <a:picLocks noChangeAspect="1"/>
          </p:cNvPicPr>
          <p:nvPr/>
        </p:nvPicPr>
        <p:blipFill>
          <a:blip r:embed="rId2">
            <a:extLst>
              <a:ext uri="{28A0092B-C50C-407E-A947-70E740481C1C}">
                <a14:useLocalDpi xmlns="" xmlns:m="http://schemas.openxmlformats.org/officeDocument/2006/math" xmlns:w="http://schemas.openxmlformats.org/wordprocessingml/2006/main" xmlns:wp="http://schemas.openxmlformats.org/drawingml/2006/wordprocessingDrawing" xmlns:mc="http://schemas.openxmlformats.org/markup-compatibility/2006" xmlns:p14="http://schemas.microsoft.com/office/powerpoint/2010/main" xmlns:p15="http://schemas.microsoft.com/office/powerpoint/2012/main" xmlns:p159="http://schemas.microsoft.com/office/powerpoint/2015/09/main" xmlns:a14="http://schemas.microsoft.com/office/drawing/2010/main" val="0"/>
              </a:ext>
            </a:extLst>
          </a:blip>
          <a:srcRect l="44233" t="15726" r="31052" b="42527"/>
          <a:stretch>
            <a:fillRect/>
          </a:stretch>
        </p:blipFill>
        <p:spPr>
          <a:xfrm>
            <a:off x="1171171" y="3857899"/>
            <a:ext cx="3013364" cy="1683327"/>
          </a:xfrm>
          <a:prstGeom prst="rect">
            <a:avLst/>
          </a:prstGeom>
        </p:spPr>
      </p:pic>
      <p:pic>
        <p:nvPicPr>
          <p:cNvPr id="7" name="Picture 6">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B78152A4-35FA-284E-64AD-79112D77EC83}"/>
              </a:ext>
            </a:extLst>
          </p:cNvPr>
          <p:cNvPicPr>
            <a:picLocks noChangeAspect="1"/>
          </p:cNvPicPr>
          <p:nvPr/>
        </p:nvPicPr>
        <p:blipFill>
          <a:blip r:embed="rId3"/>
          <a:stretch>
            <a:fillRect/>
          </a:stretch>
        </p:blipFill>
        <p:spPr>
          <a:xfrm>
            <a:off x="5583613" y="3158836"/>
            <a:ext cx="5683827" cy="3081452"/>
          </a:xfrm>
          <a:prstGeom prst="rect">
            <a:avLst/>
          </a:prstGeom>
        </p:spPr>
      </p:pic>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6421909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Them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Theme">
      <a:majorFont>
        <a:latin typeface="Calibri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r="http://schemas.openxmlformats.org/officeDocument/2006/relationships"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r="http://schemas.openxmlformats.org/officeDocument/2006/relationship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r="http://schemas.openxmlformats.org/officeDocument/2006/relationships" xmlns:thm15="http://schemas.microsoft.com/office/thememl/2012/main" name="Office Theme" id="{62F939B6-93AF-4DB8-9C6B-D6C7DFDC589F}" vid="{4A3C46E8-61CC-4603-A589-7422A47A8E4A}"/>
    </a:ext>
  </a:extLst>
</a:theme>
</file>

<file path=ppt/webextensions/taskpanes.xml><?xml version="1.0" encoding="utf-8"?>
<wetp:taskpanes xmlns:wetp="http://schemas.microsoft.com/office/webextensions/taskpanes/2010/11">
  <wetp:taskpane dockstate="right" visibility="0" width="438" row="2">
    <wetp:webextensionref xmlns:r="http://schemas.openxmlformats.org/officeDocument/2006/relationships" r:id="rId1"/>
  </wetp:taskpane>
</wetp:taskpanes>
</file>

<file path=docProps/app.xml><?xml version="1.0" encoding="utf-8"?>
<Properties xmlns="http://schemas.openxmlformats.org/officeDocument/2006/extended-properties" xmlns:vt="http://schemas.openxmlformats.org/officeDocument/2006/docPropsVTypes">
  <Template>Office Theme 2013 - 2022</Template>
  <TotalTime>3655</TotalTime>
  <Words>1272</Words>
  <Application>Aspose.Slides for .NET</Application>
  <PresentationFormat>Custom</PresentationFormat>
  <Paragraphs>155</Paragraphs>
  <Slides>23</Slides>
  <Notes>0</Notes>
  <HiddenSlides>0</HiddenSlides>
  <MMClips>0</MMClips>
  <ScaleCrop>false</ScaleCrop>
  <HeadingPairs>
    <vt:vector size="4" baseType="variant">
      <vt:variant>
        <vt:lpstr>Theme</vt:lpstr>
      </vt:variant>
      <vt:variant>
        <vt:i4>3</vt:i4>
      </vt:variant>
      <vt:variant>
        <vt:lpstr>Slide Titles</vt:lpstr>
      </vt:variant>
      <vt:variant>
        <vt:i4>23</vt:i4>
      </vt:variant>
    </vt:vector>
  </HeadingPairs>
  <TitlesOfParts>
    <vt:vector size="26" baseType="lpstr">
      <vt:lpstr>Office Theme</vt:lpstr>
      <vt:lpstr>Custom Design</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Feature Engineering and Feature Selection </vt:lpstr>
      <vt:lpstr>Slide 18</vt:lpstr>
      <vt:lpstr>Slide 19</vt:lpstr>
      <vt:lpstr>Slide 20</vt:lpstr>
      <vt:lpstr>Slide 21</vt:lpstr>
      <vt:lpstr>Since XGBoost model shows best results with the test data, hence we select this as our primary ML model. </vt:lpstr>
      <vt:lpstr>Thanks!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Sanskar Agrawal</dc:creator>
  <cp:lastModifiedBy>nishantjain5829@gmail.com</cp:lastModifiedBy>
  <cp:revision>11</cp:revision>
  <dcterms:created xsi:type="dcterms:W3CDTF">2023-07-30T11:20:39Z</dcterms:created>
  <dcterms:modified xsi:type="dcterms:W3CDTF">2023-08-07T19:11:08Z</dcterms:modified>
</cp:coreProperties>
</file>