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84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F77-FD7C-4F62-B3C1-06AE40F218E0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EBBC-D466-45DC-B9B0-D5687DDCD90F}" type="slidenum">
              <a:rPr lang="en-IN" smtClean="0"/>
              <a:t>‹#›</a:t>
            </a:fld>
            <a:endParaRPr lang="en-IN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F77-FD7C-4F62-B3C1-06AE40F218E0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EBBC-D466-45DC-B9B0-D5687DDCD9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F77-FD7C-4F62-B3C1-06AE40F218E0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EBBC-D466-45DC-B9B0-D5687DDCD9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F77-FD7C-4F62-B3C1-06AE40F218E0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EBBC-D466-45DC-B9B0-D5687DDCD9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F77-FD7C-4F62-B3C1-06AE40F218E0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EBBC-D466-45DC-B9B0-D5687DDCD9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F77-FD7C-4F62-B3C1-06AE40F218E0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EBBC-D466-45DC-B9B0-D5687DDCD9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F77-FD7C-4F62-B3C1-06AE40F218E0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EBBC-D466-45DC-B9B0-D5687DDCD9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F77-FD7C-4F62-B3C1-06AE40F218E0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EBBC-D466-45DC-B9B0-D5687DDCD9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F77-FD7C-4F62-B3C1-06AE40F218E0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EBBC-D466-45DC-B9B0-D5687DDCD9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F77-FD7C-4F62-B3C1-06AE40F218E0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EBBC-D466-45DC-B9B0-D5687DDCD90F}" type="slidenum">
              <a:rPr lang="en-IN" smtClean="0"/>
              <a:t>‹#›</a:t>
            </a:fld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F77-FD7C-4F62-B3C1-06AE40F218E0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EBBC-D466-45DC-B9B0-D5687DDCD90F}" type="slidenum">
              <a:rPr lang="en-IN" smtClean="0"/>
              <a:t>‹#›</a:t>
            </a:fld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EC81F77-FD7C-4F62-B3C1-06AE40F218E0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ACAEBBC-D466-45DC-B9B0-D5687DDCD90F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apache.html" TargetMode="External"/><Relationship Id="rId2" Type="http://schemas.openxmlformats.org/officeDocument/2006/relationships/hyperlink" Target="https://www.guru99.com/bigdata-tutorials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java-tutorial.html" TargetMode="External"/><Relationship Id="rId2" Type="http://schemas.openxmlformats.org/officeDocument/2006/relationships/hyperlink" Target="https://www.guru99.com/bigdata-tutorial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16832"/>
            <a:ext cx="5076056" cy="2448272"/>
          </a:xfrm>
        </p:spPr>
        <p:txBody>
          <a:bodyPr/>
          <a:lstStyle/>
          <a:p>
            <a:r>
              <a:rPr lang="en-IN" dirty="0" smtClean="0"/>
              <a:t>      PRESENTATION </a:t>
            </a:r>
            <a:br>
              <a:rPr lang="en-IN" dirty="0" smtClean="0"/>
            </a:br>
            <a:r>
              <a:rPr lang="en-IN" dirty="0" smtClean="0"/>
              <a:t>               ON </a:t>
            </a:r>
            <a:br>
              <a:rPr lang="en-IN" dirty="0" smtClean="0"/>
            </a:br>
            <a:r>
              <a:rPr lang="en-IN" dirty="0" smtClean="0"/>
              <a:t>            HBASE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5373216"/>
            <a:ext cx="8712968" cy="1152128"/>
          </a:xfrm>
        </p:spPr>
        <p:txBody>
          <a:bodyPr>
            <a:normAutofit/>
          </a:bodyPr>
          <a:lstStyle/>
          <a:p>
            <a:r>
              <a:rPr lang="en-IN" sz="2000" dirty="0" smtClean="0"/>
              <a:t>    SUBMITTED TO :                                                                      </a:t>
            </a:r>
            <a:r>
              <a:rPr lang="en-IN" sz="2000" dirty="0" smtClean="0"/>
              <a:t>SUBMITTED </a:t>
            </a:r>
            <a:r>
              <a:rPr lang="en-IN" sz="2000" dirty="0" smtClean="0"/>
              <a:t>BY :</a:t>
            </a:r>
          </a:p>
          <a:p>
            <a:r>
              <a:rPr lang="en-IN" sz="2000" dirty="0" smtClean="0"/>
              <a:t>MR. ANAND MOHAN PANDEY                                                   </a:t>
            </a:r>
            <a:r>
              <a:rPr lang="en-IN" dirty="0" smtClean="0"/>
              <a:t>NISHANT AMAR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67905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What is </a:t>
            </a:r>
            <a:r>
              <a:rPr lang="en-IN" sz="2000" b="1" dirty="0" err="1"/>
              <a:t>HBase</a:t>
            </a:r>
            <a:r>
              <a:rPr lang="en-IN" sz="2000" b="1" dirty="0" smtClean="0"/>
              <a:t>?</a:t>
            </a:r>
          </a:p>
          <a:p>
            <a:r>
              <a:rPr lang="en-IN" sz="2000" b="1" dirty="0" err="1"/>
              <a:t>HBase</a:t>
            </a:r>
            <a:r>
              <a:rPr lang="en-IN" sz="2000" b="1" dirty="0"/>
              <a:t> </a:t>
            </a:r>
            <a:r>
              <a:rPr lang="en-IN" sz="2000" b="1" dirty="0" smtClean="0"/>
              <a:t>Features</a:t>
            </a:r>
          </a:p>
          <a:p>
            <a:r>
              <a:rPr lang="en-IN" sz="2000" b="1" dirty="0"/>
              <a:t>Why Choose </a:t>
            </a:r>
            <a:r>
              <a:rPr lang="en-IN" sz="2000" b="1" dirty="0" err="1"/>
              <a:t>HBase</a:t>
            </a:r>
            <a:r>
              <a:rPr lang="en-IN" sz="2000" b="1" dirty="0"/>
              <a:t>?</a:t>
            </a:r>
          </a:p>
          <a:p>
            <a:r>
              <a:rPr lang="en-IN" sz="2000" b="1" dirty="0" err="1"/>
              <a:t>HBase</a:t>
            </a:r>
            <a:r>
              <a:rPr lang="en-IN" sz="2000" b="1" dirty="0"/>
              <a:t> </a:t>
            </a:r>
            <a:r>
              <a:rPr lang="en-IN" sz="2000" b="1" dirty="0" err="1"/>
              <a:t>Vs</a:t>
            </a:r>
            <a:r>
              <a:rPr lang="en-IN" sz="2000" b="1" dirty="0"/>
              <a:t> Hive</a:t>
            </a:r>
          </a:p>
          <a:p>
            <a:r>
              <a:rPr lang="en-IN" sz="2000" b="1" dirty="0" err="1"/>
              <a:t>HBase</a:t>
            </a:r>
            <a:r>
              <a:rPr lang="en-IN" sz="2000" b="1" dirty="0"/>
              <a:t> VS RDBMS</a:t>
            </a:r>
          </a:p>
          <a:p>
            <a:endParaRPr lang="en-IN" sz="2000" b="1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4153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HBASE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2565400"/>
            <a:ext cx="8748713" cy="4032250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HBase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an open-source, column-oriented distributed database system in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 a </a:t>
            </a:r>
            <a:r>
              <a:rPr lang="en-I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Hadoop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 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environment. Initially, it was Google Big Table, afterward, it was re-named as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HBase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is primarily written in Java. 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 Apache 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HBase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needed for real-time Big Data applications.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HBase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can store massive amounts of data from terabytes to petabytes. The tables present in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HBase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consists of billions of rows having millions of columns.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HBase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built for low latency operations, which is having some specific features compared to traditional relational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593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/>
              <a:t>HBase</a:t>
            </a:r>
            <a:r>
              <a:rPr lang="en-IN" b="1" dirty="0"/>
              <a:t> Features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/>
              <a:t>HBase</a:t>
            </a:r>
            <a:r>
              <a:rPr lang="en-IN" dirty="0"/>
              <a:t> is built for low latency operations</a:t>
            </a:r>
          </a:p>
          <a:p>
            <a:r>
              <a:rPr lang="en-IN" dirty="0" err="1"/>
              <a:t>HBase</a:t>
            </a:r>
            <a:r>
              <a:rPr lang="en-IN" dirty="0"/>
              <a:t> is used extensively for random read and write operations</a:t>
            </a:r>
          </a:p>
          <a:p>
            <a:r>
              <a:rPr lang="en-IN" dirty="0" err="1"/>
              <a:t>HBase</a:t>
            </a:r>
            <a:r>
              <a:rPr lang="en-IN" dirty="0"/>
              <a:t> stores a large amount of data in terms of tables</a:t>
            </a:r>
          </a:p>
          <a:p>
            <a:r>
              <a:rPr lang="en-IN" dirty="0"/>
              <a:t>Provides linear and modular scalability over cluster environment</a:t>
            </a:r>
          </a:p>
          <a:p>
            <a:r>
              <a:rPr lang="en-IN" dirty="0"/>
              <a:t>Strictly consistent to read and write operations</a:t>
            </a:r>
          </a:p>
          <a:p>
            <a:r>
              <a:rPr lang="en-IN" dirty="0"/>
              <a:t>Automatic and configurable </a:t>
            </a:r>
            <a:r>
              <a:rPr lang="en-IN" dirty="0" err="1"/>
              <a:t>sharding</a:t>
            </a:r>
            <a:r>
              <a:rPr lang="en-IN" dirty="0"/>
              <a:t> of tables</a:t>
            </a:r>
          </a:p>
          <a:p>
            <a:r>
              <a:rPr lang="en-IN" dirty="0"/>
              <a:t>Automatic failover supports between Region Servers</a:t>
            </a:r>
          </a:p>
          <a:p>
            <a:r>
              <a:rPr lang="en-IN" dirty="0"/>
              <a:t>Convenient base classes for backing</a:t>
            </a:r>
            <a:r>
              <a:rPr lang="en-IN" dirty="0">
                <a:hlinkClick r:id="rId2"/>
              </a:rPr>
              <a:t> </a:t>
            </a:r>
            <a:r>
              <a:rPr lang="en-IN" dirty="0" err="1">
                <a:hlinkClick r:id="rId2"/>
              </a:rPr>
              <a:t>Hadoop</a:t>
            </a:r>
            <a:r>
              <a:rPr lang="en-IN" dirty="0">
                <a:hlinkClick r:id="rId2"/>
              </a:rPr>
              <a:t> </a:t>
            </a:r>
            <a:r>
              <a:rPr lang="en-IN" dirty="0" err="1"/>
              <a:t>MapReduce</a:t>
            </a:r>
            <a:r>
              <a:rPr lang="en-IN" dirty="0"/>
              <a:t> jobs in </a:t>
            </a:r>
            <a:r>
              <a:rPr lang="en-IN" dirty="0" err="1"/>
              <a:t>HBase</a:t>
            </a:r>
            <a:r>
              <a:rPr lang="en-IN" dirty="0"/>
              <a:t> tables</a:t>
            </a:r>
          </a:p>
          <a:p>
            <a:r>
              <a:rPr lang="en-IN" dirty="0"/>
              <a:t>Easy to use</a:t>
            </a:r>
            <a:r>
              <a:rPr lang="en-IN" dirty="0">
                <a:hlinkClick r:id="rId3"/>
              </a:rPr>
              <a:t> Java </a:t>
            </a:r>
            <a:r>
              <a:rPr lang="en-IN" dirty="0"/>
              <a:t>API for client access</a:t>
            </a:r>
          </a:p>
          <a:p>
            <a:r>
              <a:rPr lang="en-IN" dirty="0"/>
              <a:t>Block cache and Bloom Filters for real-time queries</a:t>
            </a:r>
          </a:p>
          <a:p>
            <a:r>
              <a:rPr lang="en-IN" dirty="0"/>
              <a:t>Query predicate pushes down via server-side filters.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416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Why Choose </a:t>
            </a:r>
            <a:r>
              <a:rPr lang="en-IN" b="1" dirty="0" err="1"/>
              <a:t>HBase</a:t>
            </a:r>
            <a:r>
              <a:rPr lang="en-IN" b="1" dirty="0"/>
              <a:t>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table for a popular web application may consist of billions of rows. If we want to search particular row from such a huge amount of data, </a:t>
            </a:r>
            <a:r>
              <a:rPr lang="en-IN" dirty="0" err="1"/>
              <a:t>HBase</a:t>
            </a:r>
            <a:r>
              <a:rPr lang="en-IN" dirty="0"/>
              <a:t> is the ideal choice as query fetch time in less. Most of the online analytics applications use </a:t>
            </a:r>
            <a:r>
              <a:rPr lang="en-IN" dirty="0" err="1"/>
              <a:t>HBase</a:t>
            </a:r>
            <a:r>
              <a:rPr lang="en-IN" dirty="0"/>
              <a:t>.</a:t>
            </a:r>
          </a:p>
          <a:p>
            <a:r>
              <a:rPr lang="en-IN" dirty="0"/>
              <a:t>Traditional relational data models fail to meet performance requirements of very big databases. These performance and processing limitations can be overcome by Apache </a:t>
            </a:r>
            <a:r>
              <a:rPr lang="en-IN" dirty="0" err="1"/>
              <a:t>HBase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735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HBase</a:t>
            </a:r>
            <a:r>
              <a:rPr lang="en-IN" b="1" dirty="0"/>
              <a:t> </a:t>
            </a:r>
            <a:r>
              <a:rPr lang="en-IN" b="1" dirty="0" err="1"/>
              <a:t>Vs</a:t>
            </a:r>
            <a:r>
              <a:rPr lang="en-IN" b="1" dirty="0"/>
              <a:t> Hive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6506"/>
            <a:ext cx="8229600" cy="3493350"/>
          </a:xfrm>
        </p:spPr>
      </p:pic>
    </p:spTree>
    <p:extLst>
      <p:ext uri="{BB962C8B-B14F-4D97-AF65-F5344CB8AC3E}">
        <p14:creationId xmlns:p14="http://schemas.microsoft.com/office/powerpoint/2010/main" val="1146892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015" y="589866"/>
            <a:ext cx="6965245" cy="864095"/>
          </a:xfrm>
        </p:spPr>
        <p:txBody>
          <a:bodyPr/>
          <a:lstStyle/>
          <a:p>
            <a:r>
              <a:rPr lang="en-IN" b="1" dirty="0" err="1"/>
              <a:t>HBase</a:t>
            </a:r>
            <a:r>
              <a:rPr lang="en-IN" b="1" dirty="0"/>
              <a:t> VS RDBMS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881547"/>
              </p:ext>
            </p:extLst>
          </p:nvPr>
        </p:nvGraphicFramePr>
        <p:xfrm>
          <a:off x="395536" y="1741993"/>
          <a:ext cx="8136904" cy="4608510"/>
        </p:xfrm>
        <a:graphic>
          <a:graphicData uri="http://schemas.openxmlformats.org/drawingml/2006/table">
            <a:tbl>
              <a:tblPr/>
              <a:tblGrid>
                <a:gridCol w="4194024"/>
                <a:gridCol w="3942880"/>
              </a:tblGrid>
              <a:tr h="28152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dirty="0">
                          <a:solidFill>
                            <a:schemeClr val="bg2"/>
                          </a:solidFill>
                          <a:effectLst/>
                        </a:rPr>
                        <a:t>HBASE</a:t>
                      </a:r>
                      <a:endParaRPr lang="en-IN" sz="12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36916" marR="36916" marT="36916" marB="36916">
                    <a:lnL w="12700" cap="flat" cmpd="sng" algn="ctr">
                      <a:solidFill>
                        <a:srgbClr val="A0F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F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>
                          <a:solidFill>
                            <a:schemeClr val="bg2"/>
                          </a:solidFill>
                          <a:effectLst/>
                        </a:rPr>
                        <a:t>RDBMS</a:t>
                      </a:r>
                      <a:endParaRPr lang="en-IN" sz="12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36916" marR="36916" marT="36916" marB="36916">
                    <a:lnL w="12700" cap="flat" cmpd="sng" algn="ctr">
                      <a:solidFill>
                        <a:srgbClr val="D0F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E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50137">
                <a:tc>
                  <a:txBody>
                    <a:bodyPr/>
                    <a:lstStyle/>
                    <a:p>
                      <a:pPr algn="l" fontAlgn="t">
                        <a:buFont typeface="Arial"/>
                        <a:buChar char="•"/>
                      </a:pPr>
                      <a:r>
                        <a:rPr lang="en-IN" sz="1200" b="1" dirty="0">
                          <a:solidFill>
                            <a:schemeClr val="bg2"/>
                          </a:solidFill>
                          <a:effectLst/>
                        </a:rPr>
                        <a:t>Schema-less in database</a:t>
                      </a:r>
                    </a:p>
                  </a:txBody>
                  <a:tcPr marL="36916" marR="36916" marT="36916" marB="36916">
                    <a:lnL w="12700" cap="flat" cmpd="sng" algn="ctr">
                      <a:solidFill>
                        <a:srgbClr val="F0F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6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buFont typeface="Arial"/>
                        <a:buChar char="•"/>
                      </a:pPr>
                      <a:r>
                        <a:rPr lang="en-IN" sz="1200" b="1">
                          <a:solidFill>
                            <a:schemeClr val="bg2"/>
                          </a:solidFill>
                          <a:effectLst/>
                        </a:rPr>
                        <a:t>Having fixed schema in database</a:t>
                      </a:r>
                    </a:p>
                  </a:txBody>
                  <a:tcPr marL="36916" marR="36916" marT="36916" marB="36916">
                    <a:lnL w="12700" cap="flat" cmpd="sng" algn="ctr">
                      <a:solidFill>
                        <a:srgbClr val="B06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F5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523">
                <a:tc>
                  <a:txBody>
                    <a:bodyPr/>
                    <a:lstStyle/>
                    <a:p>
                      <a:pPr algn="l" fontAlgn="t">
                        <a:buFont typeface="Arial"/>
                        <a:buChar char="•"/>
                      </a:pPr>
                      <a:r>
                        <a:rPr lang="en-IN" sz="1200" b="1" dirty="0">
                          <a:solidFill>
                            <a:schemeClr val="bg2"/>
                          </a:solidFill>
                          <a:effectLst/>
                        </a:rPr>
                        <a:t>Column-oriented databases</a:t>
                      </a:r>
                    </a:p>
                  </a:txBody>
                  <a:tcPr marL="36916" marR="36916" marT="36916" marB="36916">
                    <a:lnL w="12700" cap="flat" cmpd="sng" algn="ctr">
                      <a:solidFill>
                        <a:srgbClr val="B0F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F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buFont typeface="Arial"/>
                        <a:buChar char="•"/>
                      </a:pPr>
                      <a:r>
                        <a:rPr lang="en-IN" sz="1200" b="1">
                          <a:solidFill>
                            <a:schemeClr val="bg2"/>
                          </a:solidFill>
                          <a:effectLst/>
                        </a:rPr>
                        <a:t>Row oriented data store</a:t>
                      </a:r>
                    </a:p>
                  </a:txBody>
                  <a:tcPr marL="36916" marR="36916" marT="36916" marB="36916">
                    <a:lnL w="12700" cap="flat" cmpd="sng" algn="ctr">
                      <a:solidFill>
                        <a:srgbClr val="80F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F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50137">
                <a:tc>
                  <a:txBody>
                    <a:bodyPr/>
                    <a:lstStyle/>
                    <a:p>
                      <a:pPr algn="l" fontAlgn="t">
                        <a:buFont typeface="Arial"/>
                        <a:buChar char="•"/>
                      </a:pPr>
                      <a:r>
                        <a:rPr lang="en-IN" sz="1200" b="1" dirty="0">
                          <a:solidFill>
                            <a:schemeClr val="bg2"/>
                          </a:solidFill>
                          <a:effectLst/>
                        </a:rPr>
                        <a:t>Designed to store De-normalized data</a:t>
                      </a:r>
                    </a:p>
                  </a:txBody>
                  <a:tcPr marL="36916" marR="36916" marT="36916" marB="36916">
                    <a:lnL w="12700" cap="flat" cmpd="sng" algn="ctr">
                      <a:solidFill>
                        <a:srgbClr val="B065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F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buFont typeface="Arial"/>
                        <a:buChar char="•"/>
                      </a:pPr>
                      <a:r>
                        <a:rPr lang="en-IN" sz="1200" b="1">
                          <a:solidFill>
                            <a:schemeClr val="bg2"/>
                          </a:solidFill>
                          <a:effectLst/>
                        </a:rPr>
                        <a:t>Designed to store Normalized data</a:t>
                      </a:r>
                    </a:p>
                  </a:txBody>
                  <a:tcPr marL="36916" marR="36916" marT="36916" marB="36916">
                    <a:lnL w="12700" cap="flat" cmpd="sng" algn="ctr">
                      <a:solidFill>
                        <a:srgbClr val="30F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9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2078">
                <a:tc>
                  <a:txBody>
                    <a:bodyPr/>
                    <a:lstStyle/>
                    <a:p>
                      <a:pPr algn="l" fontAlgn="t">
                        <a:buFont typeface="Arial"/>
                        <a:buChar char="•"/>
                      </a:pPr>
                      <a:r>
                        <a:rPr lang="en-IN" sz="1200" b="1" dirty="0">
                          <a:solidFill>
                            <a:schemeClr val="bg2"/>
                          </a:solidFill>
                          <a:effectLst/>
                        </a:rPr>
                        <a:t>Wide and sparsely populated tables present in </a:t>
                      </a:r>
                      <a:r>
                        <a:rPr lang="en-IN" sz="1200" b="1" dirty="0" err="1">
                          <a:solidFill>
                            <a:schemeClr val="bg2"/>
                          </a:solidFill>
                          <a:effectLst/>
                        </a:rPr>
                        <a:t>HBase</a:t>
                      </a:r>
                      <a:endParaRPr lang="en-IN" sz="1200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36916" marR="36916" marT="36916" marB="36916">
                    <a:lnL w="12700" cap="flat" cmpd="sng" algn="ctr">
                      <a:solidFill>
                        <a:srgbClr val="80F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F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buFont typeface="Arial"/>
                        <a:buChar char="•"/>
                      </a:pPr>
                      <a:r>
                        <a:rPr lang="en-IN" sz="1200" b="1" dirty="0">
                          <a:solidFill>
                            <a:schemeClr val="bg2"/>
                          </a:solidFill>
                          <a:effectLst/>
                        </a:rPr>
                        <a:t>Contains thin tables in database</a:t>
                      </a:r>
                    </a:p>
                  </a:txBody>
                  <a:tcPr marL="36916" marR="36916" marT="36916" marB="36916">
                    <a:lnL w="12700" cap="flat" cmpd="sng" algn="ctr">
                      <a:solidFill>
                        <a:srgbClr val="E0F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23625">
                <a:tc>
                  <a:txBody>
                    <a:bodyPr/>
                    <a:lstStyle/>
                    <a:p>
                      <a:pPr algn="l" fontAlgn="t">
                        <a:buFont typeface="Arial"/>
                        <a:buChar char="•"/>
                      </a:pPr>
                      <a:r>
                        <a:rPr lang="en-IN" sz="1200" b="1" dirty="0">
                          <a:solidFill>
                            <a:schemeClr val="bg2"/>
                          </a:solidFill>
                          <a:effectLst/>
                        </a:rPr>
                        <a:t>Supports automatic partitioning</a:t>
                      </a:r>
                    </a:p>
                  </a:txBody>
                  <a:tcPr marL="36916" marR="36916" marT="36916" marB="36916">
                    <a:lnL w="12700" cap="flat" cmpd="sng" algn="ctr">
                      <a:solidFill>
                        <a:srgbClr val="30F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F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buFont typeface="Arial"/>
                        <a:buChar char="•"/>
                      </a:pPr>
                      <a:r>
                        <a:rPr lang="en-IN" sz="1200" b="1" dirty="0">
                          <a:solidFill>
                            <a:schemeClr val="bg2"/>
                          </a:solidFill>
                          <a:effectLst/>
                        </a:rPr>
                        <a:t>Has no built in support for partitioning</a:t>
                      </a:r>
                    </a:p>
                  </a:txBody>
                  <a:tcPr marL="36916" marR="36916" marT="36916" marB="36916">
                    <a:lnL w="12700" cap="flat" cmpd="sng" algn="ctr">
                      <a:solidFill>
                        <a:srgbClr val="90F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5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523">
                <a:tc>
                  <a:txBody>
                    <a:bodyPr/>
                    <a:lstStyle/>
                    <a:p>
                      <a:pPr algn="l" fontAlgn="t">
                        <a:buFont typeface="Arial"/>
                        <a:buChar char="•"/>
                      </a:pPr>
                      <a:r>
                        <a:rPr lang="en-IN" sz="1200" b="1" dirty="0">
                          <a:solidFill>
                            <a:schemeClr val="bg2"/>
                          </a:solidFill>
                          <a:effectLst/>
                        </a:rPr>
                        <a:t>Well suited for OLAP systems</a:t>
                      </a:r>
                    </a:p>
                  </a:txBody>
                  <a:tcPr marL="36916" marR="36916" marT="36916" marB="36916">
                    <a:lnL w="12700" cap="flat" cmpd="sng" algn="ctr">
                      <a:solidFill>
                        <a:srgbClr val="E0F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buFont typeface="Arial"/>
                        <a:buChar char="•"/>
                      </a:pPr>
                      <a:r>
                        <a:rPr lang="en-IN" sz="1200" b="1" dirty="0">
                          <a:solidFill>
                            <a:schemeClr val="bg2"/>
                          </a:solidFill>
                          <a:effectLst/>
                        </a:rPr>
                        <a:t>Well suited for OLTP systems</a:t>
                      </a:r>
                    </a:p>
                  </a:txBody>
                  <a:tcPr marL="36916" marR="36916" marT="36916" marB="36916">
                    <a:lnL w="12700" cap="flat" cmpd="sng" algn="ctr">
                      <a:solidFill>
                        <a:srgbClr val="00F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A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33879">
                <a:tc>
                  <a:txBody>
                    <a:bodyPr/>
                    <a:lstStyle/>
                    <a:p>
                      <a:pPr algn="l" fontAlgn="t">
                        <a:buFont typeface="Arial"/>
                        <a:buChar char="•"/>
                      </a:pPr>
                      <a:r>
                        <a:rPr lang="en-IN" sz="1200" b="1" dirty="0">
                          <a:solidFill>
                            <a:schemeClr val="bg2"/>
                          </a:solidFill>
                          <a:effectLst/>
                        </a:rPr>
                        <a:t>Read only relevant data from database</a:t>
                      </a:r>
                    </a:p>
                  </a:txBody>
                  <a:tcPr marL="36916" marR="36916" marT="36916" marB="36916">
                    <a:lnL w="12700" cap="flat" cmpd="sng" algn="ctr">
                      <a:solidFill>
                        <a:srgbClr val="90F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/>
                        <a:buChar char="•"/>
                      </a:pPr>
                      <a:r>
                        <a:rPr lang="en-IN" sz="1200" b="1" dirty="0">
                          <a:solidFill>
                            <a:schemeClr val="bg2"/>
                          </a:solidFill>
                          <a:effectLst/>
                        </a:rPr>
                        <a:t>Retrieve one row at a time and hence could read unnecessary data if only some of the data in a row is required</a:t>
                      </a:r>
                    </a:p>
                  </a:txBody>
                  <a:tcPr marL="36916" marR="36916" marT="36916" marB="36916">
                    <a:lnL w="12700" cap="flat" cmpd="sng" algn="ctr">
                      <a:solidFill>
                        <a:srgbClr val="806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2007">
                <a:tc>
                  <a:txBody>
                    <a:bodyPr/>
                    <a:lstStyle/>
                    <a:p>
                      <a:pPr algn="l" fontAlgn="t">
                        <a:buFont typeface="Arial"/>
                        <a:buChar char="•"/>
                      </a:pPr>
                      <a:r>
                        <a:rPr lang="en-IN" sz="1200" b="1">
                          <a:solidFill>
                            <a:schemeClr val="bg2"/>
                          </a:solidFill>
                          <a:effectLst/>
                        </a:rPr>
                        <a:t>Structured and semi-structure data can be stored and processed using HBase</a:t>
                      </a:r>
                    </a:p>
                  </a:txBody>
                  <a:tcPr marL="36916" marR="36916" marT="36916" marB="36916">
                    <a:lnL w="12700" cap="flat" cmpd="sng" algn="ctr">
                      <a:solidFill>
                        <a:srgbClr val="00F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6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buFont typeface="Arial"/>
                        <a:buChar char="•"/>
                      </a:pPr>
                      <a:r>
                        <a:rPr lang="en-IN" sz="1200" b="1" dirty="0">
                          <a:solidFill>
                            <a:schemeClr val="bg2"/>
                          </a:solidFill>
                          <a:effectLst/>
                        </a:rPr>
                        <a:t>Structured data can be stored and processed using RDBMS</a:t>
                      </a:r>
                    </a:p>
                  </a:txBody>
                  <a:tcPr marL="36916" marR="36916" marT="36916" marB="36916">
                    <a:lnL w="12700" cap="flat" cmpd="sng" algn="ctr">
                      <a:solidFill>
                        <a:srgbClr val="A06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F0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82078">
                <a:tc>
                  <a:txBody>
                    <a:bodyPr/>
                    <a:lstStyle/>
                    <a:p>
                      <a:pPr algn="l" fontAlgn="t">
                        <a:buFont typeface="Arial"/>
                        <a:buChar char="•"/>
                      </a:pPr>
                      <a:r>
                        <a:rPr lang="en-IN" sz="1200" b="1">
                          <a:solidFill>
                            <a:schemeClr val="bg2"/>
                          </a:solidFill>
                          <a:effectLst/>
                        </a:rPr>
                        <a:t>Enables aggregation over many rows and columns</a:t>
                      </a:r>
                    </a:p>
                  </a:txBody>
                  <a:tcPr marL="36916" marR="36916" marT="36916" marB="36916">
                    <a:lnL w="12700" cap="flat" cmpd="sng" algn="ctr">
                      <a:solidFill>
                        <a:srgbClr val="8067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4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5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buFont typeface="Arial"/>
                        <a:buChar char="•"/>
                      </a:pPr>
                      <a:r>
                        <a:rPr lang="en-IN" sz="1200" b="1" dirty="0">
                          <a:solidFill>
                            <a:schemeClr val="bg2"/>
                          </a:solidFill>
                          <a:effectLst/>
                        </a:rPr>
                        <a:t>Aggregation is an expensive operation</a:t>
                      </a:r>
                    </a:p>
                  </a:txBody>
                  <a:tcPr marL="36916" marR="36916" marT="36916" marB="36916">
                    <a:lnL w="12700" cap="flat" cmpd="sng" algn="ctr">
                      <a:solidFill>
                        <a:srgbClr val="D04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55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FC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782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864" y="1988840"/>
            <a:ext cx="4248472" cy="1872208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00200"/>
            <a:ext cx="7931224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dirty="0" smtClean="0"/>
              <a:t>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476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atch">
  <a:themeElements>
    <a:clrScheme name="Custom 1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88</TotalTime>
  <Words>316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Thatch</vt:lpstr>
      <vt:lpstr>      PRESENTATION                 ON              HBASE</vt:lpstr>
      <vt:lpstr>CONTENT</vt:lpstr>
      <vt:lpstr>HBASE</vt:lpstr>
      <vt:lpstr>HBase Features </vt:lpstr>
      <vt:lpstr>Why Choose HBase? </vt:lpstr>
      <vt:lpstr>HBase Vs Hive</vt:lpstr>
      <vt:lpstr>HBase VS RDBMS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HBASE</dc:title>
  <dc:creator>Adminstor</dc:creator>
  <cp:lastModifiedBy>Adminstor</cp:lastModifiedBy>
  <cp:revision>11</cp:revision>
  <dcterms:created xsi:type="dcterms:W3CDTF">2020-09-10T06:44:52Z</dcterms:created>
  <dcterms:modified xsi:type="dcterms:W3CDTF">2020-09-10T14:57:26Z</dcterms:modified>
</cp:coreProperties>
</file>