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Open Sans Bold" pitchFamily="2" charset="0"/>
      <p:regular r:id="rId12"/>
    </p:embeddedFont>
    <p:embeddedFont>
      <p:font typeface="TT Octosquares Compressed" panose="02010001040000080307" pitchFamily="2" charset="0"/>
      <p:regular r:id="rId13"/>
    </p:embeddedFont>
    <p:embeddedFont>
      <p:font typeface="TT Octosquares Compressed Bold" panose="02010001040000080307" pitchFamily="2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2.fntdata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font" Target="fonts/font1.fntdata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3.fntdata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29657"/>
            <a:ext cx="18288000" cy="2823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41"/>
              </a:lnSpc>
            </a:pPr>
            <a:r>
              <a:rPr lang="en-US" sz="8101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OPTIMIZATION OF PROCESS SCHEDULING ALGORITHM USING ML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850639"/>
            <a:ext cx="4308425" cy="1292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Group 8: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076825"/>
            <a:ext cx="7287654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1BI23IC030 - KUSHAL M</a:t>
            </a:r>
          </a:p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1BI23IC031 - MADHU U S</a:t>
            </a:r>
          </a:p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1BI23IC032 - NIKHIL R</a:t>
            </a:r>
          </a:p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1BI23IC033 - NISHANTH ANTONY</a:t>
            </a:r>
          </a:p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1BI23IC034 - NIVED PATEL M 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96135" y="193660"/>
            <a:ext cx="9142661" cy="1193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2"/>
              </a:lnSpc>
              <a:spcBef>
                <a:spcPct val="0"/>
              </a:spcBef>
            </a:pPr>
            <a:r>
              <a:rPr lang="en-US" sz="7001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DISADVANTAGES AND TRADEOFFS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73321" y="1651667"/>
            <a:ext cx="17541357" cy="7354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52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CHALLENGES AND DRAWBACKS</a:t>
            </a:r>
          </a:p>
          <a:p>
            <a:pPr marL="1122684" lvl="1" indent="-561342" algn="l">
              <a:lnSpc>
                <a:spcPts val="7280"/>
              </a:lnSpc>
              <a:spcBef>
                <a:spcPct val="0"/>
              </a:spcBef>
              <a:buFont typeface="Arial"/>
              <a:buChar char="•"/>
            </a:pPr>
            <a:r>
              <a:rPr lang="en-US" sz="52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High computational costs: Implementing ML models requires significant resOURCES, ESPECIALLY IN REAL-TIME SCHEDULING.</a:t>
            </a:r>
          </a:p>
          <a:p>
            <a:pPr marL="1122684" lvl="1" indent="-561342" algn="l">
              <a:lnSpc>
                <a:spcPts val="7280"/>
              </a:lnSpc>
              <a:spcBef>
                <a:spcPct val="0"/>
              </a:spcBef>
              <a:buFont typeface="Arial"/>
              <a:buChar char="•"/>
            </a:pPr>
            <a:r>
              <a:rPr lang="en-US" sz="52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COMPLEXITY: ML INTRODUCES COMPLEXITY, POTENTIALLY CAUSING DELAYS IN LOW-SPEC SYSTEMS.</a:t>
            </a:r>
          </a:p>
          <a:p>
            <a:pPr marL="1122684" lvl="1" indent="-561342" algn="l">
              <a:lnSpc>
                <a:spcPts val="7280"/>
              </a:lnSpc>
              <a:spcBef>
                <a:spcPct val="0"/>
              </a:spcBef>
              <a:buFont typeface="Arial"/>
              <a:buChar char="•"/>
            </a:pPr>
            <a:r>
              <a:rPr lang="en-US" sz="52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DATA REQUIREMENTS: HIGH-QUALITY DATA IS ESSENTIAL FOR ACCURATE PREDICTIONS, WHICH MAY BE HARD TO OBTAIN OR PROCESS IN REAL-TIME​</a:t>
            </a:r>
          </a:p>
          <a:p>
            <a:pPr algn="l">
              <a:lnSpc>
                <a:spcPts val="7280"/>
              </a:lnSpc>
              <a:spcBef>
                <a:spcPct val="0"/>
              </a:spcBef>
            </a:pPr>
            <a:endParaRPr lang="en-US" sz="5200">
              <a:solidFill>
                <a:srgbClr val="FFFFFF"/>
              </a:solidFill>
              <a:latin typeface="TT Octosquares Compressed"/>
              <a:ea typeface="TT Octosquares Compressed"/>
              <a:cs typeface="TT Octosquares Compressed"/>
              <a:sym typeface="TT Octosquares Compres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98277" y="876300"/>
            <a:ext cx="5516761" cy="1351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61"/>
              </a:lnSpc>
              <a:spcBef>
                <a:spcPct val="0"/>
              </a:spcBef>
            </a:pPr>
            <a:r>
              <a:rPr lang="en-US" sz="7901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TODAY’S AGENDA: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2156426"/>
            <a:ext cx="18288000" cy="6504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4606" lvl="1" indent="-572303" algn="l">
              <a:lnSpc>
                <a:spcPts val="7422"/>
              </a:lnSpc>
              <a:buAutoNum type="arabicPeriod"/>
            </a:pPr>
            <a:r>
              <a:rPr lang="en-US" sz="5301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INTRODUCTION TO CFS</a:t>
            </a:r>
          </a:p>
          <a:p>
            <a:pPr marL="1144606" lvl="1" indent="-572303" algn="l">
              <a:lnSpc>
                <a:spcPts val="7422"/>
              </a:lnSpc>
              <a:buAutoNum type="arabicPeriod"/>
            </a:pPr>
            <a:r>
              <a:rPr lang="en-US" sz="5301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USING MACHINE LEARNING TO DISTINGUISH BETWEEN REAL-TIME AND BACKGROUND PROCESSES</a:t>
            </a:r>
          </a:p>
          <a:p>
            <a:pPr marL="1144606" lvl="1" indent="-572303" algn="l">
              <a:lnSpc>
                <a:spcPts val="7422"/>
              </a:lnSpc>
              <a:buAutoNum type="arabicPeriod"/>
            </a:pPr>
            <a:r>
              <a:rPr lang="en-US" sz="5301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QUALITATIVE ANALYSIS OF DIFFERENT ALGORITHMS USING MACHINE LEARNING</a:t>
            </a:r>
          </a:p>
          <a:p>
            <a:pPr marL="1144606" lvl="1" indent="-572303" algn="l">
              <a:lnSpc>
                <a:spcPts val="7422"/>
              </a:lnSpc>
              <a:buAutoNum type="arabicPeriod"/>
            </a:pPr>
            <a:r>
              <a:rPr lang="en-US" sz="5301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OPTIMIZING THE TIME QUANTUM OF ROUND ROBIN ALGORITHM USING MACHINE LEARNING</a:t>
            </a:r>
          </a:p>
          <a:p>
            <a:pPr marL="1144606" lvl="1" indent="-572303" algn="l">
              <a:lnSpc>
                <a:spcPts val="7422"/>
              </a:lnSpc>
              <a:buAutoNum type="arabicPeriod"/>
            </a:pPr>
            <a:r>
              <a:rPr lang="en-US" sz="5301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DISADVANTAGES AND TRADEOFFS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76854" y="13521"/>
            <a:ext cx="11338768" cy="1384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749081" lvl="1" indent="-874541" algn="ctr">
              <a:lnSpc>
                <a:spcPts val="11341"/>
              </a:lnSpc>
              <a:spcBef>
                <a:spcPct val="0"/>
              </a:spcBef>
              <a:buAutoNum type="arabicPeriod"/>
            </a:pPr>
            <a:r>
              <a:rPr lang="en-US" sz="8101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 COMPLETELY FAIR SCHEDULER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423189"/>
            <a:ext cx="5553819" cy="1068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22"/>
              </a:lnSpc>
              <a:spcBef>
                <a:spcPct val="0"/>
              </a:spcBef>
            </a:pPr>
            <a:r>
              <a:rPr lang="en-US" sz="6301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DEFINITION AND ROLE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8881" y="2554722"/>
            <a:ext cx="17840022" cy="377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711" lvl="1" indent="-464356" algn="just">
              <a:lnSpc>
                <a:spcPts val="6022"/>
              </a:lnSpc>
              <a:buFont typeface="Arial"/>
              <a:buChar char="•"/>
            </a:pPr>
            <a:r>
              <a:rPr lang="en-US" sz="4301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CFS (Completely Fair Scheduler) is designed to ensure fairness by equally dividing CPU time among tasks.</a:t>
            </a:r>
          </a:p>
          <a:p>
            <a:pPr marL="928711" lvl="1" indent="-464356" algn="just">
              <a:lnSpc>
                <a:spcPts val="6022"/>
              </a:lnSpc>
              <a:spcBef>
                <a:spcPct val="0"/>
              </a:spcBef>
              <a:buFont typeface="Arial"/>
              <a:buChar char="•"/>
            </a:pPr>
            <a:r>
              <a:rPr lang="en-US" sz="4301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Unlike traditional Round Robin (RR) and OTHER SCHEDULERS, CFS ALLOCATES VIRTUAL RUNTIMES BASED ON PRIORITY, AIMING TO REDUCE LATENCY.</a:t>
            </a:r>
          </a:p>
          <a:p>
            <a:pPr algn="just">
              <a:lnSpc>
                <a:spcPts val="6022"/>
              </a:lnSpc>
              <a:spcBef>
                <a:spcPct val="0"/>
              </a:spcBef>
            </a:pPr>
            <a:endParaRPr lang="en-US" sz="4301">
              <a:solidFill>
                <a:srgbClr val="FFFFFF"/>
              </a:solidFill>
              <a:latin typeface="TT Octosquares Compressed"/>
              <a:ea typeface="TT Octosquares Compressed"/>
              <a:cs typeface="TT Octosquares Compressed"/>
              <a:sym typeface="TT Octosquares Compresse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5740159"/>
            <a:ext cx="3226891" cy="1068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  <a:spcBef>
                <a:spcPct val="0"/>
              </a:spcBef>
            </a:pPr>
            <a:r>
              <a:rPr lang="en-US" sz="63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MECHANISM: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6875539"/>
            <a:ext cx="18088903" cy="3776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69" lvl="1" indent="-464185" algn="just">
              <a:lnSpc>
                <a:spcPts val="6019"/>
              </a:lnSpc>
              <a:spcBef>
                <a:spcPct val="0"/>
              </a:spcBef>
              <a:buFont typeface="Arial"/>
              <a:buChar char="•"/>
            </a:pPr>
            <a:r>
              <a:rPr lang="en-US" sz="4299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USES A RED-BLACK TREE DATA STRUCTURE FOR EFFICIENT TRACKING OF EACH PROCESS’S VIRTUAL RUNTIME.</a:t>
            </a:r>
          </a:p>
          <a:p>
            <a:pPr marL="928369" lvl="1" indent="-464185" algn="just">
              <a:lnSpc>
                <a:spcPts val="6019"/>
              </a:lnSpc>
              <a:spcBef>
                <a:spcPct val="0"/>
              </a:spcBef>
              <a:buFont typeface="Arial"/>
              <a:buChar char="•"/>
            </a:pPr>
            <a:r>
              <a:rPr lang="en-US" sz="4299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THE PROCESS WITH THE SMALLEST VIRTUAL RUNTIME IS SCHEDULED NEXT, MAINTAINING FAIRNESS IN TASK PRIORITIZATION.</a:t>
            </a:r>
          </a:p>
          <a:p>
            <a:pPr algn="just">
              <a:lnSpc>
                <a:spcPts val="6019"/>
              </a:lnSpc>
              <a:spcBef>
                <a:spcPct val="0"/>
              </a:spcBef>
            </a:pPr>
            <a:endParaRPr lang="en-US" sz="4299">
              <a:solidFill>
                <a:srgbClr val="FFFFFF"/>
              </a:solidFill>
              <a:latin typeface="TT Octosquares Compressed"/>
              <a:ea typeface="TT Octosquares Compressed"/>
              <a:cs typeface="TT Octosquares Compressed"/>
              <a:sym typeface="TT Octosquares Compres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-133350"/>
            <a:ext cx="18288000" cy="2432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2"/>
              </a:lnSpc>
              <a:spcBef>
                <a:spcPct val="0"/>
              </a:spcBef>
            </a:pPr>
            <a:r>
              <a:rPr lang="en-US" sz="7001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2. USING MACHINE LEARNING TO DISTINGUISH BETWEEN REAL-TIME AND BACKGROUND PROCESSES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-421105" y="2619120"/>
            <a:ext cx="9277350" cy="10888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22"/>
              </a:lnSpc>
              <a:spcBef>
                <a:spcPct val="0"/>
              </a:spcBef>
            </a:pPr>
            <a:r>
              <a:rPr lang="en-US" sz="6301" dirty="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CLASSIFICATION IN SCHEDULING: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5649" y="3831389"/>
            <a:ext cx="17651898" cy="1490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69" lvl="1" indent="-464185" algn="l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ML-BASED CLASSIFICATION IDENTIFIES REAL-TIME (INTERACTIVE) VS. BACKGROUND (NON-INTERACTIVE) PROCESSES, ESSENTIAL FOR PRIORITIZING CPU RESOURCES.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5649" y="5306622"/>
            <a:ext cx="5899184" cy="1068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19"/>
              </a:lnSpc>
              <a:spcBef>
                <a:spcPct val="0"/>
              </a:spcBef>
            </a:pPr>
            <a:r>
              <a:rPr lang="en-US" sz="63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ML ALGORITHMS USED: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5649" y="6299127"/>
            <a:ext cx="17651898" cy="3014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69" lvl="1" indent="-464185" algn="l">
              <a:lnSpc>
                <a:spcPts val="6019"/>
              </a:lnSpc>
              <a:spcBef>
                <a:spcPct val="0"/>
              </a:spcBef>
              <a:buFont typeface="Arial"/>
              <a:buChar char="•"/>
            </a:pPr>
            <a:r>
              <a:rPr lang="en-US" sz="4299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COMMON METHODS INCLUDE DECISION TREES, K-NEAREST NEIGHBORS (KNN), AND NEURAL NETWORKS.</a:t>
            </a:r>
          </a:p>
          <a:p>
            <a:pPr marL="928369" lvl="1" indent="-464185" algn="l">
              <a:lnSpc>
                <a:spcPts val="6019"/>
              </a:lnSpc>
              <a:spcBef>
                <a:spcPct val="0"/>
              </a:spcBef>
              <a:buFont typeface="Arial"/>
              <a:buChar char="•"/>
            </a:pPr>
            <a:r>
              <a:rPr lang="en-US" sz="4299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EACH PROCESS’S ATTRIBUTES (CPU USAGE, EXECUTION TIME, MEMORY, ETC.) HELP CLASSIFY IT INTO CATEGORIES​.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9944100" y="1028700"/>
          <a:ext cx="7315200" cy="415290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4300">
                <a:tc>
                  <a:txBody>
                    <a:bodyPr/>
                    <a:lstStyle/>
                    <a:p>
                      <a:pPr algn="l">
                        <a:lnSpc>
                          <a:spcPts val="6579"/>
                        </a:lnSpc>
                        <a:defRPr/>
                      </a:pPr>
                      <a:r>
                        <a:rPr lang="en-US" sz="4699" b="1">
                          <a:solidFill>
                            <a:srgbClr val="FFFFFF"/>
                          </a:solidFill>
                          <a:latin typeface="TT Octosquares Compressed Bold"/>
                          <a:ea typeface="TT Octosquares Compressed Bold"/>
                          <a:cs typeface="TT Octosquares Compressed Bold"/>
                          <a:sym typeface="TT Octosquares Compressed Bold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6579"/>
                        </a:lnSpc>
                        <a:defRPr/>
                      </a:pPr>
                      <a:r>
                        <a:rPr lang="en-US" sz="4699" b="1">
                          <a:solidFill>
                            <a:srgbClr val="FFFFFF"/>
                          </a:solidFill>
                          <a:latin typeface="TT Octosquares Compressed Bold"/>
                          <a:ea typeface="TT Octosquares Compressed Bold"/>
                          <a:cs typeface="TT Octosquares Compressed Bold"/>
                          <a:sym typeface="TT Octosquares Compressed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4300">
                <a:tc>
                  <a:txBody>
                    <a:bodyPr/>
                    <a:lstStyle/>
                    <a:p>
                      <a:pPr algn="l">
                        <a:lnSpc>
                          <a:spcPts val="6579"/>
                        </a:lnSpc>
                        <a:defRPr/>
                      </a:pPr>
                      <a:r>
                        <a:rPr lang="en-US" sz="4699">
                          <a:solidFill>
                            <a:srgbClr val="FFFFFF"/>
                          </a:solidFill>
                          <a:latin typeface="TT Octosquares Compressed"/>
                          <a:ea typeface="TT Octosquares Compressed"/>
                          <a:cs typeface="TT Octosquares Compressed"/>
                          <a:sym typeface="TT Octosquares Compressed"/>
                        </a:rPr>
                        <a:t>Decision Trees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6579"/>
                        </a:lnSpc>
                        <a:defRPr/>
                      </a:pPr>
                      <a:r>
                        <a:rPr lang="en-US" sz="4699">
                          <a:solidFill>
                            <a:srgbClr val="FFFFFF"/>
                          </a:solidFill>
                          <a:latin typeface="TT Octosquares Compressed"/>
                          <a:ea typeface="TT Octosquares Compressed"/>
                          <a:cs typeface="TT Octosquares Compressed"/>
                          <a:sym typeface="TT Octosquares Compressed"/>
                        </a:rPr>
                        <a:t>95%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4300">
                <a:tc>
                  <a:txBody>
                    <a:bodyPr/>
                    <a:lstStyle/>
                    <a:p>
                      <a:pPr algn="l">
                        <a:lnSpc>
                          <a:spcPts val="6579"/>
                        </a:lnSpc>
                        <a:defRPr/>
                      </a:pPr>
                      <a:r>
                        <a:rPr lang="en-US" sz="4699">
                          <a:solidFill>
                            <a:srgbClr val="FFFFFF"/>
                          </a:solidFill>
                          <a:latin typeface="TT Octosquares Compressed"/>
                          <a:ea typeface="TT Octosquares Compressed"/>
                          <a:cs typeface="TT Octosquares Compressed"/>
                          <a:sym typeface="TT Octosquares Compressed"/>
                        </a:rPr>
                        <a:t>KNN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6579"/>
                        </a:lnSpc>
                        <a:defRPr/>
                      </a:pPr>
                      <a:r>
                        <a:rPr lang="en-US" sz="4699">
                          <a:solidFill>
                            <a:srgbClr val="FFFFFF"/>
                          </a:solidFill>
                          <a:latin typeface="TT Octosquares Compressed"/>
                          <a:ea typeface="TT Octosquares Compressed"/>
                          <a:cs typeface="TT Octosquares Compressed"/>
                          <a:sym typeface="TT Octosquares Compressed"/>
                        </a:rPr>
                        <a:t>85%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789310" y="895350"/>
            <a:ext cx="7898904" cy="1193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2"/>
              </a:lnSpc>
              <a:spcBef>
                <a:spcPct val="0"/>
              </a:spcBef>
            </a:pPr>
            <a:r>
              <a:rPr lang="en-US" sz="7001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IMPACT OF CLASSIFICATION: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9218" y="2412700"/>
            <a:ext cx="9549439" cy="4538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69" lvl="1" indent="-464185" algn="l">
              <a:lnSpc>
                <a:spcPts val="6019"/>
              </a:lnSpc>
              <a:spcBef>
                <a:spcPct val="0"/>
              </a:spcBef>
              <a:buFont typeface="Arial"/>
              <a:buChar char="•"/>
            </a:pPr>
            <a:r>
              <a:rPr lang="en-US" sz="4299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IMPROVED HANDLING OF RESOURCES BY DIFFERENTIATING BETWEEN PROCESS TYPES.</a:t>
            </a:r>
          </a:p>
          <a:p>
            <a:pPr marL="928369" lvl="1" indent="-464185" algn="l">
              <a:lnSpc>
                <a:spcPts val="6019"/>
              </a:lnSpc>
              <a:spcBef>
                <a:spcPct val="0"/>
              </a:spcBef>
              <a:buFont typeface="Arial"/>
              <a:buChar char="•"/>
            </a:pPr>
            <a:r>
              <a:rPr lang="en-US" sz="4299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ENHANCED EFFICIENCY IN CPU ALLOCATION BY FOCUSING ON HIGH-PRIORITY PROCESSES AND MANAGING BACKGROUND PROCESSES WITHOUT INTERRUPTIONS.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028700" y="5358901"/>
          <a:ext cx="8115300" cy="4800600"/>
        </p:xfrm>
        <a:graphic>
          <a:graphicData uri="http://schemas.openxmlformats.org/drawingml/2006/table">
            <a:tbl>
              <a:tblPr/>
              <a:tblGrid>
                <a:gridCol w="3655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0150">
                <a:tc>
                  <a:txBody>
                    <a:bodyPr/>
                    <a:lstStyle/>
                    <a:p>
                      <a:pPr algn="ctr">
                        <a:lnSpc>
                          <a:spcPts val="5319"/>
                        </a:lnSpc>
                        <a:defRPr/>
                      </a:pPr>
                      <a:r>
                        <a:rPr lang="en-US" sz="3799" b="1">
                          <a:solidFill>
                            <a:srgbClr val="000000"/>
                          </a:solidFill>
                          <a:latin typeface="TT Octosquares Compressed Bold"/>
                          <a:ea typeface="TT Octosquares Compressed Bold"/>
                          <a:cs typeface="TT Octosquares Compressed Bold"/>
                          <a:sym typeface="TT Octosquares Compressed Bold"/>
                        </a:rPr>
                        <a:t>Models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19"/>
                        </a:lnSpc>
                        <a:defRPr/>
                      </a:pPr>
                      <a:r>
                        <a:rPr lang="en-US" sz="3799" b="1">
                          <a:solidFill>
                            <a:srgbClr val="000000"/>
                          </a:solidFill>
                          <a:latin typeface="TT Octosquares Compressed Bold"/>
                          <a:ea typeface="TT Octosquares Compressed Bold"/>
                          <a:cs typeface="TT Octosquares Compressed Bold"/>
                          <a:sym typeface="TT Octosquares Compressed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pPr algn="ctr">
                        <a:lnSpc>
                          <a:spcPts val="5319"/>
                        </a:lnSpc>
                        <a:defRPr/>
                      </a:pPr>
                      <a:r>
                        <a:rPr lang="en-US" sz="3799">
                          <a:solidFill>
                            <a:srgbClr val="FFFFFF"/>
                          </a:solidFill>
                          <a:latin typeface="TT Octosquares Compressed"/>
                          <a:ea typeface="TT Octosquares Compressed"/>
                          <a:cs typeface="TT Octosquares Compressed"/>
                          <a:sym typeface="TT Octosquares Compressed"/>
                        </a:rPr>
                        <a:t>Decision Tree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19"/>
                        </a:lnSpc>
                        <a:defRPr/>
                      </a:pPr>
                      <a:r>
                        <a:rPr lang="en-US" sz="3799">
                          <a:solidFill>
                            <a:srgbClr val="FFFFFF"/>
                          </a:solidFill>
                          <a:latin typeface="TT Octosquares Compressed"/>
                          <a:ea typeface="TT Octosquares Compressed"/>
                          <a:cs typeface="TT Octosquares Compressed"/>
                          <a:sym typeface="TT Octosquares Compressed"/>
                        </a:rPr>
                        <a:t>98.64%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pPr algn="ctr">
                        <a:lnSpc>
                          <a:spcPts val="5319"/>
                        </a:lnSpc>
                        <a:defRPr/>
                      </a:pPr>
                      <a:r>
                        <a:rPr lang="en-US" sz="3799">
                          <a:solidFill>
                            <a:srgbClr val="FFFFFF"/>
                          </a:solidFill>
                          <a:latin typeface="TT Octosquares Compressed"/>
                          <a:ea typeface="TT Octosquares Compressed"/>
                          <a:cs typeface="TT Octosquares Compressed"/>
                          <a:sym typeface="TT Octosquares Compressed"/>
                        </a:rPr>
                        <a:t>KNN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19"/>
                        </a:lnSpc>
                        <a:defRPr/>
                      </a:pPr>
                      <a:r>
                        <a:rPr lang="en-US" sz="3799">
                          <a:solidFill>
                            <a:srgbClr val="FFFFFF"/>
                          </a:solidFill>
                          <a:latin typeface="TT Octosquares Compressed"/>
                          <a:ea typeface="TT Octosquares Compressed"/>
                          <a:cs typeface="TT Octosquares Compressed"/>
                          <a:sym typeface="TT Octosquares Compressed"/>
                        </a:rPr>
                        <a:t>17.1%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pPr algn="ctr">
                        <a:lnSpc>
                          <a:spcPts val="5319"/>
                        </a:lnSpc>
                        <a:defRPr/>
                      </a:pPr>
                      <a:r>
                        <a:rPr lang="en-US" sz="3799">
                          <a:solidFill>
                            <a:srgbClr val="FFFFFF"/>
                          </a:solidFill>
                          <a:latin typeface="TT Octosquares Compressed"/>
                          <a:ea typeface="TT Octosquares Compressed"/>
                          <a:cs typeface="TT Octosquares Compressed"/>
                          <a:sym typeface="TT Octosquares Compressed"/>
                        </a:rPr>
                        <a:t>Linear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19"/>
                        </a:lnSpc>
                        <a:defRPr/>
                      </a:pPr>
                      <a:r>
                        <a:rPr lang="en-US" sz="3799">
                          <a:solidFill>
                            <a:srgbClr val="FFFFFF"/>
                          </a:solidFill>
                          <a:latin typeface="TT Octosquares Compressed"/>
                          <a:ea typeface="TT Octosquares Compressed"/>
                          <a:cs typeface="TT Octosquares Compressed"/>
                          <a:sym typeface="TT Octosquares Compressed"/>
                        </a:rPr>
                        <a:t>97.96%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0" y="-133350"/>
            <a:ext cx="18288000" cy="2432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2"/>
              </a:lnSpc>
              <a:spcBef>
                <a:spcPct val="0"/>
              </a:spcBef>
            </a:pPr>
            <a:r>
              <a:rPr lang="en-US" sz="7001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3. QUALITATIVE ANALYSIS OF DIFFERENT ALGORITHMS USING MACHINE LEARNING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2570615"/>
            <a:ext cx="18122079" cy="1490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69" lvl="1" indent="-464185" algn="l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ASSESS EACH ALGORITHM’S ABILITY TO PREDICT PROCESS BURST TIME AND OPTIMIZE SCHEDULING BASED ON ACCURACY, COMPUTATIONAL SPEED, AND ADAPTABILITY.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4118746"/>
            <a:ext cx="2240310" cy="1068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  <a:spcBef>
                <a:spcPct val="0"/>
              </a:spcBef>
            </a:pPr>
            <a:r>
              <a:rPr lang="en-US" sz="63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RESULTS: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-123825"/>
            <a:ext cx="18288000" cy="242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OPTIMIZING THE TIME QUANTUM OF ROUND ROBIN ALGORITHM USING MACHINE LEARNING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2624313"/>
            <a:ext cx="11227147" cy="1068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  <a:spcBef>
                <a:spcPct val="0"/>
              </a:spcBef>
            </a:pPr>
            <a:r>
              <a:rPr lang="en-US" sz="63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THE ROLE OF TIME QUANTUM OPTIMIZATION: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3574" y="4081108"/>
            <a:ext cx="17900852" cy="6018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819"/>
              </a:lnSpc>
            </a:pPr>
            <a:r>
              <a:rPr lang="en-US" sz="63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CHALLENGES WITH FIXED QUANTUM</a:t>
            </a:r>
          </a:p>
          <a:p>
            <a:pPr marL="928369" lvl="1" indent="-464185" algn="just">
              <a:lnSpc>
                <a:spcPts val="6019"/>
              </a:lnSpc>
              <a:spcBef>
                <a:spcPct val="0"/>
              </a:spcBef>
              <a:buFont typeface="Arial"/>
              <a:buChar char="•"/>
            </a:pPr>
            <a:r>
              <a:rPr lang="en-US" sz="4299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ToO SMALL A QUANTUM LEADS TO EXCESSIVE CONTEXT SWITCHING; TOO LARGE MAKES IT INEFFICIENT.</a:t>
            </a:r>
          </a:p>
          <a:p>
            <a:pPr algn="just">
              <a:lnSpc>
                <a:spcPts val="8819"/>
              </a:lnSpc>
              <a:spcBef>
                <a:spcPct val="0"/>
              </a:spcBef>
            </a:pPr>
            <a:r>
              <a:rPr lang="en-US" sz="63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ML SOLUTION</a:t>
            </a:r>
          </a:p>
          <a:p>
            <a:pPr marL="928369" lvl="1" indent="-464185" algn="just">
              <a:lnSpc>
                <a:spcPts val="6019"/>
              </a:lnSpc>
              <a:spcBef>
                <a:spcPct val="0"/>
              </a:spcBef>
              <a:buFont typeface="Arial"/>
              <a:buChar char="•"/>
            </a:pPr>
            <a:r>
              <a:rPr lang="en-US" sz="4299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ML ALGORITHMS PREDICT BURST TIMES, ADJUSTING THE TIME QUANTUM DYNAMICALLY FOR BETTER CPU EFFICIENCY AND LOWER TURNAROUND TIMES​</a:t>
            </a:r>
          </a:p>
          <a:p>
            <a:pPr algn="just">
              <a:lnSpc>
                <a:spcPts val="6019"/>
              </a:lnSpc>
              <a:spcBef>
                <a:spcPct val="0"/>
              </a:spcBef>
            </a:pPr>
            <a:endParaRPr lang="en-US" sz="4299">
              <a:solidFill>
                <a:srgbClr val="FFFFFF"/>
              </a:solidFill>
              <a:latin typeface="TT Octosquares Compressed"/>
              <a:ea typeface="TT Octosquares Compressed"/>
              <a:cs typeface="TT Octosquares Compressed"/>
              <a:sym typeface="TT Octosquares Compres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-133350"/>
            <a:ext cx="18288000" cy="2432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2"/>
              </a:lnSpc>
              <a:spcBef>
                <a:spcPct val="0"/>
              </a:spcBef>
            </a:pPr>
            <a:r>
              <a:rPr lang="en-US" sz="7001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4. OPTIMIZING THE TIME QUANTUM OF ROUND ROBIN ALGORITHM USING MACHINE LEARNING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2617292"/>
            <a:ext cx="18288000" cy="6416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  CHALLENGES WITH FIXED QUANTUM</a:t>
            </a:r>
          </a:p>
          <a:p>
            <a:pPr marL="971560" lvl="1" indent="-485780" algn="l">
              <a:lnSpc>
                <a:spcPts val="6300"/>
              </a:lnSpc>
              <a:spcBef>
                <a:spcPct val="0"/>
              </a:spcBef>
              <a:buFont typeface="Arial"/>
              <a:buChar char="•"/>
            </a:pPr>
            <a:r>
              <a:rPr lang="en-US" sz="45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ToO SMALL A QUANTUM LEADS TO EXCESSIVE CONTEXT SWITCHING; TOO LARGE MAKES IT INEFFICIENT.</a:t>
            </a:r>
          </a:p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  ML SOLUTION</a:t>
            </a:r>
          </a:p>
          <a:p>
            <a:pPr marL="971560" lvl="1" indent="-485780" algn="l">
              <a:lnSpc>
                <a:spcPts val="6300"/>
              </a:lnSpc>
              <a:spcBef>
                <a:spcPct val="0"/>
              </a:spcBef>
              <a:buFont typeface="Arial"/>
              <a:buChar char="•"/>
            </a:pPr>
            <a:r>
              <a:rPr lang="en-US" sz="45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ML ALGORITHMS PREDICT BURST TIMES, ADJUSTING THE TIME QUANTUM DYNAMICALLY FOR BETTER CPU EFFICIENCY AND LOWER TURNAROUND TIMES​</a:t>
            </a:r>
          </a:p>
          <a:p>
            <a:pPr algn="l">
              <a:lnSpc>
                <a:spcPts val="8819"/>
              </a:lnSpc>
              <a:spcBef>
                <a:spcPct val="0"/>
              </a:spcBef>
            </a:pPr>
            <a:endParaRPr lang="en-US" sz="4500">
              <a:solidFill>
                <a:srgbClr val="FFFFFF"/>
              </a:solidFill>
              <a:latin typeface="TT Octosquares Compressed"/>
              <a:ea typeface="TT Octosquares Compressed"/>
              <a:cs typeface="TT Octosquares Compressed"/>
              <a:sym typeface="TT Octosquares Compres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98491"/>
            <a:ext cx="18288000" cy="1193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2"/>
              </a:lnSpc>
              <a:spcBef>
                <a:spcPct val="0"/>
              </a:spcBef>
            </a:pPr>
            <a:r>
              <a:rPr lang="en-US" sz="7001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RESEARCH RESULTS ON TIME QUANTUM OPTIMIZATION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1793843"/>
            <a:ext cx="18288000" cy="7743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2"/>
              </a:lnSpc>
            </a:pPr>
            <a:r>
              <a:rPr lang="en-US" sz="6001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   EXPERIMENT RESULTS</a:t>
            </a:r>
          </a:p>
          <a:p>
            <a:pPr marL="928711" lvl="1" indent="-464356" algn="l">
              <a:lnSpc>
                <a:spcPts val="6022"/>
              </a:lnSpc>
              <a:spcBef>
                <a:spcPct val="0"/>
              </a:spcBef>
              <a:buFont typeface="Arial"/>
              <a:buChar char="•"/>
            </a:pPr>
            <a:r>
              <a:rPr lang="en-US" sz="4301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ML-adjusted quantum reduces cONTEXT SWITCHING BY 15-30%.</a:t>
            </a:r>
          </a:p>
          <a:p>
            <a:pPr marL="928711" lvl="1" indent="-464356" algn="l">
              <a:lnSpc>
                <a:spcPts val="6022"/>
              </a:lnSpc>
              <a:spcBef>
                <a:spcPct val="0"/>
              </a:spcBef>
              <a:buFont typeface="Arial"/>
              <a:buChar char="•"/>
            </a:pPr>
            <a:r>
              <a:rPr lang="en-US" sz="4301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AVERAGE WAITING TIME (WT) AND TURNAROUND TIME (TT) IMPROVED SIGNIFICANTLY WHEN DECISION TREE MODELS WERE APPLIED FOR QUANTUM PREDICTION​.</a:t>
            </a:r>
          </a:p>
          <a:p>
            <a:pPr algn="l">
              <a:lnSpc>
                <a:spcPts val="6022"/>
              </a:lnSpc>
              <a:spcBef>
                <a:spcPct val="0"/>
              </a:spcBef>
            </a:pPr>
            <a:endParaRPr lang="en-US" sz="4301">
              <a:solidFill>
                <a:srgbClr val="FFFFFF"/>
              </a:solidFill>
              <a:latin typeface="TT Octosquares Compressed"/>
              <a:ea typeface="TT Octosquares Compressed"/>
              <a:cs typeface="TT Octosquares Compressed"/>
              <a:sym typeface="TT Octosquares Compressed"/>
            </a:endParaRPr>
          </a:p>
          <a:p>
            <a:pPr algn="l">
              <a:lnSpc>
                <a:spcPts val="8402"/>
              </a:lnSpc>
              <a:spcBef>
                <a:spcPct val="0"/>
              </a:spcBef>
            </a:pPr>
            <a:r>
              <a:rPr lang="en-US" sz="6001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   COMPARATIVE PERFORMANCE</a:t>
            </a:r>
          </a:p>
          <a:p>
            <a:pPr marL="928711" lvl="1" indent="-464356" algn="l">
              <a:lnSpc>
                <a:spcPts val="6022"/>
              </a:lnSpc>
              <a:spcBef>
                <a:spcPct val="0"/>
              </a:spcBef>
              <a:buFont typeface="Arial"/>
              <a:buChar char="•"/>
            </a:pPr>
            <a:r>
              <a:rPr lang="en-US" sz="4301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THE PROPOSED ML-BASED ROUND ROBIN VARIANT SHOWED ALMOST DOUBLE THE EFFICIENCY OF TRADITIONAL RR, WITH OPTIMIZED TIME QUANTUM MINIMIZING DELAYS UNDER HEAVY LOADS​</a:t>
            </a:r>
          </a:p>
          <a:p>
            <a:pPr algn="l">
              <a:lnSpc>
                <a:spcPts val="8402"/>
              </a:lnSpc>
              <a:spcBef>
                <a:spcPct val="0"/>
              </a:spcBef>
            </a:pPr>
            <a:endParaRPr lang="en-US" sz="4301">
              <a:solidFill>
                <a:srgbClr val="FFFFFF"/>
              </a:solidFill>
              <a:latin typeface="TT Octosquares Compressed"/>
              <a:ea typeface="TT Octosquares Compressed"/>
              <a:cs typeface="TT Octosquares Compressed"/>
              <a:sym typeface="TT Octosquares Compres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</dc:title>
  <cp:lastModifiedBy>Nived Patel</cp:lastModifiedBy>
  <cp:revision>2</cp:revision>
  <dcterms:created xsi:type="dcterms:W3CDTF">2006-08-16T00:00:00Z</dcterms:created>
  <dcterms:modified xsi:type="dcterms:W3CDTF">2024-11-12T01:30:15Z</dcterms:modified>
  <dc:identifier>DAGU20vy9xU</dc:identifier>
</cp:coreProperties>
</file>