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66" r:id="rId3"/>
    <p:sldId id="274" r:id="rId4"/>
    <p:sldId id="316" r:id="rId5"/>
    <p:sldId id="322" r:id="rId6"/>
    <p:sldId id="317" r:id="rId7"/>
    <p:sldId id="319" r:id="rId8"/>
    <p:sldId id="320" r:id="rId9"/>
    <p:sldId id="32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3" d="100"/>
          <a:sy n="83" d="100"/>
        </p:scale>
        <p:origin x="-2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0272-A9CD-4590-BF1D-9E21C79E7881}" type="datetimeFigureOut">
              <a:rPr lang="en-GB" smtClean="0"/>
              <a:pPr/>
              <a:t>11/08/2019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422E9-E41F-44D7-8CD5-95D16087BFD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35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sh8690/Deep_Learning/blob/master/Object_Detection_Cifar10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" TargetMode="External"/><Relationship Id="rId7" Type="http://schemas.openxmlformats.org/officeDocument/2006/relationships/hyperlink" Target="https://www.youtube.com/watch?v=XriwHXfLi6M" TargetMode="External"/><Relationship Id="rId2" Type="http://schemas.openxmlformats.org/officeDocument/2006/relationships/hyperlink" Target="https://en.wikipedia.org/wiki/Deep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afuAz_CV7Q&amp;list=PL9ooVrP1hQOEX8BKDplfG86ky8s7Oxbzg" TargetMode="External"/><Relationship Id="rId5" Type="http://schemas.openxmlformats.org/officeDocument/2006/relationships/hyperlink" Target="https://www.udemy.com/deeplearning/" TargetMode="External"/><Relationship Id="rId4" Type="http://schemas.openxmlformats.org/officeDocument/2006/relationships/hyperlink" Target="https://pdfs.semanticscholar.org/84eb/8b0471c20e9e8a82f2b8f72e3f81a74e5cdd.pdf?_ga=2.142347058.1007548482.1565354122-685177420.156535412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5985" y="2005870"/>
            <a:ext cx="8911687" cy="23261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Object </a:t>
            </a:r>
            <a:r>
              <a:rPr lang="en-US" sz="4400" b="1" dirty="0" smtClean="0"/>
              <a:t>Detection</a:t>
            </a:r>
            <a:r>
              <a:rPr lang="en-US" sz="4000" b="1" dirty="0" smtClean="0"/>
              <a:t>(Classification)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Using Convolutional </a:t>
            </a:r>
            <a:r>
              <a:rPr lang="en-US" sz="4400" b="1" dirty="0"/>
              <a:t>Neural </a:t>
            </a:r>
            <a:r>
              <a:rPr lang="en-US" sz="4400" b="1" dirty="0" smtClean="0"/>
              <a:t>Network</a:t>
            </a:r>
            <a:endParaRPr lang="en-IN" sz="44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75524" y="4549140"/>
            <a:ext cx="8911687" cy="838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/>
              <a:t/>
            </a:r>
            <a:br>
              <a:rPr lang="en-IN" sz="4400" b="1" dirty="0" smtClean="0"/>
            </a:br>
            <a:r>
              <a:rPr lang="en-I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46770" y="4857750"/>
            <a:ext cx="3540440" cy="925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800" b="1" dirty="0" smtClean="0"/>
              <a:t>Prepared </a:t>
            </a:r>
            <a:r>
              <a:rPr lang="en-IN" sz="2800" b="1" dirty="0"/>
              <a:t>By:</a:t>
            </a:r>
          </a:p>
          <a:p>
            <a:pPr algn="ctr"/>
            <a:r>
              <a:rPr lang="en-IN" sz="2800" b="1" dirty="0" err="1"/>
              <a:t>Nishant</a:t>
            </a:r>
            <a:r>
              <a:rPr lang="en-IN" sz="2800" b="1" dirty="0"/>
              <a:t> Shah </a:t>
            </a:r>
          </a:p>
          <a:p>
            <a:pPr algn="ctr"/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0900" y="605203"/>
            <a:ext cx="8915400" cy="719993"/>
            <a:chOff x="0" y="50799"/>
            <a:chExt cx="8915400" cy="719993"/>
          </a:xfrm>
        </p:grpSpPr>
        <p:sp>
          <p:nvSpPr>
            <p:cNvPr id="6" name="Rounded Rectangle 5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dirty="0" smtClean="0"/>
                <a:t>Important </a:t>
              </a:r>
              <a:r>
                <a:rPr lang="en-IN" sz="3200" dirty="0"/>
                <a:t>Steps To Follow </a:t>
              </a:r>
              <a:r>
                <a:rPr lang="en-IN" sz="3200" dirty="0" smtClean="0"/>
                <a:t>:-</a:t>
              </a:r>
              <a:endParaRPr lang="en-IN" sz="3200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82812" y="1727200"/>
            <a:ext cx="8035608" cy="4597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Import Libraries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Download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Pre-process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Explore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Build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Compile the model and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Train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Save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Making some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Print The predicted output and Plot the output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0900" y="554404"/>
            <a:ext cx="8915400" cy="865754"/>
            <a:chOff x="0" y="50799"/>
            <a:chExt cx="8915400" cy="719993"/>
          </a:xfrm>
        </p:grpSpPr>
        <p:sp>
          <p:nvSpPr>
            <p:cNvPr id="10" name="Rounded Rectangle 9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dirty="0" smtClean="0"/>
                <a:t>Creating </a:t>
              </a:r>
              <a:r>
                <a:rPr lang="en-IN" sz="2800" dirty="0"/>
                <a:t>Neural Network: -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96016" y="1681133"/>
            <a:ext cx="5040000" cy="432000"/>
            <a:chOff x="3018333" y="259087"/>
            <a:chExt cx="5399968" cy="612007"/>
          </a:xfrm>
        </p:grpSpPr>
        <p:sp>
          <p:nvSpPr>
            <p:cNvPr id="40" name="Rounded Rectangle 39"/>
            <p:cNvSpPr/>
            <p:nvPr/>
          </p:nvSpPr>
          <p:spPr>
            <a:xfrm>
              <a:off x="3018333" y="259087"/>
              <a:ext cx="5399968" cy="61200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48207" y="272769"/>
              <a:ext cx="5340216" cy="5522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500" kern="1200" dirty="0" smtClean="0"/>
                <a:t>Define Neural Network</a:t>
              </a:r>
              <a:endParaRPr lang="en-IN" sz="2500" kern="12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96016" y="2475086"/>
            <a:ext cx="5040000" cy="433772"/>
            <a:chOff x="3018333" y="1035311"/>
            <a:chExt cx="5399968" cy="638421"/>
          </a:xfrm>
        </p:grpSpPr>
        <p:sp>
          <p:nvSpPr>
            <p:cNvPr id="38" name="Rounded Rectangle 37"/>
            <p:cNvSpPr/>
            <p:nvPr/>
          </p:nvSpPr>
          <p:spPr>
            <a:xfrm>
              <a:off x="3018333" y="1037919"/>
              <a:ext cx="5399968" cy="6358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6"/>
            <p:cNvSpPr/>
            <p:nvPr/>
          </p:nvSpPr>
          <p:spPr>
            <a:xfrm>
              <a:off x="3049371" y="1035311"/>
              <a:ext cx="5337892" cy="573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500" kern="1200" dirty="0" smtClean="0"/>
                <a:t>Iterate Over Dataset</a:t>
              </a:r>
              <a:endParaRPr lang="en-IN" sz="25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96016" y="3287219"/>
            <a:ext cx="5040000" cy="432000"/>
            <a:chOff x="3018333" y="1788966"/>
            <a:chExt cx="5399968" cy="635813"/>
          </a:xfrm>
        </p:grpSpPr>
        <p:sp>
          <p:nvSpPr>
            <p:cNvPr id="36" name="Rounded Rectangle 35"/>
            <p:cNvSpPr/>
            <p:nvPr/>
          </p:nvSpPr>
          <p:spPr>
            <a:xfrm>
              <a:off x="3018333" y="1788966"/>
              <a:ext cx="5399968" cy="6358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8"/>
            <p:cNvSpPr/>
            <p:nvPr/>
          </p:nvSpPr>
          <p:spPr>
            <a:xfrm>
              <a:off x="3049371" y="1820005"/>
              <a:ext cx="5337892" cy="573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500" kern="1200" dirty="0" smtClean="0"/>
                <a:t>Process The Input</a:t>
              </a:r>
              <a:endParaRPr lang="en-IN" sz="25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96016" y="4131883"/>
            <a:ext cx="5040000" cy="432000"/>
            <a:chOff x="3018333" y="2590486"/>
            <a:chExt cx="5399968" cy="635813"/>
          </a:xfrm>
        </p:grpSpPr>
        <p:sp>
          <p:nvSpPr>
            <p:cNvPr id="34" name="Rounded Rectangle 33"/>
            <p:cNvSpPr/>
            <p:nvPr/>
          </p:nvSpPr>
          <p:spPr>
            <a:xfrm>
              <a:off x="3018333" y="2590486"/>
              <a:ext cx="5399968" cy="6358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10"/>
            <p:cNvSpPr/>
            <p:nvPr/>
          </p:nvSpPr>
          <p:spPr>
            <a:xfrm>
              <a:off x="3049371" y="2621525"/>
              <a:ext cx="5337892" cy="573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500" kern="1200" dirty="0" smtClean="0"/>
                <a:t>Compute The Losses</a:t>
              </a:r>
              <a:endParaRPr lang="en-IN" sz="25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96016" y="4965946"/>
            <a:ext cx="5040000" cy="432000"/>
            <a:chOff x="3018333" y="3370619"/>
            <a:chExt cx="5399968" cy="635813"/>
          </a:xfrm>
        </p:grpSpPr>
        <p:sp>
          <p:nvSpPr>
            <p:cNvPr id="32" name="Rounded Rectangle 31"/>
            <p:cNvSpPr/>
            <p:nvPr/>
          </p:nvSpPr>
          <p:spPr>
            <a:xfrm>
              <a:off x="3018333" y="3370619"/>
              <a:ext cx="5399968" cy="6358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12"/>
            <p:cNvSpPr/>
            <p:nvPr/>
          </p:nvSpPr>
          <p:spPr>
            <a:xfrm>
              <a:off x="3049371" y="3401658"/>
              <a:ext cx="5337892" cy="573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500" kern="1200" dirty="0" smtClean="0"/>
                <a:t>Propagate Gradient Back</a:t>
              </a:r>
              <a:endParaRPr lang="en-IN" sz="25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96016" y="5775491"/>
            <a:ext cx="5040000" cy="432000"/>
            <a:chOff x="3018333" y="4126234"/>
            <a:chExt cx="5399968" cy="635813"/>
          </a:xfrm>
        </p:grpSpPr>
        <p:sp>
          <p:nvSpPr>
            <p:cNvPr id="30" name="Rounded Rectangle 29"/>
            <p:cNvSpPr/>
            <p:nvPr/>
          </p:nvSpPr>
          <p:spPr>
            <a:xfrm>
              <a:off x="3018333" y="4126234"/>
              <a:ext cx="5399968" cy="6358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4"/>
            <p:cNvSpPr/>
            <p:nvPr/>
          </p:nvSpPr>
          <p:spPr>
            <a:xfrm>
              <a:off x="3049371" y="4157273"/>
              <a:ext cx="5337892" cy="573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500" kern="1200" dirty="0" smtClean="0"/>
                <a:t>Update The Weight</a:t>
              </a:r>
              <a:endParaRPr lang="en-IN" sz="2500" kern="1200" dirty="0"/>
            </a:p>
          </p:txBody>
        </p:sp>
      </p:grpSp>
      <p:sp>
        <p:nvSpPr>
          <p:cNvPr id="43" name="Down Arrow 42"/>
          <p:cNvSpPr/>
          <p:nvPr/>
        </p:nvSpPr>
        <p:spPr>
          <a:xfrm>
            <a:off x="5731304" y="4643656"/>
            <a:ext cx="288000" cy="28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Down Arrow 43"/>
          <p:cNvSpPr/>
          <p:nvPr/>
        </p:nvSpPr>
        <p:spPr>
          <a:xfrm>
            <a:off x="5761711" y="2945526"/>
            <a:ext cx="288000" cy="28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Down Arrow 44"/>
          <p:cNvSpPr/>
          <p:nvPr/>
        </p:nvSpPr>
        <p:spPr>
          <a:xfrm>
            <a:off x="5732220" y="3768365"/>
            <a:ext cx="288000" cy="28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Down Arrow 45"/>
          <p:cNvSpPr/>
          <p:nvPr/>
        </p:nvSpPr>
        <p:spPr>
          <a:xfrm>
            <a:off x="5732220" y="5456506"/>
            <a:ext cx="288000" cy="28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Minus 47"/>
          <p:cNvSpPr/>
          <p:nvPr/>
        </p:nvSpPr>
        <p:spPr>
          <a:xfrm>
            <a:off x="2308860" y="4787656"/>
            <a:ext cx="1110016" cy="812850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Bent Arrow 46"/>
          <p:cNvSpPr/>
          <p:nvPr/>
        </p:nvSpPr>
        <p:spPr>
          <a:xfrm>
            <a:off x="2459910" y="4101764"/>
            <a:ext cx="864096" cy="119032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5755080" y="2155936"/>
            <a:ext cx="288000" cy="28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0900" y="554404"/>
            <a:ext cx="8915400" cy="865754"/>
            <a:chOff x="0" y="50799"/>
            <a:chExt cx="8915400" cy="719993"/>
          </a:xfrm>
        </p:grpSpPr>
        <p:sp>
          <p:nvSpPr>
            <p:cNvPr id="10" name="Rounded Rectangle 9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dirty="0" smtClean="0"/>
                <a:t>Flow </a:t>
              </a:r>
              <a:r>
                <a:rPr lang="en-IN" sz="2800" dirty="0"/>
                <a:t>Diagram</a:t>
              </a:r>
              <a:r>
                <a:rPr lang="en-IN" sz="2800" dirty="0" smtClean="0"/>
                <a:t>: </a:t>
              </a:r>
              <a:r>
                <a:rPr lang="en-IN" sz="2800" dirty="0"/>
                <a:t>-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1393825" y="2174323"/>
            <a:ext cx="1800000" cy="576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 cmpd="sng">
                  <a:noFill/>
                  <a:prstDash val="solid"/>
                </a:ln>
                <a:solidFill>
                  <a:srgbClr val="FFFFFF"/>
                </a:solidFill>
              </a:rPr>
              <a:t>start</a:t>
            </a:r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321585" y="2190347"/>
            <a:ext cx="1800000" cy="576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Normalize Dataset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626075" y="4434777"/>
            <a:ext cx="2921296" cy="80768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Test The Network Based On Trained </a:t>
            </a:r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51" name="Rounded Rectangle 50"/>
          <p:cNvSpPr/>
          <p:nvPr/>
        </p:nvSpPr>
        <p:spPr>
          <a:xfrm>
            <a:off x="3848778" y="5703570"/>
            <a:ext cx="2117255" cy="70764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Make Prediction On Test </a:t>
            </a:r>
            <a:r>
              <a:rPr lang="en-IN" dirty="0" smtClean="0"/>
              <a:t>Data</a:t>
            </a:r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914106" y="3326515"/>
            <a:ext cx="1800000" cy="576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Train </a:t>
            </a:r>
            <a:r>
              <a:rPr lang="en-IN" dirty="0" smtClean="0"/>
              <a:t>Network</a:t>
            </a:r>
            <a:endParaRPr lang="en-IN" dirty="0"/>
          </a:p>
        </p:txBody>
      </p:sp>
      <p:sp>
        <p:nvSpPr>
          <p:cNvPr id="53" name="Rounded Rectangle 52"/>
          <p:cNvSpPr/>
          <p:nvPr/>
        </p:nvSpPr>
        <p:spPr>
          <a:xfrm>
            <a:off x="6585082" y="2190347"/>
            <a:ext cx="1800000" cy="576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Read </a:t>
            </a:r>
            <a:r>
              <a:rPr lang="en-IN" dirty="0" smtClean="0"/>
              <a:t>Dataset</a:t>
            </a:r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914106" y="2190347"/>
            <a:ext cx="1800000" cy="576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Load Dataset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578600" y="3286130"/>
            <a:ext cx="1800000" cy="576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Define Loss Function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9321585" y="3326515"/>
            <a:ext cx="1800000" cy="576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/>
              <a:t>Define CNN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01306" y="5835147"/>
            <a:ext cx="1800000" cy="57606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 cmpd="sng">
                  <a:noFill/>
                  <a:prstDash val="solid"/>
                </a:ln>
                <a:solidFill>
                  <a:srgbClr val="FFFFFF"/>
                </a:solidFill>
              </a:rPr>
              <a:t>End</a:t>
            </a:r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>
            <a:off x="2760074" y="3443590"/>
            <a:ext cx="782704" cy="1552488"/>
          </a:xfrm>
          <a:prstGeom prst="bentArrow">
            <a:avLst>
              <a:gd name="adj1" fmla="val 25000"/>
              <a:gd name="adj2" fmla="val 16493"/>
              <a:gd name="adj3" fmla="val 25000"/>
              <a:gd name="adj4" fmla="val 437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Minus 58"/>
          <p:cNvSpPr/>
          <p:nvPr/>
        </p:nvSpPr>
        <p:spPr>
          <a:xfrm>
            <a:off x="2689968" y="4440106"/>
            <a:ext cx="936105" cy="893796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ight Arrow 59"/>
          <p:cNvSpPr/>
          <p:nvPr/>
        </p:nvSpPr>
        <p:spPr>
          <a:xfrm flipH="1">
            <a:off x="5775996" y="3470499"/>
            <a:ext cx="720000" cy="28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ight Arrow 60"/>
          <p:cNvSpPr/>
          <p:nvPr/>
        </p:nvSpPr>
        <p:spPr>
          <a:xfrm>
            <a:off x="5776915" y="2318323"/>
            <a:ext cx="720000" cy="28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ight Arrow 61"/>
          <p:cNvSpPr/>
          <p:nvPr/>
        </p:nvSpPr>
        <p:spPr>
          <a:xfrm>
            <a:off x="8450609" y="2334347"/>
            <a:ext cx="828000" cy="28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Down Arrow 62"/>
          <p:cNvSpPr/>
          <p:nvPr/>
        </p:nvSpPr>
        <p:spPr>
          <a:xfrm>
            <a:off x="10077569" y="2822331"/>
            <a:ext cx="288032" cy="468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33784" y="3542475"/>
            <a:ext cx="1503737" cy="141919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 cmpd="sng">
                  <a:noFill/>
                  <a:prstDash val="solid"/>
                </a:ln>
                <a:solidFill>
                  <a:srgbClr val="FFFFFF"/>
                </a:solidFill>
              </a:rPr>
              <a:t>Repeat Process To Decrease The Loss</a:t>
            </a:r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 flipH="1">
            <a:off x="8435190" y="3470499"/>
            <a:ext cx="828000" cy="28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ight Arrow 65"/>
          <p:cNvSpPr/>
          <p:nvPr/>
        </p:nvSpPr>
        <p:spPr>
          <a:xfrm>
            <a:off x="3236778" y="2318339"/>
            <a:ext cx="612000" cy="28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ight Arrow 66"/>
          <p:cNvSpPr/>
          <p:nvPr/>
        </p:nvSpPr>
        <p:spPr>
          <a:xfrm>
            <a:off x="6009098" y="5979179"/>
            <a:ext cx="720000" cy="2880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own Arrow 1"/>
          <p:cNvSpPr/>
          <p:nvPr/>
        </p:nvSpPr>
        <p:spPr>
          <a:xfrm>
            <a:off x="4663440" y="3927795"/>
            <a:ext cx="297180" cy="46379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Down Arrow 67"/>
          <p:cNvSpPr/>
          <p:nvPr/>
        </p:nvSpPr>
        <p:spPr>
          <a:xfrm>
            <a:off x="4724525" y="5287655"/>
            <a:ext cx="297180" cy="39600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20900" y="554404"/>
            <a:ext cx="8915400" cy="865754"/>
            <a:chOff x="0" y="50799"/>
            <a:chExt cx="8915400" cy="719993"/>
          </a:xfrm>
        </p:grpSpPr>
        <p:sp>
          <p:nvSpPr>
            <p:cNvPr id="10" name="Rounded Rectangle 9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dirty="0" smtClean="0"/>
                <a:t>K-Fold Cross Validation: </a:t>
              </a:r>
              <a:r>
                <a:rPr lang="en-IN" sz="2800" dirty="0"/>
                <a:t>-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958010" y="2189598"/>
            <a:ext cx="1800000" cy="352924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 cmpd="sng">
                  <a:noFill/>
                  <a:prstDash val="solid"/>
                </a:ln>
                <a:solidFill>
                  <a:srgbClr val="FFFFFF"/>
                </a:solidFill>
              </a:rPr>
              <a:t>Dataset</a:t>
            </a:r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915524" y="262663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039836" y="2190346"/>
            <a:ext cx="2451977" cy="2289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 smtClean="0"/>
              <a:t>Training Set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4039836" y="4535856"/>
            <a:ext cx="2451977" cy="118298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dirty="0" smtClean="0"/>
              <a:t>Test Set</a:t>
            </a:r>
            <a:endParaRPr lang="en-IN" dirty="0"/>
          </a:p>
        </p:txBody>
      </p:sp>
      <p:sp>
        <p:nvSpPr>
          <p:cNvPr id="28" name="Rounded Rectangle 27"/>
          <p:cNvSpPr/>
          <p:nvPr/>
        </p:nvSpPr>
        <p:spPr>
          <a:xfrm>
            <a:off x="8203524" y="262663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91524" y="2626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64326" y="2626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052326" y="2626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40326" y="2626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628326" y="2626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916326" y="2629265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196610" y="2629265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484610" y="2629265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915524" y="291463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03524" y="2914638"/>
            <a:ext cx="288000" cy="288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491524" y="2914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764326" y="2914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052326" y="2914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340326" y="2914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628326" y="291463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916326" y="2917265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196610" y="2917265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484610" y="2917265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918686" y="3187281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8206686" y="3187281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94686" y="3187282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767488" y="3187282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9055488" y="3187282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343488" y="3187282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631488" y="3187282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9919488" y="318990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199772" y="318990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0487772" y="318990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918686" y="3458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206686" y="3458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94686" y="3458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767488" y="3458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9055488" y="3458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343488" y="3458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631488" y="3458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919488" y="3460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0199772" y="3460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0487772" y="3460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918686" y="3746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206686" y="3746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494686" y="3746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767488" y="3746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9055488" y="3746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343488" y="3746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9631488" y="3746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9919488" y="3748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0199772" y="3748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487772" y="3748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915524" y="4034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203524" y="4034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491524" y="4034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764326" y="4034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9052326" y="4034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340326" y="4034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9628326" y="4034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9916326" y="4036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0196610" y="4036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0484610" y="4036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7915524" y="4322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8203524" y="4322247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491524" y="4322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8764326" y="4322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9052326" y="4322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9340326" y="4322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9628326" y="4322248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9916326" y="4324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196610" y="4324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0484610" y="432487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7918686" y="459660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8206686" y="4596609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8494686" y="459661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8767488" y="459661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9055488" y="459661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9343488" y="459661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9631488" y="459661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9919488" y="4599236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0199772" y="4599236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0487772" y="4599236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915524" y="4882443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8203524" y="4882443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491524" y="4882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8764326" y="4882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9052326" y="4882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9340326" y="4882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9628326" y="4882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9916326" y="488507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0196610" y="488507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0484610" y="488507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918686" y="5170443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8206686" y="5170443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8494686" y="5170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8767488" y="5170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9055488" y="5170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9343488" y="5170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9631488" y="5170444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9919488" y="517307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199772" y="517307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10487772" y="5173070"/>
            <a:ext cx="288000" cy="288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>
              <a:ln w="0" cmpd="sng">
                <a:noFill/>
                <a:prstDash val="solid"/>
              </a:ln>
              <a:solidFill>
                <a:srgbClr val="FFFFFF"/>
              </a:solidFill>
            </a:endParaRPr>
          </a:p>
        </p:txBody>
      </p:sp>
      <p:cxnSp>
        <p:nvCxnSpPr>
          <p:cNvPr id="4" name="Straight Arrow Connector 3"/>
          <p:cNvCxnSpPr>
            <a:stCxn id="42" idx="3"/>
            <a:endCxn id="27" idx="1"/>
          </p:cNvCxnSpPr>
          <p:nvPr/>
        </p:nvCxnSpPr>
        <p:spPr>
          <a:xfrm>
            <a:off x="2758010" y="3954222"/>
            <a:ext cx="1281826" cy="11731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42" idx="3"/>
            <a:endCxn id="54" idx="1"/>
          </p:cNvCxnSpPr>
          <p:nvPr/>
        </p:nvCxnSpPr>
        <p:spPr>
          <a:xfrm flipV="1">
            <a:off x="2758010" y="3335158"/>
            <a:ext cx="1281826" cy="619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4" idx="3"/>
            <a:endCxn id="69" idx="1"/>
          </p:cNvCxnSpPr>
          <p:nvPr/>
        </p:nvCxnSpPr>
        <p:spPr>
          <a:xfrm flipV="1">
            <a:off x="6491813" y="3331281"/>
            <a:ext cx="1426873" cy="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23710" y="27715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617756" y="2844583"/>
            <a:ext cx="1197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Iteration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705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0900" y="605203"/>
            <a:ext cx="8915400" cy="719993"/>
            <a:chOff x="0" y="50799"/>
            <a:chExt cx="8915400" cy="719993"/>
          </a:xfrm>
        </p:grpSpPr>
        <p:sp>
          <p:nvSpPr>
            <p:cNvPr id="6" name="Rounded Rectangle 5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dirty="0" smtClean="0"/>
                <a:t>Implementation </a:t>
              </a:r>
              <a:r>
                <a:rPr lang="en-IN" sz="3200" dirty="0"/>
                <a:t>In Python</a:t>
              </a:r>
              <a:r>
                <a:rPr lang="en-IN" sz="3200" dirty="0" smtClean="0"/>
                <a:t>:-</a:t>
              </a:r>
              <a:endParaRPr lang="en-IN" sz="3200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82812" y="1727200"/>
            <a:ext cx="8035608" cy="4597400"/>
          </a:xfrm>
        </p:spPr>
        <p:txBody>
          <a:bodyPr>
            <a:normAutofit/>
          </a:bodyPr>
          <a:lstStyle/>
          <a:p>
            <a:r>
              <a:rPr lang="en-IN" dirty="0"/>
              <a:t>According to above flowchart which I have explained theoretically, I have implemented practical example using python and CIFAR10 dataset for better understanding.  </a:t>
            </a:r>
            <a:endParaRPr lang="en-IN" dirty="0" smtClean="0"/>
          </a:p>
          <a:p>
            <a:r>
              <a:rPr lang="en-IN" dirty="0"/>
              <a:t>Follow The Link </a:t>
            </a:r>
            <a:r>
              <a:rPr lang="en-IN" dirty="0" smtClean="0"/>
              <a:t>:</a:t>
            </a:r>
          </a:p>
          <a:p>
            <a:pPr lvl="1"/>
            <a:r>
              <a:rPr lang="en-IN" dirty="0">
                <a:hlinkClick r:id="rId2"/>
              </a:rPr>
              <a:t>https://github.com/Nish8690/Deep_Learning/blob/master/Object_Detection_Cifar10.ipynb</a:t>
            </a:r>
            <a:endParaRPr lang="en-IN" dirty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1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0900" y="605203"/>
            <a:ext cx="8915400" cy="719993"/>
            <a:chOff x="0" y="50799"/>
            <a:chExt cx="8915400" cy="719993"/>
          </a:xfrm>
        </p:grpSpPr>
        <p:sp>
          <p:nvSpPr>
            <p:cNvPr id="6" name="Rounded Rectangle 5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dirty="0" smtClean="0"/>
                <a:t>Conclusion:-</a:t>
              </a:r>
              <a:endParaRPr lang="en-IN" sz="3200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82812" y="1727200"/>
            <a:ext cx="8035608" cy="4597400"/>
          </a:xfrm>
        </p:spPr>
        <p:txBody>
          <a:bodyPr>
            <a:normAutofit/>
          </a:bodyPr>
          <a:lstStyle/>
          <a:p>
            <a:r>
              <a:rPr lang="en-GB" dirty="0"/>
              <a:t>Our neural network model consists of several convolutional layers, followed by max pooling layers, dropout layers (to reduce over fitting) and then a fully connected layer to predict to class probabilities.</a:t>
            </a:r>
          </a:p>
          <a:p>
            <a:r>
              <a:rPr lang="en-GB" dirty="0"/>
              <a:t>Our Model Successfully well trained to predict output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sz="2800" dirty="0"/>
              <a:t>Thank you to give your precious time </a:t>
            </a:r>
          </a:p>
          <a:p>
            <a:pPr marL="457200" lvl="1" indent="0">
              <a:buNone/>
            </a:pPr>
            <a:endParaRPr lang="en-IN" sz="2800" dirty="0"/>
          </a:p>
          <a:p>
            <a:pPr marL="457200" lvl="1" indent="0">
              <a:buNone/>
            </a:pPr>
            <a:r>
              <a:rPr lang="en-IN" sz="2800" dirty="0"/>
              <a:t>Any Questions?</a:t>
            </a:r>
          </a:p>
          <a:p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0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0900" y="605203"/>
            <a:ext cx="8915400" cy="719993"/>
            <a:chOff x="0" y="50799"/>
            <a:chExt cx="8915400" cy="719993"/>
          </a:xfrm>
        </p:grpSpPr>
        <p:sp>
          <p:nvSpPr>
            <p:cNvPr id="6" name="Rounded Rectangle 5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dirty="0" smtClean="0"/>
                <a:t>References:-</a:t>
              </a:r>
              <a:endParaRPr lang="en-IN" sz="3200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82812" y="1727200"/>
            <a:ext cx="8035608" cy="4597400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en.wikipedia.org/wiki/Deep_learning</a:t>
            </a:r>
            <a:r>
              <a:rPr lang="en-IN" dirty="0" smtClean="0"/>
              <a:t> -</a:t>
            </a:r>
            <a:r>
              <a:rPr lang="en-GB" dirty="0" smtClean="0"/>
              <a:t>Wikipedia</a:t>
            </a:r>
          </a:p>
          <a:p>
            <a:r>
              <a:rPr lang="en-IN" dirty="0">
                <a:hlinkClick r:id="rId3"/>
              </a:rPr>
              <a:t>http://neuralnetworksanddeeplearning.com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- Book</a:t>
            </a:r>
            <a:endParaRPr lang="en-GB" dirty="0"/>
          </a:p>
          <a:p>
            <a:r>
              <a:rPr lang="en-IN" dirty="0">
                <a:hlinkClick r:id="rId4"/>
              </a:rPr>
              <a:t>https://pdfs.semanticscholar.org/84eb/8b0471c20e9e8a82f2b8f72e3f81a74e5cdd.pdf?_</a:t>
            </a:r>
            <a:r>
              <a:rPr lang="en-IN" dirty="0" smtClean="0">
                <a:hlinkClick r:id="rId4"/>
              </a:rPr>
              <a:t>ga=2.142347058.1007548482.1565354122-685177420.1565354122</a:t>
            </a:r>
            <a:r>
              <a:rPr lang="en-IN" dirty="0" smtClean="0"/>
              <a:t> - </a:t>
            </a:r>
            <a:r>
              <a:rPr lang="en-GB" dirty="0"/>
              <a:t> </a:t>
            </a:r>
            <a:r>
              <a:rPr lang="en-GB" dirty="0" smtClean="0"/>
              <a:t>Research </a:t>
            </a:r>
            <a:r>
              <a:rPr lang="en-GB" dirty="0"/>
              <a:t>Paper</a:t>
            </a:r>
          </a:p>
          <a:p>
            <a:r>
              <a:rPr lang="en-IN" dirty="0">
                <a:hlinkClick r:id="rId5"/>
              </a:rPr>
              <a:t>https://www.udemy.com/deeplearning</a:t>
            </a:r>
            <a:r>
              <a:rPr lang="en-IN" dirty="0" smtClean="0">
                <a:hlinkClick r:id="rId5"/>
              </a:rPr>
              <a:t>/</a:t>
            </a:r>
            <a:r>
              <a:rPr lang="en-IN" dirty="0" smtClean="0"/>
              <a:t> - </a:t>
            </a:r>
            <a:r>
              <a:rPr lang="en-GB" dirty="0" err="1" smtClean="0"/>
              <a:t>Udemy</a:t>
            </a:r>
            <a:r>
              <a:rPr lang="en-GB" dirty="0" smtClean="0"/>
              <a:t> Tutorials</a:t>
            </a:r>
          </a:p>
          <a:p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www.youtube.com/watch?v=dafuAz_CV7Q&amp;list=PL9ooVrP1hQOEX8BKDplfG86ky8s7Oxbzg</a:t>
            </a:r>
            <a:r>
              <a:rPr lang="en-IN" dirty="0" smtClean="0"/>
              <a:t> - </a:t>
            </a:r>
            <a:r>
              <a:rPr lang="en-GB" dirty="0" smtClean="0"/>
              <a:t>Youtube.com</a:t>
            </a:r>
          </a:p>
          <a:p>
            <a:r>
              <a:rPr lang="en-IN" dirty="0">
                <a:hlinkClick r:id="rId7"/>
              </a:rPr>
              <a:t>https://</a:t>
            </a:r>
            <a:r>
              <a:rPr lang="en-IN" dirty="0" smtClean="0">
                <a:hlinkClick r:id="rId7"/>
              </a:rPr>
              <a:t>www.youtube.com/watch?v=XriwHXfLi6M</a:t>
            </a:r>
            <a:r>
              <a:rPr lang="en-IN" dirty="0" smtClean="0"/>
              <a:t> - </a:t>
            </a:r>
            <a:r>
              <a:rPr lang="en-GB" dirty="0"/>
              <a:t>Youtube.com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271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0900" y="605203"/>
            <a:ext cx="8915400" cy="719993"/>
            <a:chOff x="0" y="50799"/>
            <a:chExt cx="8915400" cy="719993"/>
          </a:xfrm>
        </p:grpSpPr>
        <p:sp>
          <p:nvSpPr>
            <p:cNvPr id="6" name="Rounded Rectangle 5"/>
            <p:cNvSpPr/>
            <p:nvPr/>
          </p:nvSpPr>
          <p:spPr>
            <a:xfrm>
              <a:off x="0" y="50799"/>
              <a:ext cx="8915400" cy="71999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5147" y="85946"/>
              <a:ext cx="8845106" cy="6496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200" dirty="0" smtClean="0"/>
                <a:t>Thank </a:t>
              </a:r>
              <a:r>
                <a:rPr lang="en-IN" sz="3200" dirty="0" smtClean="0"/>
                <a:t>You</a:t>
              </a:r>
              <a:endParaRPr lang="en-IN" sz="3200" dirty="0"/>
            </a:p>
          </p:txBody>
        </p:sp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82812" y="1727200"/>
            <a:ext cx="8035608" cy="45974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IN" sz="2800" dirty="0" smtClean="0"/>
              <a:t>Thank you to give your precious time </a:t>
            </a:r>
          </a:p>
          <a:p>
            <a:pPr marL="457200" lvl="1" indent="0">
              <a:buNone/>
            </a:pPr>
            <a:endParaRPr lang="en-IN" sz="2800" dirty="0" smtClean="0"/>
          </a:p>
          <a:p>
            <a:pPr marL="457200" lvl="1" indent="0" algn="ctr">
              <a:buNone/>
            </a:pPr>
            <a:r>
              <a:rPr lang="en-IN" sz="2800" dirty="0" smtClean="0"/>
              <a:t>Any Questions?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1634</TotalTime>
  <Words>268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Object Detection(Classification) Using Convolutional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Unmanned Vehicles (UAVs)</dc:title>
  <dc:creator>r.ahmadiraad@yahoo.com</dc:creator>
  <cp:lastModifiedBy>Shah, Nishant Bharatbhai (SRH Hochschule Heidelberg </cp:lastModifiedBy>
  <cp:revision>139</cp:revision>
  <dcterms:created xsi:type="dcterms:W3CDTF">2018-05-29T19:58:56Z</dcterms:created>
  <dcterms:modified xsi:type="dcterms:W3CDTF">2019-08-11T18:04:11Z</dcterms:modified>
</cp:coreProperties>
</file>