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3" r:id="rId20"/>
    <p:sldId id="276" r:id="rId21"/>
    <p:sldId id="279" r:id="rId22"/>
    <p:sldId id="278"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notesViewPr>
    <p:cSldViewPr snapToGrid="0">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6B9989-1FCC-4EA8-A892-4A105FFC32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063D1D4-EB3B-46BD-BB6E-E98375805E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9963D5-4426-4217-A287-287E56E650E0}" type="datetimeFigureOut">
              <a:rPr lang="en-GB" smtClean="0"/>
              <a:t>02/09/2019</a:t>
            </a:fld>
            <a:endParaRPr lang="en-GB"/>
          </a:p>
        </p:txBody>
      </p:sp>
      <p:sp>
        <p:nvSpPr>
          <p:cNvPr id="4" name="Footer Placeholder 3">
            <a:extLst>
              <a:ext uri="{FF2B5EF4-FFF2-40B4-BE49-F238E27FC236}">
                <a16:creationId xmlns:a16="http://schemas.microsoft.com/office/drawing/2014/main" id="{EFD8215C-FF79-4959-B7E4-2CDA0F96E0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F3077EC6-8B94-43FA-84AF-457F1A9F9D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D2CE5A-08EC-4748-BFB8-B3C3E10FAB53}" type="slidenum">
              <a:rPr lang="en-GB" smtClean="0"/>
              <a:t>‹#›</a:t>
            </a:fld>
            <a:endParaRPr lang="en-GB"/>
          </a:p>
        </p:txBody>
      </p:sp>
    </p:spTree>
    <p:extLst>
      <p:ext uri="{BB962C8B-B14F-4D97-AF65-F5344CB8AC3E}">
        <p14:creationId xmlns:p14="http://schemas.microsoft.com/office/powerpoint/2010/main" val="164360243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68D6-7DEC-4D37-BC77-10C992C012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6C92D0E-B2AA-48DD-86BF-E85CC79B11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61D072A-BC1D-4FFD-AA44-B5A8650E97B1}"/>
              </a:ext>
            </a:extLst>
          </p:cNvPr>
          <p:cNvSpPr>
            <a:spLocks noGrp="1"/>
          </p:cNvSpPr>
          <p:nvPr>
            <p:ph type="dt" sz="half" idx="10"/>
          </p:nvPr>
        </p:nvSpPr>
        <p:spPr/>
        <p:txBody>
          <a:bodyPr/>
          <a:lstStyle/>
          <a:p>
            <a:fld id="{4D7B7B97-3E0C-413D-B203-13DDF0D05113}" type="datetimeFigureOut">
              <a:rPr lang="en-GB" smtClean="0"/>
              <a:t>02/09/2019</a:t>
            </a:fld>
            <a:endParaRPr lang="en-GB"/>
          </a:p>
        </p:txBody>
      </p:sp>
      <p:sp>
        <p:nvSpPr>
          <p:cNvPr id="5" name="Footer Placeholder 4">
            <a:extLst>
              <a:ext uri="{FF2B5EF4-FFF2-40B4-BE49-F238E27FC236}">
                <a16:creationId xmlns:a16="http://schemas.microsoft.com/office/drawing/2014/main" id="{BFF1699F-7A81-449C-A955-443DC76289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192BB3-2C9C-4965-ADE8-57FE58414AA7}"/>
              </a:ext>
            </a:extLst>
          </p:cNvPr>
          <p:cNvSpPr>
            <a:spLocks noGrp="1"/>
          </p:cNvSpPr>
          <p:nvPr>
            <p:ph type="sldNum" sz="quarter" idx="12"/>
          </p:nvPr>
        </p:nvSpPr>
        <p:spPr/>
        <p:txBody>
          <a:bodyPr/>
          <a:lstStyle/>
          <a:p>
            <a:fld id="{50BF6A17-58BD-4406-B993-7C1BEB771E59}" type="slidenum">
              <a:rPr lang="en-GB" smtClean="0"/>
              <a:t>‹#›</a:t>
            </a:fld>
            <a:endParaRPr lang="en-GB"/>
          </a:p>
        </p:txBody>
      </p:sp>
    </p:spTree>
    <p:extLst>
      <p:ext uri="{BB962C8B-B14F-4D97-AF65-F5344CB8AC3E}">
        <p14:creationId xmlns:p14="http://schemas.microsoft.com/office/powerpoint/2010/main" val="276615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41A4-D921-4DAD-90B3-8F82D5F371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494CD9-00E9-43C0-B56B-CB84C67E44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900EB4-86CA-4DF1-9CA3-72ACA54E380E}"/>
              </a:ext>
            </a:extLst>
          </p:cNvPr>
          <p:cNvSpPr>
            <a:spLocks noGrp="1"/>
          </p:cNvSpPr>
          <p:nvPr>
            <p:ph type="dt" sz="half" idx="10"/>
          </p:nvPr>
        </p:nvSpPr>
        <p:spPr/>
        <p:txBody>
          <a:bodyPr/>
          <a:lstStyle/>
          <a:p>
            <a:fld id="{4D7B7B97-3E0C-413D-B203-13DDF0D05113}" type="datetimeFigureOut">
              <a:rPr lang="en-GB" smtClean="0"/>
              <a:t>02/09/2019</a:t>
            </a:fld>
            <a:endParaRPr lang="en-GB"/>
          </a:p>
        </p:txBody>
      </p:sp>
      <p:sp>
        <p:nvSpPr>
          <p:cNvPr id="5" name="Footer Placeholder 4">
            <a:extLst>
              <a:ext uri="{FF2B5EF4-FFF2-40B4-BE49-F238E27FC236}">
                <a16:creationId xmlns:a16="http://schemas.microsoft.com/office/drawing/2014/main" id="{5895765F-72C0-42E6-AD7F-6E3F44030C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84B34E-5EB6-4FE5-B512-7BA229937640}"/>
              </a:ext>
            </a:extLst>
          </p:cNvPr>
          <p:cNvSpPr>
            <a:spLocks noGrp="1"/>
          </p:cNvSpPr>
          <p:nvPr>
            <p:ph type="sldNum" sz="quarter" idx="12"/>
          </p:nvPr>
        </p:nvSpPr>
        <p:spPr/>
        <p:txBody>
          <a:bodyPr/>
          <a:lstStyle/>
          <a:p>
            <a:fld id="{50BF6A17-58BD-4406-B993-7C1BEB771E59}" type="slidenum">
              <a:rPr lang="en-GB" smtClean="0"/>
              <a:t>‹#›</a:t>
            </a:fld>
            <a:endParaRPr lang="en-GB"/>
          </a:p>
        </p:txBody>
      </p:sp>
    </p:spTree>
    <p:extLst>
      <p:ext uri="{BB962C8B-B14F-4D97-AF65-F5344CB8AC3E}">
        <p14:creationId xmlns:p14="http://schemas.microsoft.com/office/powerpoint/2010/main" val="274013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6FF5E4-342F-486C-9037-FD34CE0EB7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459E428-B4E8-44F4-824A-4862E6C179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7087D8-E013-4662-9A04-F5BC77AFE2AF}"/>
              </a:ext>
            </a:extLst>
          </p:cNvPr>
          <p:cNvSpPr>
            <a:spLocks noGrp="1"/>
          </p:cNvSpPr>
          <p:nvPr>
            <p:ph type="dt" sz="half" idx="10"/>
          </p:nvPr>
        </p:nvSpPr>
        <p:spPr/>
        <p:txBody>
          <a:bodyPr/>
          <a:lstStyle/>
          <a:p>
            <a:fld id="{4D7B7B97-3E0C-413D-B203-13DDF0D05113}" type="datetimeFigureOut">
              <a:rPr lang="en-GB" smtClean="0"/>
              <a:t>02/09/2019</a:t>
            </a:fld>
            <a:endParaRPr lang="en-GB"/>
          </a:p>
        </p:txBody>
      </p:sp>
      <p:sp>
        <p:nvSpPr>
          <p:cNvPr id="5" name="Footer Placeholder 4">
            <a:extLst>
              <a:ext uri="{FF2B5EF4-FFF2-40B4-BE49-F238E27FC236}">
                <a16:creationId xmlns:a16="http://schemas.microsoft.com/office/drawing/2014/main" id="{7B937D83-47A7-4D17-89B0-9A68CEEE5B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0609EC-7BB8-4835-B331-BE9AE8061BF9}"/>
              </a:ext>
            </a:extLst>
          </p:cNvPr>
          <p:cNvSpPr>
            <a:spLocks noGrp="1"/>
          </p:cNvSpPr>
          <p:nvPr>
            <p:ph type="sldNum" sz="quarter" idx="12"/>
          </p:nvPr>
        </p:nvSpPr>
        <p:spPr/>
        <p:txBody>
          <a:bodyPr/>
          <a:lstStyle/>
          <a:p>
            <a:fld id="{50BF6A17-58BD-4406-B993-7C1BEB771E59}" type="slidenum">
              <a:rPr lang="en-GB" smtClean="0"/>
              <a:t>‹#›</a:t>
            </a:fld>
            <a:endParaRPr lang="en-GB"/>
          </a:p>
        </p:txBody>
      </p:sp>
    </p:spTree>
    <p:extLst>
      <p:ext uri="{BB962C8B-B14F-4D97-AF65-F5344CB8AC3E}">
        <p14:creationId xmlns:p14="http://schemas.microsoft.com/office/powerpoint/2010/main" val="331240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E2F8-4751-42EF-B1BE-AEEA7147BD7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CA127A-113D-4F55-AE42-3BE78079BE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CDF4A8-842D-4510-B2AC-B29BE3329972}"/>
              </a:ext>
            </a:extLst>
          </p:cNvPr>
          <p:cNvSpPr>
            <a:spLocks noGrp="1"/>
          </p:cNvSpPr>
          <p:nvPr>
            <p:ph type="dt" sz="half" idx="10"/>
          </p:nvPr>
        </p:nvSpPr>
        <p:spPr/>
        <p:txBody>
          <a:bodyPr/>
          <a:lstStyle/>
          <a:p>
            <a:fld id="{4D7B7B97-3E0C-413D-B203-13DDF0D05113}" type="datetimeFigureOut">
              <a:rPr lang="en-GB" smtClean="0"/>
              <a:t>02/09/2019</a:t>
            </a:fld>
            <a:endParaRPr lang="en-GB"/>
          </a:p>
        </p:txBody>
      </p:sp>
      <p:sp>
        <p:nvSpPr>
          <p:cNvPr id="5" name="Footer Placeholder 4">
            <a:extLst>
              <a:ext uri="{FF2B5EF4-FFF2-40B4-BE49-F238E27FC236}">
                <a16:creationId xmlns:a16="http://schemas.microsoft.com/office/drawing/2014/main" id="{6367FBF2-9D6F-4789-AC6B-CEBDE3B891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4E3D42-7D74-4A87-B3EA-E0F269C88DBE}"/>
              </a:ext>
            </a:extLst>
          </p:cNvPr>
          <p:cNvSpPr>
            <a:spLocks noGrp="1"/>
          </p:cNvSpPr>
          <p:nvPr>
            <p:ph type="sldNum" sz="quarter" idx="12"/>
          </p:nvPr>
        </p:nvSpPr>
        <p:spPr/>
        <p:txBody>
          <a:bodyPr/>
          <a:lstStyle/>
          <a:p>
            <a:fld id="{50BF6A17-58BD-4406-B993-7C1BEB771E59}" type="slidenum">
              <a:rPr lang="en-GB" smtClean="0"/>
              <a:t>‹#›</a:t>
            </a:fld>
            <a:endParaRPr lang="en-GB"/>
          </a:p>
        </p:txBody>
      </p:sp>
    </p:spTree>
    <p:extLst>
      <p:ext uri="{BB962C8B-B14F-4D97-AF65-F5344CB8AC3E}">
        <p14:creationId xmlns:p14="http://schemas.microsoft.com/office/powerpoint/2010/main" val="167604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CF13-2DBB-4B26-83FD-DE7CC40E97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DB026B7-EC91-47EF-9505-F5E941398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6557B51-9ACD-414B-B132-E590C0352940}"/>
              </a:ext>
            </a:extLst>
          </p:cNvPr>
          <p:cNvSpPr>
            <a:spLocks noGrp="1"/>
          </p:cNvSpPr>
          <p:nvPr>
            <p:ph type="dt" sz="half" idx="10"/>
          </p:nvPr>
        </p:nvSpPr>
        <p:spPr/>
        <p:txBody>
          <a:bodyPr/>
          <a:lstStyle/>
          <a:p>
            <a:fld id="{4D7B7B97-3E0C-413D-B203-13DDF0D05113}" type="datetimeFigureOut">
              <a:rPr lang="en-GB" smtClean="0"/>
              <a:t>02/09/2019</a:t>
            </a:fld>
            <a:endParaRPr lang="en-GB"/>
          </a:p>
        </p:txBody>
      </p:sp>
      <p:sp>
        <p:nvSpPr>
          <p:cNvPr id="5" name="Footer Placeholder 4">
            <a:extLst>
              <a:ext uri="{FF2B5EF4-FFF2-40B4-BE49-F238E27FC236}">
                <a16:creationId xmlns:a16="http://schemas.microsoft.com/office/drawing/2014/main" id="{547D924A-BE3F-47C8-A57A-A485EB252D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F908DA-65DD-455A-8F0B-CE1CCC71E789}"/>
              </a:ext>
            </a:extLst>
          </p:cNvPr>
          <p:cNvSpPr>
            <a:spLocks noGrp="1"/>
          </p:cNvSpPr>
          <p:nvPr>
            <p:ph type="sldNum" sz="quarter" idx="12"/>
          </p:nvPr>
        </p:nvSpPr>
        <p:spPr/>
        <p:txBody>
          <a:bodyPr/>
          <a:lstStyle/>
          <a:p>
            <a:fld id="{50BF6A17-58BD-4406-B993-7C1BEB771E59}" type="slidenum">
              <a:rPr lang="en-GB" smtClean="0"/>
              <a:t>‹#›</a:t>
            </a:fld>
            <a:endParaRPr lang="en-GB"/>
          </a:p>
        </p:txBody>
      </p:sp>
    </p:spTree>
    <p:extLst>
      <p:ext uri="{BB962C8B-B14F-4D97-AF65-F5344CB8AC3E}">
        <p14:creationId xmlns:p14="http://schemas.microsoft.com/office/powerpoint/2010/main" val="1443722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CDD3-A034-40EB-873D-948AFFB775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B76783-C3A3-44AA-9E9E-A0034C041A9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A76A8E9-EE4C-4497-9FF0-F7DE1B92F2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E92D04B-0B62-4ABF-A9C9-CE3F5673EF2B}"/>
              </a:ext>
            </a:extLst>
          </p:cNvPr>
          <p:cNvSpPr>
            <a:spLocks noGrp="1"/>
          </p:cNvSpPr>
          <p:nvPr>
            <p:ph type="dt" sz="half" idx="10"/>
          </p:nvPr>
        </p:nvSpPr>
        <p:spPr/>
        <p:txBody>
          <a:bodyPr/>
          <a:lstStyle/>
          <a:p>
            <a:fld id="{4D7B7B97-3E0C-413D-B203-13DDF0D05113}" type="datetimeFigureOut">
              <a:rPr lang="en-GB" smtClean="0"/>
              <a:t>02/09/2019</a:t>
            </a:fld>
            <a:endParaRPr lang="en-GB"/>
          </a:p>
        </p:txBody>
      </p:sp>
      <p:sp>
        <p:nvSpPr>
          <p:cNvPr id="6" name="Footer Placeholder 5">
            <a:extLst>
              <a:ext uri="{FF2B5EF4-FFF2-40B4-BE49-F238E27FC236}">
                <a16:creationId xmlns:a16="http://schemas.microsoft.com/office/drawing/2014/main" id="{628B5CC2-26B1-4373-B1E6-17767FF8D5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72F8C6-C8CF-4D97-8328-0F332D70C804}"/>
              </a:ext>
            </a:extLst>
          </p:cNvPr>
          <p:cNvSpPr>
            <a:spLocks noGrp="1"/>
          </p:cNvSpPr>
          <p:nvPr>
            <p:ph type="sldNum" sz="quarter" idx="12"/>
          </p:nvPr>
        </p:nvSpPr>
        <p:spPr/>
        <p:txBody>
          <a:bodyPr/>
          <a:lstStyle/>
          <a:p>
            <a:fld id="{50BF6A17-58BD-4406-B993-7C1BEB771E59}" type="slidenum">
              <a:rPr lang="en-GB" smtClean="0"/>
              <a:t>‹#›</a:t>
            </a:fld>
            <a:endParaRPr lang="en-GB"/>
          </a:p>
        </p:txBody>
      </p:sp>
    </p:spTree>
    <p:extLst>
      <p:ext uri="{BB962C8B-B14F-4D97-AF65-F5344CB8AC3E}">
        <p14:creationId xmlns:p14="http://schemas.microsoft.com/office/powerpoint/2010/main" val="63741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1E8C-AD9E-44F9-9B81-E0DFD2FFF30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CCE17B2-A02D-4D96-80DF-10A0BFCB3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291CCD-B281-4E49-BE2C-BDD14D0FC9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62EF6A2-C499-40EC-BC4C-03B1C274F4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1DCF63-972D-4B23-98ED-14722D7291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F72D319-0BA1-42ED-977D-4CD954052B98}"/>
              </a:ext>
            </a:extLst>
          </p:cNvPr>
          <p:cNvSpPr>
            <a:spLocks noGrp="1"/>
          </p:cNvSpPr>
          <p:nvPr>
            <p:ph type="dt" sz="half" idx="10"/>
          </p:nvPr>
        </p:nvSpPr>
        <p:spPr/>
        <p:txBody>
          <a:bodyPr/>
          <a:lstStyle/>
          <a:p>
            <a:fld id="{4D7B7B97-3E0C-413D-B203-13DDF0D05113}" type="datetimeFigureOut">
              <a:rPr lang="en-GB" smtClean="0"/>
              <a:t>02/09/2019</a:t>
            </a:fld>
            <a:endParaRPr lang="en-GB"/>
          </a:p>
        </p:txBody>
      </p:sp>
      <p:sp>
        <p:nvSpPr>
          <p:cNvPr id="8" name="Footer Placeholder 7">
            <a:extLst>
              <a:ext uri="{FF2B5EF4-FFF2-40B4-BE49-F238E27FC236}">
                <a16:creationId xmlns:a16="http://schemas.microsoft.com/office/drawing/2014/main" id="{102BD0E9-A05B-4C13-9E70-D6BEAB87006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554E495-D9C8-48BF-BFF3-A2A02BC400BF}"/>
              </a:ext>
            </a:extLst>
          </p:cNvPr>
          <p:cNvSpPr>
            <a:spLocks noGrp="1"/>
          </p:cNvSpPr>
          <p:nvPr>
            <p:ph type="sldNum" sz="quarter" idx="12"/>
          </p:nvPr>
        </p:nvSpPr>
        <p:spPr/>
        <p:txBody>
          <a:bodyPr/>
          <a:lstStyle/>
          <a:p>
            <a:fld id="{50BF6A17-58BD-4406-B993-7C1BEB771E59}" type="slidenum">
              <a:rPr lang="en-GB" smtClean="0"/>
              <a:t>‹#›</a:t>
            </a:fld>
            <a:endParaRPr lang="en-GB"/>
          </a:p>
        </p:txBody>
      </p:sp>
    </p:spTree>
    <p:extLst>
      <p:ext uri="{BB962C8B-B14F-4D97-AF65-F5344CB8AC3E}">
        <p14:creationId xmlns:p14="http://schemas.microsoft.com/office/powerpoint/2010/main" val="801502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D5B9-6DD1-4092-BDBA-9E7ABFD72AD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8621B99-07FE-4D8F-B25F-F4FE5DDB4D2D}"/>
              </a:ext>
            </a:extLst>
          </p:cNvPr>
          <p:cNvSpPr>
            <a:spLocks noGrp="1"/>
          </p:cNvSpPr>
          <p:nvPr>
            <p:ph type="dt" sz="half" idx="10"/>
          </p:nvPr>
        </p:nvSpPr>
        <p:spPr/>
        <p:txBody>
          <a:bodyPr/>
          <a:lstStyle/>
          <a:p>
            <a:fld id="{4D7B7B97-3E0C-413D-B203-13DDF0D05113}" type="datetimeFigureOut">
              <a:rPr lang="en-GB" smtClean="0"/>
              <a:t>02/09/2019</a:t>
            </a:fld>
            <a:endParaRPr lang="en-GB"/>
          </a:p>
        </p:txBody>
      </p:sp>
      <p:sp>
        <p:nvSpPr>
          <p:cNvPr id="4" name="Footer Placeholder 3">
            <a:extLst>
              <a:ext uri="{FF2B5EF4-FFF2-40B4-BE49-F238E27FC236}">
                <a16:creationId xmlns:a16="http://schemas.microsoft.com/office/drawing/2014/main" id="{2365E9F0-A1B5-4DCF-804C-58EE370EE4F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2B31D33-7ABD-4182-AA18-6E4280BF707B}"/>
              </a:ext>
            </a:extLst>
          </p:cNvPr>
          <p:cNvSpPr>
            <a:spLocks noGrp="1"/>
          </p:cNvSpPr>
          <p:nvPr>
            <p:ph type="sldNum" sz="quarter" idx="12"/>
          </p:nvPr>
        </p:nvSpPr>
        <p:spPr/>
        <p:txBody>
          <a:bodyPr/>
          <a:lstStyle/>
          <a:p>
            <a:fld id="{50BF6A17-58BD-4406-B993-7C1BEB771E59}" type="slidenum">
              <a:rPr lang="en-GB" smtClean="0"/>
              <a:t>‹#›</a:t>
            </a:fld>
            <a:endParaRPr lang="en-GB"/>
          </a:p>
        </p:txBody>
      </p:sp>
    </p:spTree>
    <p:extLst>
      <p:ext uri="{BB962C8B-B14F-4D97-AF65-F5344CB8AC3E}">
        <p14:creationId xmlns:p14="http://schemas.microsoft.com/office/powerpoint/2010/main" val="315985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20E9FB-02AE-473E-BCE1-C8F6E4C7E225}"/>
              </a:ext>
            </a:extLst>
          </p:cNvPr>
          <p:cNvSpPr>
            <a:spLocks noGrp="1"/>
          </p:cNvSpPr>
          <p:nvPr>
            <p:ph type="dt" sz="half" idx="10"/>
          </p:nvPr>
        </p:nvSpPr>
        <p:spPr/>
        <p:txBody>
          <a:bodyPr/>
          <a:lstStyle/>
          <a:p>
            <a:fld id="{4D7B7B97-3E0C-413D-B203-13DDF0D05113}" type="datetimeFigureOut">
              <a:rPr lang="en-GB" smtClean="0"/>
              <a:t>02/09/2019</a:t>
            </a:fld>
            <a:endParaRPr lang="en-GB"/>
          </a:p>
        </p:txBody>
      </p:sp>
      <p:sp>
        <p:nvSpPr>
          <p:cNvPr id="3" name="Footer Placeholder 2">
            <a:extLst>
              <a:ext uri="{FF2B5EF4-FFF2-40B4-BE49-F238E27FC236}">
                <a16:creationId xmlns:a16="http://schemas.microsoft.com/office/drawing/2014/main" id="{109FF746-BFE5-4BDF-878E-84A61AA7109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B67E4BB-758B-4DBE-BB4B-15F794DA3411}"/>
              </a:ext>
            </a:extLst>
          </p:cNvPr>
          <p:cNvSpPr>
            <a:spLocks noGrp="1"/>
          </p:cNvSpPr>
          <p:nvPr>
            <p:ph type="sldNum" sz="quarter" idx="12"/>
          </p:nvPr>
        </p:nvSpPr>
        <p:spPr/>
        <p:txBody>
          <a:bodyPr/>
          <a:lstStyle/>
          <a:p>
            <a:fld id="{50BF6A17-58BD-4406-B993-7C1BEB771E59}" type="slidenum">
              <a:rPr lang="en-GB" smtClean="0"/>
              <a:t>‹#›</a:t>
            </a:fld>
            <a:endParaRPr lang="en-GB"/>
          </a:p>
        </p:txBody>
      </p:sp>
    </p:spTree>
    <p:extLst>
      <p:ext uri="{BB962C8B-B14F-4D97-AF65-F5344CB8AC3E}">
        <p14:creationId xmlns:p14="http://schemas.microsoft.com/office/powerpoint/2010/main" val="193664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F5511-A94D-4F7E-99BB-9B9B4FC15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07622A6-1103-4D49-9F38-371B21EEB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59A8161-9B78-4D8E-963B-CDFB3A48A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D3369A-34D3-4FFF-B47F-A28278F1C1D6}"/>
              </a:ext>
            </a:extLst>
          </p:cNvPr>
          <p:cNvSpPr>
            <a:spLocks noGrp="1"/>
          </p:cNvSpPr>
          <p:nvPr>
            <p:ph type="dt" sz="half" idx="10"/>
          </p:nvPr>
        </p:nvSpPr>
        <p:spPr/>
        <p:txBody>
          <a:bodyPr/>
          <a:lstStyle/>
          <a:p>
            <a:fld id="{4D7B7B97-3E0C-413D-B203-13DDF0D05113}" type="datetimeFigureOut">
              <a:rPr lang="en-GB" smtClean="0"/>
              <a:t>02/09/2019</a:t>
            </a:fld>
            <a:endParaRPr lang="en-GB"/>
          </a:p>
        </p:txBody>
      </p:sp>
      <p:sp>
        <p:nvSpPr>
          <p:cNvPr id="6" name="Footer Placeholder 5">
            <a:extLst>
              <a:ext uri="{FF2B5EF4-FFF2-40B4-BE49-F238E27FC236}">
                <a16:creationId xmlns:a16="http://schemas.microsoft.com/office/drawing/2014/main" id="{B69E6FCF-1694-4CF8-AD1D-9FAAA48878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2925E0-CFAF-4F59-95ED-4A54E7AD0140}"/>
              </a:ext>
            </a:extLst>
          </p:cNvPr>
          <p:cNvSpPr>
            <a:spLocks noGrp="1"/>
          </p:cNvSpPr>
          <p:nvPr>
            <p:ph type="sldNum" sz="quarter" idx="12"/>
          </p:nvPr>
        </p:nvSpPr>
        <p:spPr/>
        <p:txBody>
          <a:bodyPr/>
          <a:lstStyle/>
          <a:p>
            <a:fld id="{50BF6A17-58BD-4406-B993-7C1BEB771E59}" type="slidenum">
              <a:rPr lang="en-GB" smtClean="0"/>
              <a:t>‹#›</a:t>
            </a:fld>
            <a:endParaRPr lang="en-GB"/>
          </a:p>
        </p:txBody>
      </p:sp>
    </p:spTree>
    <p:extLst>
      <p:ext uri="{BB962C8B-B14F-4D97-AF65-F5344CB8AC3E}">
        <p14:creationId xmlns:p14="http://schemas.microsoft.com/office/powerpoint/2010/main" val="1500821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E5C8-DA41-4A22-AA91-0DA98FF43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AD1B6F-AB2E-4C1A-9326-FED5338978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67E61D-9471-4BD6-A1E8-3AF66373C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26566E-74C7-43A5-9C3D-FCC9C04779C8}"/>
              </a:ext>
            </a:extLst>
          </p:cNvPr>
          <p:cNvSpPr>
            <a:spLocks noGrp="1"/>
          </p:cNvSpPr>
          <p:nvPr>
            <p:ph type="dt" sz="half" idx="10"/>
          </p:nvPr>
        </p:nvSpPr>
        <p:spPr/>
        <p:txBody>
          <a:bodyPr/>
          <a:lstStyle/>
          <a:p>
            <a:fld id="{4D7B7B97-3E0C-413D-B203-13DDF0D05113}" type="datetimeFigureOut">
              <a:rPr lang="en-GB" smtClean="0"/>
              <a:t>02/09/2019</a:t>
            </a:fld>
            <a:endParaRPr lang="en-GB"/>
          </a:p>
        </p:txBody>
      </p:sp>
      <p:sp>
        <p:nvSpPr>
          <p:cNvPr id="6" name="Footer Placeholder 5">
            <a:extLst>
              <a:ext uri="{FF2B5EF4-FFF2-40B4-BE49-F238E27FC236}">
                <a16:creationId xmlns:a16="http://schemas.microsoft.com/office/drawing/2014/main" id="{E6DB6A71-E7EC-455E-BA32-49DB5080E9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EE0F7E-C706-45FC-B1D1-36A4BF9A57A7}"/>
              </a:ext>
            </a:extLst>
          </p:cNvPr>
          <p:cNvSpPr>
            <a:spLocks noGrp="1"/>
          </p:cNvSpPr>
          <p:nvPr>
            <p:ph type="sldNum" sz="quarter" idx="12"/>
          </p:nvPr>
        </p:nvSpPr>
        <p:spPr/>
        <p:txBody>
          <a:bodyPr/>
          <a:lstStyle/>
          <a:p>
            <a:fld id="{50BF6A17-58BD-4406-B993-7C1BEB771E59}" type="slidenum">
              <a:rPr lang="en-GB" smtClean="0"/>
              <a:t>‹#›</a:t>
            </a:fld>
            <a:endParaRPr lang="en-GB"/>
          </a:p>
        </p:txBody>
      </p:sp>
    </p:spTree>
    <p:extLst>
      <p:ext uri="{BB962C8B-B14F-4D97-AF65-F5344CB8AC3E}">
        <p14:creationId xmlns:p14="http://schemas.microsoft.com/office/powerpoint/2010/main" val="275427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0CED06-3E8C-4AE2-B17E-96E9709459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20781E8-5515-48C6-B81E-353F498A00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AC6A85-1697-4428-B7EB-923F129730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B7B97-3E0C-413D-B203-13DDF0D05113}" type="datetimeFigureOut">
              <a:rPr lang="en-GB" smtClean="0"/>
              <a:t>02/09/2019</a:t>
            </a:fld>
            <a:endParaRPr lang="en-GB"/>
          </a:p>
        </p:txBody>
      </p:sp>
      <p:sp>
        <p:nvSpPr>
          <p:cNvPr id="5" name="Footer Placeholder 4">
            <a:extLst>
              <a:ext uri="{FF2B5EF4-FFF2-40B4-BE49-F238E27FC236}">
                <a16:creationId xmlns:a16="http://schemas.microsoft.com/office/drawing/2014/main" id="{08F9E747-5573-45A2-82B0-1466AA187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CA2EDD3-A68F-4BEB-8B53-C3CED26B2C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F6A17-58BD-4406-B993-7C1BEB771E59}" type="slidenum">
              <a:rPr lang="en-GB" smtClean="0"/>
              <a:t>‹#›</a:t>
            </a:fld>
            <a:endParaRPr lang="en-GB"/>
          </a:p>
        </p:txBody>
      </p:sp>
      <p:sp>
        <p:nvSpPr>
          <p:cNvPr id="7" name="MSIPCMContentMarking" descr="{&quot;HashCode&quot;:1010195664,&quot;Placement&quot;:&quot;Footer&quot;}">
            <a:extLst>
              <a:ext uri="{FF2B5EF4-FFF2-40B4-BE49-F238E27FC236}">
                <a16:creationId xmlns:a16="http://schemas.microsoft.com/office/drawing/2014/main" id="{4B082AEB-7F83-4F9E-A719-FDF753D226D5}"/>
              </a:ext>
            </a:extLst>
          </p:cNvPr>
          <p:cNvSpPr txBox="1"/>
          <p:nvPr userDrawn="1"/>
        </p:nvSpPr>
        <p:spPr>
          <a:xfrm>
            <a:off x="0" y="6595656"/>
            <a:ext cx="1007146" cy="262344"/>
          </a:xfrm>
          <a:prstGeom prst="rect">
            <a:avLst/>
          </a:prstGeom>
          <a:noFill/>
        </p:spPr>
        <p:txBody>
          <a:bodyPr vert="horz" wrap="square" lIns="0" tIns="0" rIns="0" bIns="0" rtlCol="0" anchor="ctr" anchorCtr="1">
            <a:spAutoFit/>
          </a:bodyPr>
          <a:lstStyle/>
          <a:p>
            <a:pPr algn="l">
              <a:spcBef>
                <a:spcPts val="0"/>
              </a:spcBef>
              <a:spcAft>
                <a:spcPts val="0"/>
              </a:spcAft>
            </a:pPr>
            <a:r>
              <a:rPr lang="en-GB" sz="1000">
                <a:solidFill>
                  <a:srgbClr val="000000"/>
                </a:solidFill>
                <a:latin typeface="Calibri" panose="020F0502020204030204" pitchFamily="34" charset="0"/>
              </a:rPr>
              <a:t>Essity Internal</a:t>
            </a:r>
          </a:p>
        </p:txBody>
      </p:sp>
    </p:spTree>
    <p:extLst>
      <p:ext uri="{BB962C8B-B14F-4D97-AF65-F5344CB8AC3E}">
        <p14:creationId xmlns:p14="http://schemas.microsoft.com/office/powerpoint/2010/main" val="3338026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5E668F0-5CBB-4448-B50F-7C6FDE4466A9}"/>
              </a:ext>
            </a:extLst>
          </p:cNvPr>
          <p:cNvSpPr>
            <a:spLocks noGrp="1"/>
          </p:cNvSpPr>
          <p:nvPr>
            <p:ph type="ctrTitle"/>
          </p:nvPr>
        </p:nvSpPr>
        <p:spPr>
          <a:xfrm>
            <a:off x="3045368" y="2043663"/>
            <a:ext cx="6105194" cy="2031055"/>
          </a:xfrm>
        </p:spPr>
        <p:txBody>
          <a:bodyPr>
            <a:normAutofit/>
          </a:bodyPr>
          <a:lstStyle/>
          <a:p>
            <a:r>
              <a:rPr lang="en-GB">
                <a:solidFill>
                  <a:srgbClr val="FFFFFF"/>
                </a:solidFill>
              </a:rPr>
              <a:t>Final Presentation </a:t>
            </a:r>
          </a:p>
        </p:txBody>
      </p:sp>
      <p:sp>
        <p:nvSpPr>
          <p:cNvPr id="3" name="Subtitle 2">
            <a:extLst>
              <a:ext uri="{FF2B5EF4-FFF2-40B4-BE49-F238E27FC236}">
                <a16:creationId xmlns:a16="http://schemas.microsoft.com/office/drawing/2014/main" id="{1A6243B0-989C-4BA9-9539-134E1E2DAB6D}"/>
              </a:ext>
            </a:extLst>
          </p:cNvPr>
          <p:cNvSpPr>
            <a:spLocks noGrp="1"/>
          </p:cNvSpPr>
          <p:nvPr>
            <p:ph type="subTitle" idx="1"/>
          </p:nvPr>
        </p:nvSpPr>
        <p:spPr>
          <a:xfrm>
            <a:off x="3045368" y="4074718"/>
            <a:ext cx="6105194" cy="682079"/>
          </a:xfrm>
        </p:spPr>
        <p:txBody>
          <a:bodyPr>
            <a:normAutofit/>
          </a:bodyPr>
          <a:lstStyle/>
          <a:p>
            <a:endParaRPr lang="en-GB">
              <a:solidFill>
                <a:srgbClr val="FFFFFF"/>
              </a:solidFill>
            </a:endParaRPr>
          </a:p>
        </p:txBody>
      </p:sp>
    </p:spTree>
    <p:extLst>
      <p:ext uri="{BB962C8B-B14F-4D97-AF65-F5344CB8AC3E}">
        <p14:creationId xmlns:p14="http://schemas.microsoft.com/office/powerpoint/2010/main" val="793522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5DA035F-7B91-4C65-9662-2B17FC817101}"/>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r="1705"/>
          <a:stretch/>
        </p:blipFill>
        <p:spPr bwMode="auto">
          <a:xfrm>
            <a:off x="1408922" y="438538"/>
            <a:ext cx="9283960" cy="61115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37528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82642E1-E65C-4B8F-9750-CD334939E9DC}"/>
              </a:ext>
            </a:extLst>
          </p:cNvPr>
          <p:cNvSpPr>
            <a:spLocks noGrp="1"/>
          </p:cNvSpPr>
          <p:nvPr>
            <p:ph type="title"/>
          </p:nvPr>
        </p:nvSpPr>
        <p:spPr>
          <a:xfrm>
            <a:off x="640079" y="2053641"/>
            <a:ext cx="3669161" cy="2760098"/>
          </a:xfrm>
        </p:spPr>
        <p:txBody>
          <a:bodyPr>
            <a:normAutofit/>
          </a:bodyPr>
          <a:lstStyle/>
          <a:p>
            <a:r>
              <a:rPr lang="en-GB">
                <a:solidFill>
                  <a:srgbClr val="FFFFFF"/>
                </a:solidFill>
              </a:rPr>
              <a:t>Excel not suitable</a:t>
            </a:r>
          </a:p>
        </p:txBody>
      </p:sp>
      <p:sp>
        <p:nvSpPr>
          <p:cNvPr id="3" name="Content Placeholder 2">
            <a:extLst>
              <a:ext uri="{FF2B5EF4-FFF2-40B4-BE49-F238E27FC236}">
                <a16:creationId xmlns:a16="http://schemas.microsoft.com/office/drawing/2014/main" id="{D9FCA522-A35B-4C87-962C-6EDCC39263A5}"/>
              </a:ext>
            </a:extLst>
          </p:cNvPr>
          <p:cNvSpPr>
            <a:spLocks noGrp="1"/>
          </p:cNvSpPr>
          <p:nvPr>
            <p:ph idx="1"/>
          </p:nvPr>
        </p:nvSpPr>
        <p:spPr>
          <a:xfrm>
            <a:off x="6090574" y="801866"/>
            <a:ext cx="5306084" cy="5230634"/>
          </a:xfrm>
        </p:spPr>
        <p:txBody>
          <a:bodyPr anchor="ctr">
            <a:normAutofit/>
          </a:bodyPr>
          <a:lstStyle/>
          <a:p>
            <a:r>
              <a:rPr lang="en-GB" sz="2400" dirty="0">
                <a:solidFill>
                  <a:srgbClr val="000000"/>
                </a:solidFill>
              </a:rPr>
              <a:t>Having to automate the process of having all centrelines being updated from the </a:t>
            </a:r>
            <a:r>
              <a:rPr lang="en-GB" sz="2400" dirty="0" err="1">
                <a:solidFill>
                  <a:srgbClr val="000000"/>
                </a:solidFill>
              </a:rPr>
              <a:t>hmi</a:t>
            </a:r>
            <a:r>
              <a:rPr lang="en-GB" sz="2400" dirty="0">
                <a:solidFill>
                  <a:srgbClr val="000000"/>
                </a:solidFill>
              </a:rPr>
              <a:t> to a database It was found excel was not capable of doing it. </a:t>
            </a:r>
          </a:p>
          <a:p>
            <a:r>
              <a:rPr lang="en-GB" sz="2400" dirty="0">
                <a:solidFill>
                  <a:srgbClr val="000000"/>
                </a:solidFill>
              </a:rPr>
              <a:t>VBA was learnt in excel to do this, however due to vast transfer of data it caused excel to crash.  </a:t>
            </a:r>
          </a:p>
        </p:txBody>
      </p:sp>
    </p:spTree>
    <p:extLst>
      <p:ext uri="{BB962C8B-B14F-4D97-AF65-F5344CB8AC3E}">
        <p14:creationId xmlns:p14="http://schemas.microsoft.com/office/powerpoint/2010/main" val="151666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36DD-0CBB-4BF4-A97D-CAADC0BEF8E2}"/>
              </a:ext>
            </a:extLst>
          </p:cNvPr>
          <p:cNvSpPr>
            <a:spLocks noGrp="1"/>
          </p:cNvSpPr>
          <p:nvPr>
            <p:ph type="title"/>
          </p:nvPr>
        </p:nvSpPr>
        <p:spPr/>
        <p:txBody>
          <a:bodyPr/>
          <a:lstStyle/>
          <a:p>
            <a:r>
              <a:rPr lang="en-GB" dirty="0" err="1"/>
              <a:t>Proficy</a:t>
            </a:r>
            <a:r>
              <a:rPr lang="en-GB" dirty="0"/>
              <a:t> – General Electric</a:t>
            </a:r>
          </a:p>
        </p:txBody>
      </p:sp>
      <p:sp>
        <p:nvSpPr>
          <p:cNvPr id="3" name="Content Placeholder 2">
            <a:extLst>
              <a:ext uri="{FF2B5EF4-FFF2-40B4-BE49-F238E27FC236}">
                <a16:creationId xmlns:a16="http://schemas.microsoft.com/office/drawing/2014/main" id="{A82753F6-4543-4BDB-A8CF-34A7ABB8DEDD}"/>
              </a:ext>
            </a:extLst>
          </p:cNvPr>
          <p:cNvSpPr>
            <a:spLocks noGrp="1"/>
          </p:cNvSpPr>
          <p:nvPr>
            <p:ph idx="1"/>
          </p:nvPr>
        </p:nvSpPr>
        <p:spPr/>
        <p:txBody>
          <a:bodyPr/>
          <a:lstStyle/>
          <a:p>
            <a:r>
              <a:rPr lang="en-GB" dirty="0" err="1"/>
              <a:t>Proficy</a:t>
            </a:r>
            <a:r>
              <a:rPr lang="en-GB" dirty="0"/>
              <a:t> is a software developed by general electric. </a:t>
            </a:r>
          </a:p>
          <a:p>
            <a:r>
              <a:rPr lang="en-GB" dirty="0"/>
              <a:t>It was capable of automating the process and training for the software was initiated.</a:t>
            </a:r>
          </a:p>
          <a:p>
            <a:r>
              <a:rPr lang="en-GB" dirty="0"/>
              <a:t>All the centrelines were moved to the new system with the correct naming conventions.</a:t>
            </a:r>
          </a:p>
          <a:p>
            <a:r>
              <a:rPr lang="en-GB" dirty="0"/>
              <a:t>This was not only implemented on UK2 but across the whole company. I was in charge of all three converting lines. </a:t>
            </a:r>
          </a:p>
          <a:p>
            <a:endParaRPr lang="en-GB" dirty="0"/>
          </a:p>
        </p:txBody>
      </p:sp>
    </p:spTree>
    <p:extLst>
      <p:ext uri="{BB962C8B-B14F-4D97-AF65-F5344CB8AC3E}">
        <p14:creationId xmlns:p14="http://schemas.microsoft.com/office/powerpoint/2010/main" val="237122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DEBB6D-09FB-45DE-A942-CDFAB5630201}"/>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r="45624" b="60493"/>
          <a:stretch/>
        </p:blipFill>
        <p:spPr bwMode="auto">
          <a:xfrm>
            <a:off x="933359" y="302376"/>
            <a:ext cx="4362542" cy="2202699"/>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9AFD30DF-E30A-4C36-AC44-ABE9C5613609}"/>
              </a:ext>
            </a:extLst>
          </p:cNvPr>
          <p:cNvPicPr/>
          <p:nvPr/>
        </p:nvPicPr>
        <p:blipFill rotWithShape="1">
          <a:blip r:embed="rId3"/>
          <a:srcRect r="42965" b="60055"/>
          <a:stretch/>
        </p:blipFill>
        <p:spPr bwMode="auto">
          <a:xfrm>
            <a:off x="7098847" y="302377"/>
            <a:ext cx="4159794" cy="220269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58E49622-442E-4E5E-ACE6-FA6EF945F795}"/>
              </a:ext>
            </a:extLst>
          </p:cNvPr>
          <p:cNvSpPr txBox="1"/>
          <p:nvPr/>
        </p:nvSpPr>
        <p:spPr>
          <a:xfrm>
            <a:off x="933359" y="2771775"/>
            <a:ext cx="4362542" cy="1815882"/>
          </a:xfrm>
          <a:prstGeom prst="rect">
            <a:avLst/>
          </a:prstGeom>
          <a:noFill/>
        </p:spPr>
        <p:txBody>
          <a:bodyPr wrap="square" rtlCol="0">
            <a:spAutoFit/>
          </a:bodyPr>
          <a:lstStyle/>
          <a:p>
            <a:r>
              <a:rPr lang="en-GB" sz="1400" dirty="0"/>
              <a:t>The values on the right are straight from the machines input to the database. </a:t>
            </a:r>
          </a:p>
          <a:p>
            <a:r>
              <a:rPr lang="en-GB" sz="1400" dirty="0"/>
              <a:t>The screens are remotely accessible and when a value is out of range it is shown in red. </a:t>
            </a:r>
          </a:p>
          <a:p>
            <a:r>
              <a:rPr lang="en-GB" sz="1400" dirty="0"/>
              <a:t>Having worked closely with the operators, usage of the new system became more evident. </a:t>
            </a:r>
          </a:p>
          <a:p>
            <a:r>
              <a:rPr lang="en-GB" sz="1400" dirty="0"/>
              <a:t>The system can gather data and produce graphs to corelate between change in product and the values.</a:t>
            </a:r>
          </a:p>
        </p:txBody>
      </p:sp>
      <p:sp>
        <p:nvSpPr>
          <p:cNvPr id="7" name="TextBox 6">
            <a:extLst>
              <a:ext uri="{FF2B5EF4-FFF2-40B4-BE49-F238E27FC236}">
                <a16:creationId xmlns:a16="http://schemas.microsoft.com/office/drawing/2014/main" id="{936FF815-6F23-4219-85B3-C3EC7F45F600}"/>
              </a:ext>
            </a:extLst>
          </p:cNvPr>
          <p:cNvSpPr txBox="1"/>
          <p:nvPr/>
        </p:nvSpPr>
        <p:spPr>
          <a:xfrm>
            <a:off x="7098847" y="2771775"/>
            <a:ext cx="4159794" cy="2031325"/>
          </a:xfrm>
          <a:prstGeom prst="rect">
            <a:avLst/>
          </a:prstGeom>
          <a:noFill/>
        </p:spPr>
        <p:txBody>
          <a:bodyPr wrap="square" rtlCol="0">
            <a:spAutoFit/>
          </a:bodyPr>
          <a:lstStyle/>
          <a:p>
            <a:r>
              <a:rPr lang="en-GB" dirty="0"/>
              <a:t>Also found that </a:t>
            </a:r>
            <a:r>
              <a:rPr lang="en-GB" dirty="0" err="1"/>
              <a:t>proficy</a:t>
            </a:r>
            <a:r>
              <a:rPr lang="en-GB" dirty="0"/>
              <a:t> had an inbuilt software that could monitor downtime.</a:t>
            </a:r>
          </a:p>
          <a:p>
            <a:r>
              <a:rPr lang="en-GB" dirty="0"/>
              <a:t> </a:t>
            </a:r>
          </a:p>
          <a:p>
            <a:r>
              <a:rPr lang="en-GB" dirty="0"/>
              <a:t>Screens were set for each machine that displayed downtime in minutes and the fault they had. </a:t>
            </a:r>
          </a:p>
          <a:p>
            <a:endParaRPr lang="en-GB" dirty="0"/>
          </a:p>
        </p:txBody>
      </p:sp>
      <p:sp>
        <p:nvSpPr>
          <p:cNvPr id="8" name="TextBox 7">
            <a:extLst>
              <a:ext uri="{FF2B5EF4-FFF2-40B4-BE49-F238E27FC236}">
                <a16:creationId xmlns:a16="http://schemas.microsoft.com/office/drawing/2014/main" id="{9AED3D94-961F-4F4E-8163-E1340DC29FDD}"/>
              </a:ext>
            </a:extLst>
          </p:cNvPr>
          <p:cNvSpPr txBox="1"/>
          <p:nvPr/>
        </p:nvSpPr>
        <p:spPr>
          <a:xfrm>
            <a:off x="933359" y="4803100"/>
            <a:ext cx="10325282" cy="1200329"/>
          </a:xfrm>
          <a:prstGeom prst="rect">
            <a:avLst/>
          </a:prstGeom>
          <a:noFill/>
        </p:spPr>
        <p:txBody>
          <a:bodyPr wrap="square" rtlCol="0">
            <a:spAutoFit/>
          </a:bodyPr>
          <a:lstStyle/>
          <a:p>
            <a:r>
              <a:rPr lang="en-GB" dirty="0"/>
              <a:t>System was evaluated and verified, training videos for the whole system were created for usage and militance of the system once the interns left the company. </a:t>
            </a:r>
          </a:p>
          <a:p>
            <a:r>
              <a:rPr lang="en-GB" dirty="0"/>
              <a:t>The videos were approved and uploaded to the company’s training portal. </a:t>
            </a:r>
          </a:p>
          <a:p>
            <a:r>
              <a:rPr lang="en-GB" dirty="0"/>
              <a:t>The rollout is to be carried out in July however testing with the operators was carried out seamlessly.  </a:t>
            </a:r>
          </a:p>
        </p:txBody>
      </p:sp>
    </p:spTree>
    <p:extLst>
      <p:ext uri="{BB962C8B-B14F-4D97-AF65-F5344CB8AC3E}">
        <p14:creationId xmlns:p14="http://schemas.microsoft.com/office/powerpoint/2010/main" val="1285717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B67D96-D1EB-4488-844E-7368502FE2C6}"/>
              </a:ext>
            </a:extLst>
          </p:cNvPr>
          <p:cNvSpPr>
            <a:spLocks noGrp="1"/>
          </p:cNvSpPr>
          <p:nvPr>
            <p:ph type="title"/>
          </p:nvPr>
        </p:nvSpPr>
        <p:spPr>
          <a:xfrm>
            <a:off x="640079" y="2053641"/>
            <a:ext cx="3669161" cy="2760098"/>
          </a:xfrm>
        </p:spPr>
        <p:txBody>
          <a:bodyPr>
            <a:normAutofit/>
          </a:bodyPr>
          <a:lstStyle/>
          <a:p>
            <a:r>
              <a:rPr lang="en-GB">
                <a:solidFill>
                  <a:srgbClr val="FFFFFF"/>
                </a:solidFill>
              </a:rPr>
              <a:t>4. Line speed Calculator	</a:t>
            </a:r>
          </a:p>
        </p:txBody>
      </p:sp>
      <p:sp>
        <p:nvSpPr>
          <p:cNvPr id="3" name="Content Placeholder 2">
            <a:extLst>
              <a:ext uri="{FF2B5EF4-FFF2-40B4-BE49-F238E27FC236}">
                <a16:creationId xmlns:a16="http://schemas.microsoft.com/office/drawing/2014/main" id="{47DEA771-6307-45FF-B607-A0D0E81781DC}"/>
              </a:ext>
            </a:extLst>
          </p:cNvPr>
          <p:cNvSpPr>
            <a:spLocks noGrp="1"/>
          </p:cNvSpPr>
          <p:nvPr>
            <p:ph idx="1"/>
          </p:nvPr>
        </p:nvSpPr>
        <p:spPr>
          <a:xfrm>
            <a:off x="6090574" y="801866"/>
            <a:ext cx="5306084" cy="5230634"/>
          </a:xfrm>
        </p:spPr>
        <p:txBody>
          <a:bodyPr anchor="ctr">
            <a:normAutofit/>
          </a:bodyPr>
          <a:lstStyle/>
          <a:p>
            <a:r>
              <a:rPr lang="en-GB" sz="1900">
                <a:solidFill>
                  <a:srgbClr val="000000"/>
                </a:solidFill>
              </a:rPr>
              <a:t>The UK2 converting line was not utilizing its full potential by not having the correct line speeds. This was due to calculations of the different machines were not considered.</a:t>
            </a:r>
          </a:p>
          <a:p>
            <a:r>
              <a:rPr lang="en-GB" sz="1900">
                <a:solidFill>
                  <a:srgbClr val="000000"/>
                </a:solidFill>
              </a:rPr>
              <a:t>The UK2 is made of four key areas and bottlenecks were caused from area 2 (log saw) to area 3 (wrapper) and area 3 to area 4 (bundler). </a:t>
            </a:r>
          </a:p>
          <a:p>
            <a:r>
              <a:rPr lang="en-GB" sz="1900">
                <a:solidFill>
                  <a:srgbClr val="000000"/>
                </a:solidFill>
              </a:rPr>
              <a:t>Different speed settings were required for different product sized. </a:t>
            </a:r>
          </a:p>
          <a:p>
            <a:r>
              <a:rPr lang="en-GB" sz="1900">
                <a:solidFill>
                  <a:srgbClr val="000000"/>
                </a:solidFill>
              </a:rPr>
              <a:t>However currently a one for all setting was being implemented.</a:t>
            </a:r>
          </a:p>
          <a:p>
            <a:r>
              <a:rPr lang="en-GB" sz="1900">
                <a:solidFill>
                  <a:srgbClr val="000000"/>
                </a:solidFill>
              </a:rPr>
              <a:t>This caused the conveyers to either have excessive product (if log saw was producing at a faster rate) or have no product (log saw producing at a slower rate). This was not ideal as energy consumption was not efficient. </a:t>
            </a:r>
          </a:p>
          <a:p>
            <a:endParaRPr lang="en-GB" sz="1900">
              <a:solidFill>
                <a:srgbClr val="000000"/>
              </a:solidFill>
            </a:endParaRPr>
          </a:p>
        </p:txBody>
      </p:sp>
    </p:spTree>
    <p:extLst>
      <p:ext uri="{BB962C8B-B14F-4D97-AF65-F5344CB8AC3E}">
        <p14:creationId xmlns:p14="http://schemas.microsoft.com/office/powerpoint/2010/main" val="2832033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2F0A66-9DED-42CB-B821-E90BA33A29AE}"/>
              </a:ext>
            </a:extLst>
          </p:cNvPr>
          <p:cNvSpPr>
            <a:spLocks noGrp="1"/>
          </p:cNvSpPr>
          <p:nvPr>
            <p:ph idx="1"/>
          </p:nvPr>
        </p:nvSpPr>
        <p:spPr>
          <a:xfrm>
            <a:off x="6354146" y="298580"/>
            <a:ext cx="4999653" cy="6344816"/>
          </a:xfrm>
        </p:spPr>
        <p:txBody>
          <a:bodyPr/>
          <a:lstStyle/>
          <a:p>
            <a:r>
              <a:rPr lang="en-GB" dirty="0"/>
              <a:t>Calculations made from bundler and wrapper as maximum speed was known. </a:t>
            </a:r>
          </a:p>
          <a:p>
            <a:r>
              <a:rPr lang="en-GB" dirty="0"/>
              <a:t>Log-saw and conveyer speed could be adjusted.</a:t>
            </a:r>
          </a:p>
          <a:p>
            <a:r>
              <a:rPr lang="en-GB" dirty="0"/>
              <a:t>Excel spreadsheet witch each product specification was created.</a:t>
            </a:r>
          </a:p>
          <a:p>
            <a:r>
              <a:rPr lang="en-GB" dirty="0"/>
              <a:t>Program made sure all areas were connected and a change of speed in one area didn’t affect the bottleneck and production ran efficiently. </a:t>
            </a:r>
          </a:p>
        </p:txBody>
      </p:sp>
      <p:pic>
        <p:nvPicPr>
          <p:cNvPr id="4" name="Picture 3">
            <a:extLst>
              <a:ext uri="{FF2B5EF4-FFF2-40B4-BE49-F238E27FC236}">
                <a16:creationId xmlns:a16="http://schemas.microsoft.com/office/drawing/2014/main" id="{683464A2-B627-46F5-9154-4C64525CE50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7796" y="1617902"/>
            <a:ext cx="6081706" cy="4633608"/>
          </a:xfrm>
          <a:prstGeom prst="rect">
            <a:avLst/>
          </a:prstGeom>
        </p:spPr>
      </p:pic>
    </p:spTree>
    <p:extLst>
      <p:ext uri="{BB962C8B-B14F-4D97-AF65-F5344CB8AC3E}">
        <p14:creationId xmlns:p14="http://schemas.microsoft.com/office/powerpoint/2010/main" val="2921386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73EB93D-A6D0-44D7-BEB9-C4F0E0CC50BE}"/>
              </a:ext>
            </a:extLst>
          </p:cNvPr>
          <p:cNvSpPr>
            <a:spLocks noGrp="1"/>
          </p:cNvSpPr>
          <p:nvPr>
            <p:ph type="title"/>
          </p:nvPr>
        </p:nvSpPr>
        <p:spPr>
          <a:xfrm>
            <a:off x="640079" y="2053641"/>
            <a:ext cx="3669161" cy="2760098"/>
          </a:xfrm>
        </p:spPr>
        <p:txBody>
          <a:bodyPr>
            <a:normAutofit/>
          </a:bodyPr>
          <a:lstStyle/>
          <a:p>
            <a:r>
              <a:rPr lang="en-GB">
                <a:solidFill>
                  <a:srgbClr val="FFFFFF"/>
                </a:solidFill>
              </a:rPr>
              <a:t>5. Plybond Detection</a:t>
            </a:r>
          </a:p>
        </p:txBody>
      </p:sp>
      <p:sp>
        <p:nvSpPr>
          <p:cNvPr id="3" name="Content Placeholder 2">
            <a:extLst>
              <a:ext uri="{FF2B5EF4-FFF2-40B4-BE49-F238E27FC236}">
                <a16:creationId xmlns:a16="http://schemas.microsoft.com/office/drawing/2014/main" id="{8EBDB68D-A5C6-4C63-8381-8B2401238C2F}"/>
              </a:ext>
            </a:extLst>
          </p:cNvPr>
          <p:cNvSpPr>
            <a:spLocks noGrp="1"/>
          </p:cNvSpPr>
          <p:nvPr>
            <p:ph idx="1"/>
          </p:nvPr>
        </p:nvSpPr>
        <p:spPr>
          <a:xfrm>
            <a:off x="6090574" y="801866"/>
            <a:ext cx="5306084" cy="5230634"/>
          </a:xfrm>
        </p:spPr>
        <p:txBody>
          <a:bodyPr anchor="ctr">
            <a:normAutofit/>
          </a:bodyPr>
          <a:lstStyle/>
          <a:p>
            <a:r>
              <a:rPr lang="en-GB" sz="2400" dirty="0">
                <a:solidFill>
                  <a:srgbClr val="000000"/>
                </a:solidFill>
              </a:rPr>
              <a:t>Plybond is the term used in a papermill when two separate plies of paper are joined together.</a:t>
            </a:r>
          </a:p>
          <a:p>
            <a:r>
              <a:rPr lang="en-GB" sz="2400" dirty="0">
                <a:solidFill>
                  <a:srgbClr val="000000"/>
                </a:solidFill>
              </a:rPr>
              <a:t>Glue is used to combine the two plies of the parent roll to combine them. This can sometimes malfunction and have little to no glue in between the two sheets. </a:t>
            </a:r>
          </a:p>
          <a:p>
            <a:r>
              <a:rPr lang="en-GB" sz="2400" dirty="0">
                <a:solidFill>
                  <a:srgbClr val="000000"/>
                </a:solidFill>
              </a:rPr>
              <a:t>Calliper of a good ply and a bad ply were calculated and a noticeable difference was shown. </a:t>
            </a:r>
          </a:p>
        </p:txBody>
      </p:sp>
    </p:spTree>
    <p:extLst>
      <p:ext uri="{BB962C8B-B14F-4D97-AF65-F5344CB8AC3E}">
        <p14:creationId xmlns:p14="http://schemas.microsoft.com/office/powerpoint/2010/main" val="3773170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C50E016-C8B7-45EE-8300-F18B719F58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26"/>
            <a:ext cx="5446920" cy="6787492"/>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5E6099C8-1DCF-4242-AD8B-28BF4D687A6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0669E23-7B92-453C-8C8C-3C6D64D6B689}"/>
              </a:ext>
            </a:extLst>
          </p:cNvPr>
          <p:cNvSpPr>
            <a:spLocks noGrp="1"/>
          </p:cNvSpPr>
          <p:nvPr>
            <p:ph type="title"/>
          </p:nvPr>
        </p:nvSpPr>
        <p:spPr>
          <a:xfrm>
            <a:off x="640080" y="2158745"/>
            <a:ext cx="3515310" cy="2549890"/>
          </a:xfrm>
        </p:spPr>
        <p:txBody>
          <a:bodyPr>
            <a:normAutofit/>
          </a:bodyPr>
          <a:lstStyle/>
          <a:p>
            <a:r>
              <a:rPr lang="en-GB" sz="4000">
                <a:solidFill>
                  <a:srgbClr val="FFFFFF"/>
                </a:solidFill>
              </a:rPr>
              <a:t>‘Good’ plybond vs ‘bad’ Plybond</a:t>
            </a:r>
          </a:p>
        </p:txBody>
      </p:sp>
      <p:sp>
        <p:nvSpPr>
          <p:cNvPr id="26" name="Rectangle 25">
            <a:extLst>
              <a:ext uri="{FF2B5EF4-FFF2-40B4-BE49-F238E27FC236}">
                <a16:creationId xmlns:a16="http://schemas.microsoft.com/office/drawing/2014/main" id="{71318B55-C583-42E5-ABA1-BE8CC332ED0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5581" y="803670"/>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B0D49C9-E3FE-4C1E-A3A7-B05F0973AE4F}"/>
              </a:ext>
            </a:extLst>
          </p:cNvPr>
          <p:cNvPicPr/>
          <p:nvPr/>
        </p:nvPicPr>
        <p:blipFill rotWithShape="1">
          <a:blip r:embed="rId3" cstate="print">
            <a:alphaModFix/>
            <a:extLst>
              <a:ext uri="{28A0092B-C50C-407E-A947-70E740481C1C}">
                <a14:useLocalDpi xmlns:a14="http://schemas.microsoft.com/office/drawing/2010/main" val="0"/>
              </a:ext>
            </a:extLst>
          </a:blip>
          <a:srcRect t="14469" b="5787"/>
          <a:stretch/>
        </p:blipFill>
        <p:spPr bwMode="auto">
          <a:xfrm>
            <a:off x="8770847" y="964017"/>
            <a:ext cx="1716761" cy="1658819"/>
          </a:xfrm>
          <a:prstGeom prst="rect">
            <a:avLst/>
          </a:prstGeom>
          <a:effectLst>
            <a:softEdge rad="0"/>
          </a:effectLst>
          <a:extLst>
            <a:ext uri="{53640926-AAD7-44D8-BBD7-CCE9431645EC}">
              <a14:shadowObscured xmlns:a14="http://schemas.microsoft.com/office/drawing/2010/main"/>
            </a:ext>
          </a:extLst>
        </p:spPr>
      </p:pic>
      <p:pic>
        <p:nvPicPr>
          <p:cNvPr id="8" name="Content Placeholder 3">
            <a:extLst>
              <a:ext uri="{FF2B5EF4-FFF2-40B4-BE49-F238E27FC236}">
                <a16:creationId xmlns:a16="http://schemas.microsoft.com/office/drawing/2014/main" id="{2D2FB02A-DF96-4703-A0F9-B28454EA20E2}"/>
              </a:ext>
            </a:extLst>
          </p:cNvPr>
          <p:cNvPicPr>
            <a:picLocks/>
          </p:cNvPicPr>
          <p:nvPr/>
        </p:nvPicPr>
        <p:blipFill rotWithShape="1">
          <a:blip r:embed="rId4" cstate="print">
            <a:alphaModFix/>
            <a:extLst>
              <a:ext uri="{28A0092B-C50C-407E-A947-70E740481C1C}">
                <a14:useLocalDpi xmlns:a14="http://schemas.microsoft.com/office/drawing/2010/main" val="0"/>
              </a:ext>
            </a:extLst>
          </a:blip>
          <a:srcRect t="22235" b="10262"/>
          <a:stretch/>
        </p:blipFill>
        <p:spPr bwMode="auto">
          <a:xfrm>
            <a:off x="6289138" y="964017"/>
            <a:ext cx="1843050" cy="1658819"/>
          </a:xfrm>
          <a:prstGeom prst="rect">
            <a:avLst/>
          </a:prstGeom>
          <a:effectLst>
            <a:softEdge rad="0"/>
          </a:effectLst>
          <a:extLst>
            <a:ext uri="{53640926-AAD7-44D8-BBD7-CCE9431645EC}">
              <a14:shadowObscured xmlns:a14="http://schemas.microsoft.com/office/drawing/2010/main"/>
            </a:ext>
          </a:extLst>
        </p:spPr>
      </p:pic>
      <p:sp>
        <p:nvSpPr>
          <p:cNvPr id="7" name="Content Placeholder 6">
            <a:extLst>
              <a:ext uri="{FF2B5EF4-FFF2-40B4-BE49-F238E27FC236}">
                <a16:creationId xmlns:a16="http://schemas.microsoft.com/office/drawing/2014/main" id="{D87428F6-F33A-4E4C-952A-2FAFD8308D40}"/>
              </a:ext>
            </a:extLst>
          </p:cNvPr>
          <p:cNvSpPr>
            <a:spLocks noGrp="1"/>
          </p:cNvSpPr>
          <p:nvPr>
            <p:ph idx="1"/>
          </p:nvPr>
        </p:nvSpPr>
        <p:spPr>
          <a:xfrm>
            <a:off x="6090574" y="3425146"/>
            <a:ext cx="4977578" cy="2635825"/>
          </a:xfrm>
        </p:spPr>
        <p:txBody>
          <a:bodyPr anchor="ctr">
            <a:normAutofit/>
          </a:bodyPr>
          <a:lstStyle/>
          <a:p>
            <a:r>
              <a:rPr lang="en-GB" sz="2400" dirty="0"/>
              <a:t>The good plybond had a calliper of 2.225mm whereas a bad plybond had a calliper of 2.290mm.</a:t>
            </a:r>
          </a:p>
          <a:p>
            <a:r>
              <a:rPr lang="en-GB" sz="2400" dirty="0">
                <a:solidFill>
                  <a:srgbClr val="000000"/>
                </a:solidFill>
              </a:rPr>
              <a:t>Difference of 65 microns. </a:t>
            </a:r>
          </a:p>
          <a:p>
            <a:r>
              <a:rPr lang="en-GB" sz="2400" dirty="0"/>
              <a:t>This was the worst-case scenario as the bad plybond had no glue at all. </a:t>
            </a:r>
            <a:endParaRPr lang="en-GB" sz="2400" dirty="0">
              <a:solidFill>
                <a:srgbClr val="000000"/>
              </a:solidFill>
            </a:endParaRPr>
          </a:p>
        </p:txBody>
      </p:sp>
      <p:sp>
        <p:nvSpPr>
          <p:cNvPr id="9" name="Rectangle 8">
            <a:extLst>
              <a:ext uri="{FF2B5EF4-FFF2-40B4-BE49-F238E27FC236}">
                <a16:creationId xmlns:a16="http://schemas.microsoft.com/office/drawing/2014/main" id="{F8A5E765-2926-42EE-82DA-C84883A51445}"/>
              </a:ext>
            </a:extLst>
          </p:cNvPr>
          <p:cNvSpPr/>
          <p:nvPr/>
        </p:nvSpPr>
        <p:spPr>
          <a:xfrm>
            <a:off x="6453084" y="2734833"/>
            <a:ext cx="1515158" cy="369332"/>
          </a:xfrm>
          <a:prstGeom prst="rect">
            <a:avLst/>
          </a:prstGeom>
        </p:spPr>
        <p:txBody>
          <a:bodyPr wrap="non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Good plybond</a:t>
            </a:r>
            <a:endParaRPr lang="en-GB" dirty="0"/>
          </a:p>
        </p:txBody>
      </p:sp>
      <p:sp>
        <p:nvSpPr>
          <p:cNvPr id="10" name="Rectangle 9">
            <a:extLst>
              <a:ext uri="{FF2B5EF4-FFF2-40B4-BE49-F238E27FC236}">
                <a16:creationId xmlns:a16="http://schemas.microsoft.com/office/drawing/2014/main" id="{26BDFB87-8D45-4BFD-BD1B-21D54DE5D68F}"/>
              </a:ext>
            </a:extLst>
          </p:cNvPr>
          <p:cNvSpPr/>
          <p:nvPr/>
        </p:nvSpPr>
        <p:spPr>
          <a:xfrm>
            <a:off x="8984040" y="2759009"/>
            <a:ext cx="1358064" cy="369332"/>
          </a:xfrm>
          <a:prstGeom prst="rect">
            <a:avLst/>
          </a:prstGeom>
        </p:spPr>
        <p:txBody>
          <a:bodyPr wrap="non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Bad Plybond</a:t>
            </a:r>
            <a:endParaRPr lang="en-GB" dirty="0"/>
          </a:p>
        </p:txBody>
      </p:sp>
    </p:spTree>
    <p:extLst>
      <p:ext uri="{BB962C8B-B14F-4D97-AF65-F5344CB8AC3E}">
        <p14:creationId xmlns:p14="http://schemas.microsoft.com/office/powerpoint/2010/main" val="59790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C2AD44-BAB2-4A71-9088-8EB2779C57C7}"/>
              </a:ext>
            </a:extLst>
          </p:cNvPr>
          <p:cNvSpPr>
            <a:spLocks noGrp="1"/>
          </p:cNvSpPr>
          <p:nvPr>
            <p:ph type="title"/>
          </p:nvPr>
        </p:nvSpPr>
        <p:spPr>
          <a:xfrm>
            <a:off x="640079" y="2053641"/>
            <a:ext cx="3669161" cy="2760098"/>
          </a:xfrm>
        </p:spPr>
        <p:txBody>
          <a:bodyPr>
            <a:normAutofit/>
          </a:bodyPr>
          <a:lstStyle/>
          <a:p>
            <a:r>
              <a:rPr lang="en-GB">
                <a:solidFill>
                  <a:srgbClr val="FFFFFF"/>
                </a:solidFill>
              </a:rPr>
              <a:t>Two ways of doing it. </a:t>
            </a:r>
          </a:p>
        </p:txBody>
      </p:sp>
      <p:sp>
        <p:nvSpPr>
          <p:cNvPr id="4" name="Content Placeholder 2">
            <a:extLst>
              <a:ext uri="{FF2B5EF4-FFF2-40B4-BE49-F238E27FC236}">
                <a16:creationId xmlns:a16="http://schemas.microsoft.com/office/drawing/2014/main" id="{1BC15A50-BF23-42D9-8D87-428D8F773BB2}"/>
              </a:ext>
            </a:extLst>
          </p:cNvPr>
          <p:cNvSpPr>
            <a:spLocks noGrp="1"/>
          </p:cNvSpPr>
          <p:nvPr>
            <p:ph idx="1"/>
          </p:nvPr>
        </p:nvSpPr>
        <p:spPr>
          <a:xfrm>
            <a:off x="6090574" y="438539"/>
            <a:ext cx="5306084" cy="2990461"/>
          </a:xfrm>
        </p:spPr>
        <p:txBody>
          <a:bodyPr anchor="ctr">
            <a:normAutofit fontScale="25000" lnSpcReduction="20000"/>
          </a:bodyPr>
          <a:lstStyle/>
          <a:p>
            <a:pPr marL="0" indent="0">
              <a:buNone/>
            </a:pPr>
            <a:r>
              <a:rPr lang="en-GB" sz="7200" dirty="0">
                <a:solidFill>
                  <a:srgbClr val="000000"/>
                </a:solidFill>
              </a:rPr>
              <a:t>Method 1:	</a:t>
            </a:r>
          </a:p>
          <a:p>
            <a:pPr marL="0" indent="0">
              <a:buNone/>
            </a:pPr>
            <a:r>
              <a:rPr lang="en-GB" sz="7200" dirty="0">
                <a:solidFill>
                  <a:srgbClr val="000000"/>
                </a:solidFill>
              </a:rPr>
              <a:t>Measure and Calculate the thickness of each ply before they are bonded together.</a:t>
            </a:r>
          </a:p>
          <a:p>
            <a:pPr marL="0" indent="0">
              <a:buNone/>
            </a:pPr>
            <a:r>
              <a:rPr lang="en-GB" sz="7200" dirty="0">
                <a:solidFill>
                  <a:srgbClr val="000000"/>
                </a:solidFill>
              </a:rPr>
              <a:t>Measure and calculate the thickness of tissue once combined. </a:t>
            </a:r>
          </a:p>
          <a:p>
            <a:pPr marL="0" indent="0">
              <a:buNone/>
            </a:pPr>
            <a:r>
              <a:rPr lang="en-GB" sz="7200" dirty="0">
                <a:solidFill>
                  <a:srgbClr val="000000"/>
                </a:solidFill>
              </a:rPr>
              <a:t>If thickness of tissue once combined greater than a certain percentage plybond is faulty. </a:t>
            </a:r>
          </a:p>
          <a:p>
            <a:pPr marL="0" indent="0">
              <a:buNone/>
            </a:pPr>
            <a:r>
              <a:rPr lang="en-GB" sz="7200" dirty="0">
                <a:solidFill>
                  <a:srgbClr val="000000"/>
                </a:solidFill>
              </a:rPr>
              <a:t>Expensive but accurate as would require sensors at 3 stations. </a:t>
            </a:r>
          </a:p>
          <a:p>
            <a:pPr marL="0" indent="0">
              <a:buNone/>
            </a:pPr>
            <a:r>
              <a:rPr lang="en-GB" sz="7200" dirty="0">
                <a:solidFill>
                  <a:srgbClr val="000000"/>
                </a:solidFill>
              </a:rPr>
              <a:t>		2 * each ply</a:t>
            </a:r>
          </a:p>
          <a:p>
            <a:pPr marL="0" indent="0">
              <a:buNone/>
            </a:pPr>
            <a:r>
              <a:rPr lang="en-GB" sz="7200" dirty="0">
                <a:solidFill>
                  <a:srgbClr val="000000"/>
                </a:solidFill>
              </a:rPr>
              <a:t>	 	1 * combined</a:t>
            </a:r>
          </a:p>
          <a:p>
            <a:pPr marL="0" indent="0">
              <a:buNone/>
            </a:pPr>
            <a:endParaRPr lang="en-GB" sz="2400" dirty="0">
              <a:solidFill>
                <a:srgbClr val="000000"/>
              </a:solidFill>
            </a:endParaRPr>
          </a:p>
        </p:txBody>
      </p:sp>
      <p:sp>
        <p:nvSpPr>
          <p:cNvPr id="6" name="Rectangle 5">
            <a:extLst>
              <a:ext uri="{FF2B5EF4-FFF2-40B4-BE49-F238E27FC236}">
                <a16:creationId xmlns:a16="http://schemas.microsoft.com/office/drawing/2014/main" id="{1B17A780-ED30-4B3C-8C30-C204930DEB65}"/>
              </a:ext>
            </a:extLst>
          </p:cNvPr>
          <p:cNvSpPr/>
          <p:nvPr/>
        </p:nvSpPr>
        <p:spPr>
          <a:xfrm>
            <a:off x="6109891" y="3581124"/>
            <a:ext cx="5286767" cy="2308324"/>
          </a:xfrm>
          <a:prstGeom prst="rect">
            <a:avLst/>
          </a:prstGeom>
        </p:spPr>
        <p:txBody>
          <a:bodyPr wrap="square">
            <a:spAutoFit/>
          </a:bodyPr>
          <a:lstStyle/>
          <a:p>
            <a:r>
              <a:rPr lang="en-GB" dirty="0"/>
              <a:t>Method 2:</a:t>
            </a:r>
          </a:p>
          <a:p>
            <a:r>
              <a:rPr lang="en-GB" dirty="0"/>
              <a:t>Measure and calculate the thickness of tissue once combined. </a:t>
            </a:r>
          </a:p>
          <a:p>
            <a:r>
              <a:rPr lang="en-GB" dirty="0"/>
              <a:t>Compare it to a measured value previously at the lab.</a:t>
            </a:r>
          </a:p>
          <a:p>
            <a:r>
              <a:rPr lang="en-GB" dirty="0"/>
              <a:t>If thickness of tissue once combined greater than a certain percentage plybond is faulty. </a:t>
            </a:r>
          </a:p>
          <a:p>
            <a:r>
              <a:rPr lang="en-GB" dirty="0"/>
              <a:t>Not real time comparisons to the ply but cheaper as sensors required at 1 station. </a:t>
            </a:r>
          </a:p>
        </p:txBody>
      </p:sp>
    </p:spTree>
    <p:extLst>
      <p:ext uri="{BB962C8B-B14F-4D97-AF65-F5344CB8AC3E}">
        <p14:creationId xmlns:p14="http://schemas.microsoft.com/office/powerpoint/2010/main" val="4035169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2434F163-BFC9-43CF-8A26-0B9886E58772}"/>
              </a:ext>
            </a:extLst>
          </p:cNvPr>
          <p:cNvPicPr>
            <a:picLocks noGrp="1" noChangeAspect="1"/>
          </p:cNvPicPr>
          <p:nvPr>
            <p:ph idx="1"/>
          </p:nvPr>
        </p:nvPicPr>
        <p:blipFill rotWithShape="1">
          <a:blip r:embed="rId2" cstate="hqprint">
            <a:extLst>
              <a:ext uri="{28A0092B-C50C-407E-A947-70E740481C1C}">
                <a14:useLocalDpi xmlns:a14="http://schemas.microsoft.com/office/drawing/2010/main" val="0"/>
              </a:ext>
            </a:extLst>
          </a:blip>
          <a:srcRect l="-6326" t="12514" r="1" b="9330"/>
          <a:stretch/>
        </p:blipFill>
        <p:spPr>
          <a:xfrm>
            <a:off x="6960637" y="2845967"/>
            <a:ext cx="4049485" cy="4001712"/>
          </a:xfrm>
        </p:spPr>
      </p:pic>
      <p:pic>
        <p:nvPicPr>
          <p:cNvPr id="17" name="Picture 16">
            <a:extLst>
              <a:ext uri="{FF2B5EF4-FFF2-40B4-BE49-F238E27FC236}">
                <a16:creationId xmlns:a16="http://schemas.microsoft.com/office/drawing/2014/main" id="{58CDB5F5-BA29-4043-B71A-00F4699E3E47}"/>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15402" r="17711" b="6367"/>
          <a:stretch/>
        </p:blipFill>
        <p:spPr>
          <a:xfrm rot="5400000">
            <a:off x="8260703" y="-765370"/>
            <a:ext cx="2444620" cy="4562929"/>
          </a:xfrm>
          <a:prstGeom prst="rect">
            <a:avLst/>
          </a:prstGeom>
        </p:spPr>
      </p:pic>
      <p:pic>
        <p:nvPicPr>
          <p:cNvPr id="19" name="Picture 18">
            <a:extLst>
              <a:ext uri="{FF2B5EF4-FFF2-40B4-BE49-F238E27FC236}">
                <a16:creationId xmlns:a16="http://schemas.microsoft.com/office/drawing/2014/main" id="{AAEA1280-FBA6-4773-990A-7DC2F3784CD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27522" y="1014639"/>
            <a:ext cx="6438296" cy="4828722"/>
          </a:xfrm>
          <a:prstGeom prst="rect">
            <a:avLst/>
          </a:prstGeom>
        </p:spPr>
      </p:pic>
    </p:spTree>
    <p:extLst>
      <p:ext uri="{BB962C8B-B14F-4D97-AF65-F5344CB8AC3E}">
        <p14:creationId xmlns:p14="http://schemas.microsoft.com/office/powerpoint/2010/main" val="168126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2ED7D2-F12B-4C8A-9DC8-B69AA562B35B}"/>
              </a:ext>
            </a:extLst>
          </p:cNvPr>
          <p:cNvSpPr>
            <a:spLocks noGrp="1"/>
          </p:cNvSpPr>
          <p:nvPr>
            <p:ph type="title"/>
          </p:nvPr>
        </p:nvSpPr>
        <p:spPr>
          <a:xfrm>
            <a:off x="640079" y="2053641"/>
            <a:ext cx="3669161" cy="2760098"/>
          </a:xfrm>
        </p:spPr>
        <p:txBody>
          <a:bodyPr>
            <a:normAutofit/>
          </a:bodyPr>
          <a:lstStyle/>
          <a:p>
            <a:r>
              <a:rPr lang="en-GB">
                <a:solidFill>
                  <a:srgbClr val="FFFFFF"/>
                </a:solidFill>
              </a:rPr>
              <a:t>Introduction - company</a:t>
            </a:r>
          </a:p>
        </p:txBody>
      </p:sp>
      <p:sp>
        <p:nvSpPr>
          <p:cNvPr id="3" name="Content Placeholder 2">
            <a:extLst>
              <a:ext uri="{FF2B5EF4-FFF2-40B4-BE49-F238E27FC236}">
                <a16:creationId xmlns:a16="http://schemas.microsoft.com/office/drawing/2014/main" id="{3A3225FA-5AC1-4FAF-B86E-102421E07516}"/>
              </a:ext>
            </a:extLst>
          </p:cNvPr>
          <p:cNvSpPr>
            <a:spLocks noGrp="1"/>
          </p:cNvSpPr>
          <p:nvPr>
            <p:ph idx="1"/>
          </p:nvPr>
        </p:nvSpPr>
        <p:spPr>
          <a:xfrm>
            <a:off x="6090574" y="801866"/>
            <a:ext cx="5306084" cy="5230634"/>
          </a:xfrm>
        </p:spPr>
        <p:txBody>
          <a:bodyPr anchor="ctr">
            <a:normAutofit/>
          </a:bodyPr>
          <a:lstStyle/>
          <a:p>
            <a:r>
              <a:rPr lang="en-GB" sz="2400">
                <a:solidFill>
                  <a:srgbClr val="000000"/>
                </a:solidFill>
              </a:rPr>
              <a:t>Essity – Essentials and necessity</a:t>
            </a:r>
          </a:p>
          <a:p>
            <a:r>
              <a:rPr lang="en-GB" sz="2400">
                <a:solidFill>
                  <a:srgbClr val="000000"/>
                </a:solidFill>
              </a:rPr>
              <a:t>With sales in about 150 countries and employees of 48000 and is one of the biggest paper goods suppliers. </a:t>
            </a:r>
          </a:p>
          <a:p>
            <a:r>
              <a:rPr lang="en-GB" sz="2400">
                <a:solidFill>
                  <a:srgbClr val="000000"/>
                </a:solidFill>
              </a:rPr>
              <a:t>Consumer Tissue, Personal care and professional hygiene. </a:t>
            </a:r>
          </a:p>
          <a:p>
            <a:r>
              <a:rPr lang="en-GB" sz="2400">
                <a:solidFill>
                  <a:srgbClr val="000000"/>
                </a:solidFill>
              </a:rPr>
              <a:t>Manchester Mill is one of the main papermaking and converting plants in the UK. (1 papermaking line and 3 converting lines)</a:t>
            </a:r>
          </a:p>
          <a:p>
            <a:r>
              <a:rPr lang="en-GB" sz="2400">
                <a:solidFill>
                  <a:srgbClr val="000000"/>
                </a:solidFill>
              </a:rPr>
              <a:t>New philosophy that revolves around energy conversation and increasing automation (my main source of work)</a:t>
            </a:r>
          </a:p>
        </p:txBody>
      </p:sp>
    </p:spTree>
    <p:extLst>
      <p:ext uri="{BB962C8B-B14F-4D97-AF65-F5344CB8AC3E}">
        <p14:creationId xmlns:p14="http://schemas.microsoft.com/office/powerpoint/2010/main" val="1637601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C2AD44-BAB2-4A71-9088-8EB2779C57C7}"/>
              </a:ext>
            </a:extLst>
          </p:cNvPr>
          <p:cNvSpPr>
            <a:spLocks noGrp="1"/>
          </p:cNvSpPr>
          <p:nvPr>
            <p:ph type="title"/>
          </p:nvPr>
        </p:nvSpPr>
        <p:spPr>
          <a:xfrm>
            <a:off x="640079" y="2053641"/>
            <a:ext cx="3669161" cy="2760098"/>
          </a:xfrm>
        </p:spPr>
        <p:txBody>
          <a:bodyPr>
            <a:normAutofit/>
          </a:bodyPr>
          <a:lstStyle/>
          <a:p>
            <a:r>
              <a:rPr lang="en-GB" dirty="0">
                <a:solidFill>
                  <a:srgbClr val="FFFFFF"/>
                </a:solidFill>
              </a:rPr>
              <a:t>6. Pattern and Colour Recognition</a:t>
            </a:r>
          </a:p>
        </p:txBody>
      </p:sp>
      <p:sp>
        <p:nvSpPr>
          <p:cNvPr id="4" name="Content Placeholder 2">
            <a:extLst>
              <a:ext uri="{FF2B5EF4-FFF2-40B4-BE49-F238E27FC236}">
                <a16:creationId xmlns:a16="http://schemas.microsoft.com/office/drawing/2014/main" id="{1BC15A50-BF23-42D9-8D87-428D8F773BB2}"/>
              </a:ext>
            </a:extLst>
          </p:cNvPr>
          <p:cNvSpPr>
            <a:spLocks noGrp="1"/>
          </p:cNvSpPr>
          <p:nvPr>
            <p:ph idx="1"/>
          </p:nvPr>
        </p:nvSpPr>
        <p:spPr>
          <a:xfrm>
            <a:off x="6090574" y="438539"/>
            <a:ext cx="5306084" cy="990211"/>
          </a:xfrm>
        </p:spPr>
        <p:txBody>
          <a:bodyPr anchor="ctr">
            <a:normAutofit/>
          </a:bodyPr>
          <a:lstStyle/>
          <a:p>
            <a:pPr marL="0" indent="0">
              <a:buNone/>
            </a:pPr>
            <a:r>
              <a:rPr lang="en-GB" sz="2400" dirty="0"/>
              <a:t>6.1 Pattern/emboss Detection</a:t>
            </a:r>
          </a:p>
          <a:p>
            <a:pPr marL="0" indent="0">
              <a:buNone/>
            </a:pPr>
            <a:endParaRPr lang="en-GB" sz="2400" dirty="0">
              <a:solidFill>
                <a:srgbClr val="000000"/>
              </a:solidFill>
            </a:endParaRPr>
          </a:p>
        </p:txBody>
      </p:sp>
      <p:pic>
        <p:nvPicPr>
          <p:cNvPr id="8" name="Picture 7">
            <a:extLst>
              <a:ext uri="{FF2B5EF4-FFF2-40B4-BE49-F238E27FC236}">
                <a16:creationId xmlns:a16="http://schemas.microsoft.com/office/drawing/2014/main" id="{66DBCA40-637A-47E2-9B1E-F796B342072D}"/>
              </a:ext>
            </a:extLst>
          </p:cNvPr>
          <p:cNvPicPr/>
          <p:nvPr/>
        </p:nvPicPr>
        <p:blipFill>
          <a:blip r:embed="rId3">
            <a:extLst>
              <a:ext uri="{28A0092B-C50C-407E-A947-70E740481C1C}">
                <a14:useLocalDpi xmlns:a14="http://schemas.microsoft.com/office/drawing/2010/main" val="0"/>
              </a:ext>
            </a:extLst>
          </a:blip>
          <a:stretch>
            <a:fillRect/>
          </a:stretch>
        </p:blipFill>
        <p:spPr>
          <a:xfrm>
            <a:off x="6109891" y="933644"/>
            <a:ext cx="2423160" cy="2153920"/>
          </a:xfrm>
          <a:prstGeom prst="rect">
            <a:avLst/>
          </a:prstGeom>
        </p:spPr>
      </p:pic>
      <p:sp>
        <p:nvSpPr>
          <p:cNvPr id="3" name="TextBox 2">
            <a:extLst>
              <a:ext uri="{FF2B5EF4-FFF2-40B4-BE49-F238E27FC236}">
                <a16:creationId xmlns:a16="http://schemas.microsoft.com/office/drawing/2014/main" id="{9AA7CF7B-1F51-4DC8-85EB-2174CB95361A}"/>
              </a:ext>
            </a:extLst>
          </p:cNvPr>
          <p:cNvSpPr txBox="1"/>
          <p:nvPr/>
        </p:nvSpPr>
        <p:spPr>
          <a:xfrm>
            <a:off x="6109891" y="3303037"/>
            <a:ext cx="5198811" cy="3139321"/>
          </a:xfrm>
          <a:prstGeom prst="rect">
            <a:avLst/>
          </a:prstGeom>
          <a:noFill/>
        </p:spPr>
        <p:txBody>
          <a:bodyPr wrap="square" rtlCol="0">
            <a:spAutoFit/>
          </a:bodyPr>
          <a:lstStyle/>
          <a:p>
            <a:r>
              <a:rPr lang="en-GB" dirty="0"/>
              <a:t>Currently another essity site uses an external company to detect emboss on the sheets.</a:t>
            </a:r>
          </a:p>
          <a:p>
            <a:r>
              <a:rPr lang="en-GB" dirty="0"/>
              <a:t>With the technology moving forward and the company pushing in industry 4.0, it was discussed this system could be developed internally as it would be much cheaper. </a:t>
            </a:r>
          </a:p>
          <a:p>
            <a:r>
              <a:rPr lang="en-GB" dirty="0"/>
              <a:t>A Raspberry Pi and the Pi Camera were bought to test the idea. </a:t>
            </a:r>
          </a:p>
          <a:p>
            <a:r>
              <a:rPr lang="en-GB" dirty="0"/>
              <a:t>A strobe was then used to match the frequency of the reel. A pattern was then able to be shown using the pi camera.</a:t>
            </a:r>
          </a:p>
        </p:txBody>
      </p:sp>
    </p:spTree>
    <p:extLst>
      <p:ext uri="{BB962C8B-B14F-4D97-AF65-F5344CB8AC3E}">
        <p14:creationId xmlns:p14="http://schemas.microsoft.com/office/powerpoint/2010/main" val="1768190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C2AD44-BAB2-4A71-9088-8EB2779C57C7}"/>
              </a:ext>
            </a:extLst>
          </p:cNvPr>
          <p:cNvSpPr>
            <a:spLocks noGrp="1"/>
          </p:cNvSpPr>
          <p:nvPr>
            <p:ph type="title"/>
          </p:nvPr>
        </p:nvSpPr>
        <p:spPr>
          <a:xfrm>
            <a:off x="640079" y="2053641"/>
            <a:ext cx="3669161" cy="2760098"/>
          </a:xfrm>
        </p:spPr>
        <p:txBody>
          <a:bodyPr>
            <a:normAutofit/>
          </a:bodyPr>
          <a:lstStyle/>
          <a:p>
            <a:r>
              <a:rPr lang="en-GB" dirty="0">
                <a:solidFill>
                  <a:srgbClr val="FFFFFF"/>
                </a:solidFill>
              </a:rPr>
              <a:t>6. Pattern and Colour Recognition</a:t>
            </a:r>
          </a:p>
        </p:txBody>
      </p:sp>
      <p:sp>
        <p:nvSpPr>
          <p:cNvPr id="4" name="Content Placeholder 2">
            <a:extLst>
              <a:ext uri="{FF2B5EF4-FFF2-40B4-BE49-F238E27FC236}">
                <a16:creationId xmlns:a16="http://schemas.microsoft.com/office/drawing/2014/main" id="{1BC15A50-BF23-42D9-8D87-428D8F773BB2}"/>
              </a:ext>
            </a:extLst>
          </p:cNvPr>
          <p:cNvSpPr>
            <a:spLocks noGrp="1"/>
          </p:cNvSpPr>
          <p:nvPr>
            <p:ph idx="1"/>
          </p:nvPr>
        </p:nvSpPr>
        <p:spPr>
          <a:xfrm>
            <a:off x="6090574" y="438539"/>
            <a:ext cx="5306084" cy="990211"/>
          </a:xfrm>
        </p:spPr>
        <p:txBody>
          <a:bodyPr anchor="ctr">
            <a:normAutofit/>
          </a:bodyPr>
          <a:lstStyle/>
          <a:p>
            <a:pPr marL="0" indent="0">
              <a:buNone/>
            </a:pPr>
            <a:r>
              <a:rPr lang="en-GB" sz="2400" dirty="0"/>
              <a:t>6.2 Colour Recognition</a:t>
            </a:r>
          </a:p>
          <a:p>
            <a:pPr marL="0" indent="0">
              <a:buNone/>
            </a:pPr>
            <a:endParaRPr lang="en-GB" sz="2400" dirty="0">
              <a:solidFill>
                <a:srgbClr val="000000"/>
              </a:solidFill>
            </a:endParaRPr>
          </a:p>
        </p:txBody>
      </p:sp>
      <p:sp>
        <p:nvSpPr>
          <p:cNvPr id="3" name="TextBox 2">
            <a:extLst>
              <a:ext uri="{FF2B5EF4-FFF2-40B4-BE49-F238E27FC236}">
                <a16:creationId xmlns:a16="http://schemas.microsoft.com/office/drawing/2014/main" id="{9AA7CF7B-1F51-4DC8-85EB-2174CB95361A}"/>
              </a:ext>
            </a:extLst>
          </p:cNvPr>
          <p:cNvSpPr txBox="1"/>
          <p:nvPr/>
        </p:nvSpPr>
        <p:spPr>
          <a:xfrm>
            <a:off x="6109891" y="3303037"/>
            <a:ext cx="5198811" cy="3139321"/>
          </a:xfrm>
          <a:prstGeom prst="rect">
            <a:avLst/>
          </a:prstGeom>
          <a:noFill/>
        </p:spPr>
        <p:txBody>
          <a:bodyPr wrap="square" rtlCol="0">
            <a:spAutoFit/>
          </a:bodyPr>
          <a:lstStyle/>
          <a:p>
            <a:r>
              <a:rPr lang="en-GB" dirty="0"/>
              <a:t>Some of the products being produced have colour designs on them. </a:t>
            </a:r>
          </a:p>
          <a:p>
            <a:r>
              <a:rPr lang="en-GB" dirty="0"/>
              <a:t>To apply the same principle as the pattern/emboss detection the pi and the camera were too slow for it.</a:t>
            </a:r>
          </a:p>
          <a:p>
            <a:r>
              <a:rPr lang="en-GB" dirty="0"/>
              <a:t>Structural Similarity Measure a library from OpenCV came across to use for this task. </a:t>
            </a:r>
          </a:p>
          <a:p>
            <a:r>
              <a:rPr lang="en-GB" dirty="0"/>
              <a:t>This program compares two images and gives a number between -1 and 1. 1 indicated perfect similarity and -1 means the image is no where similar to the original image. </a:t>
            </a:r>
          </a:p>
          <a:p>
            <a:endParaRPr lang="en-GB" dirty="0"/>
          </a:p>
        </p:txBody>
      </p:sp>
      <p:pic>
        <p:nvPicPr>
          <p:cNvPr id="11" name="Picture 10">
            <a:extLst>
              <a:ext uri="{FF2B5EF4-FFF2-40B4-BE49-F238E27FC236}">
                <a16:creationId xmlns:a16="http://schemas.microsoft.com/office/drawing/2014/main" id="{E5F13CF9-A17A-4DAE-AAF6-7586859E94CC}"/>
              </a:ext>
            </a:extLst>
          </p:cNvPr>
          <p:cNvPicPr/>
          <p:nvPr/>
        </p:nvPicPr>
        <p:blipFill rotWithShape="1">
          <a:blip r:embed="rId3" cstate="print">
            <a:extLst>
              <a:ext uri="{28A0092B-C50C-407E-A947-70E740481C1C}">
                <a14:useLocalDpi xmlns:a14="http://schemas.microsoft.com/office/drawing/2010/main" val="0"/>
              </a:ext>
            </a:extLst>
          </a:blip>
          <a:srcRect l="10902" t="15854" r="3612" b="21828"/>
          <a:stretch/>
        </p:blipFill>
        <p:spPr bwMode="auto">
          <a:xfrm>
            <a:off x="6090573" y="933644"/>
            <a:ext cx="2430145" cy="2362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7112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9641AD-A739-4F08-8E5B-709403D37A81}"/>
              </a:ext>
            </a:extLst>
          </p:cNvPr>
          <p:cNvSpPr>
            <a:spLocks noGrp="1"/>
          </p:cNvSpPr>
          <p:nvPr>
            <p:ph type="title"/>
          </p:nvPr>
        </p:nvSpPr>
        <p:spPr>
          <a:xfrm>
            <a:off x="640079" y="2053641"/>
            <a:ext cx="3669161" cy="2760098"/>
          </a:xfrm>
        </p:spPr>
        <p:txBody>
          <a:bodyPr>
            <a:normAutofit/>
          </a:bodyPr>
          <a:lstStyle/>
          <a:p>
            <a:r>
              <a:rPr lang="en-GB">
                <a:solidFill>
                  <a:srgbClr val="FFFFFF"/>
                </a:solidFill>
              </a:rPr>
              <a:t>7. Spool Recognition in paper making</a:t>
            </a:r>
          </a:p>
        </p:txBody>
      </p:sp>
      <p:sp>
        <p:nvSpPr>
          <p:cNvPr id="3" name="Content Placeholder 2">
            <a:extLst>
              <a:ext uri="{FF2B5EF4-FFF2-40B4-BE49-F238E27FC236}">
                <a16:creationId xmlns:a16="http://schemas.microsoft.com/office/drawing/2014/main" id="{84B9CAE1-A7F9-4880-AB54-354D304851C2}"/>
              </a:ext>
            </a:extLst>
          </p:cNvPr>
          <p:cNvSpPr>
            <a:spLocks noGrp="1"/>
          </p:cNvSpPr>
          <p:nvPr>
            <p:ph idx="1"/>
          </p:nvPr>
        </p:nvSpPr>
        <p:spPr>
          <a:xfrm>
            <a:off x="6090574" y="801866"/>
            <a:ext cx="5306084" cy="5230634"/>
          </a:xfrm>
        </p:spPr>
        <p:txBody>
          <a:bodyPr anchor="ctr">
            <a:normAutofit/>
          </a:bodyPr>
          <a:lstStyle/>
          <a:p>
            <a:r>
              <a:rPr lang="en-GB" sz="1700">
                <a:solidFill>
                  <a:srgbClr val="000000"/>
                </a:solidFill>
              </a:rPr>
              <a:t>Spools are large metal roads on the paper machine that are used to wind up the produced paper.</a:t>
            </a:r>
          </a:p>
          <a:p>
            <a:r>
              <a:rPr lang="en-GB" sz="1700">
                <a:solidFill>
                  <a:srgbClr val="000000"/>
                </a:solidFill>
              </a:rPr>
              <a:t>Each spool has a unique property such as its weight and friction. </a:t>
            </a:r>
          </a:p>
          <a:p>
            <a:r>
              <a:rPr lang="en-GB" sz="1700">
                <a:solidFill>
                  <a:srgbClr val="000000"/>
                </a:solidFill>
              </a:rPr>
              <a:t>This means that machine settings need to be adjusted for each spool. However, currently the machines control system does not know which spool is currently in use and so the general settings are used. </a:t>
            </a:r>
          </a:p>
          <a:p>
            <a:r>
              <a:rPr lang="en-GB" sz="1700">
                <a:solidFill>
                  <a:srgbClr val="000000"/>
                </a:solidFill>
              </a:rPr>
              <a:t>A system was already developed by another intern to do this task, however it needed to be started up at the station and access to all the peripherals was required.</a:t>
            </a:r>
          </a:p>
          <a:p>
            <a:r>
              <a:rPr lang="en-GB" sz="1700">
                <a:solidFill>
                  <a:srgbClr val="000000"/>
                </a:solidFill>
              </a:rPr>
              <a:t>It was found that the pi can be set up so that the program starts running as soon as the pi is switched on. </a:t>
            </a:r>
          </a:p>
          <a:p>
            <a:r>
              <a:rPr lang="en-GB" sz="1700">
                <a:solidFill>
                  <a:srgbClr val="000000"/>
                </a:solidFill>
              </a:rPr>
              <a:t>These settings were implemented, and the software was running as soon as the pi was connected to power and no peripherals were thus required.</a:t>
            </a:r>
          </a:p>
          <a:p>
            <a:endParaRPr lang="en-GB" sz="1700">
              <a:solidFill>
                <a:srgbClr val="000000"/>
              </a:solidFill>
            </a:endParaRPr>
          </a:p>
        </p:txBody>
      </p:sp>
    </p:spTree>
    <p:extLst>
      <p:ext uri="{BB962C8B-B14F-4D97-AF65-F5344CB8AC3E}">
        <p14:creationId xmlns:p14="http://schemas.microsoft.com/office/powerpoint/2010/main" val="2496710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03FE08-4584-4C12-BBBC-8D15179D1D5E}"/>
              </a:ext>
            </a:extLst>
          </p:cNvPr>
          <p:cNvSpPr>
            <a:spLocks noGrp="1"/>
          </p:cNvSpPr>
          <p:nvPr>
            <p:ph type="title"/>
          </p:nvPr>
        </p:nvSpPr>
        <p:spPr>
          <a:xfrm>
            <a:off x="640079" y="2053641"/>
            <a:ext cx="3669161" cy="2760098"/>
          </a:xfrm>
        </p:spPr>
        <p:txBody>
          <a:bodyPr>
            <a:normAutofit/>
          </a:bodyPr>
          <a:lstStyle/>
          <a:p>
            <a:r>
              <a:rPr lang="en-GB">
                <a:solidFill>
                  <a:srgbClr val="FFFFFF"/>
                </a:solidFill>
              </a:rPr>
              <a:t>8. Training of apprentices </a:t>
            </a:r>
          </a:p>
        </p:txBody>
      </p:sp>
      <p:sp>
        <p:nvSpPr>
          <p:cNvPr id="3" name="Content Placeholder 2">
            <a:extLst>
              <a:ext uri="{FF2B5EF4-FFF2-40B4-BE49-F238E27FC236}">
                <a16:creationId xmlns:a16="http://schemas.microsoft.com/office/drawing/2014/main" id="{6264FA31-7475-46E3-AC65-A659FBAB4407}"/>
              </a:ext>
            </a:extLst>
          </p:cNvPr>
          <p:cNvSpPr>
            <a:spLocks noGrp="1"/>
          </p:cNvSpPr>
          <p:nvPr>
            <p:ph idx="1"/>
          </p:nvPr>
        </p:nvSpPr>
        <p:spPr>
          <a:xfrm>
            <a:off x="6090574" y="801866"/>
            <a:ext cx="5306084" cy="5230634"/>
          </a:xfrm>
        </p:spPr>
        <p:txBody>
          <a:bodyPr anchor="ctr">
            <a:normAutofit/>
          </a:bodyPr>
          <a:lstStyle/>
          <a:p>
            <a:r>
              <a:rPr lang="en-GB" sz="2200">
                <a:solidFill>
                  <a:srgbClr val="000000"/>
                </a:solidFill>
              </a:rPr>
              <a:t>Introduction of raspberry pi’s on the site required maintenance and troubleshooting if anything went wrong. </a:t>
            </a:r>
          </a:p>
          <a:p>
            <a:r>
              <a:rPr lang="en-GB" sz="2200">
                <a:solidFill>
                  <a:srgbClr val="000000"/>
                </a:solidFill>
              </a:rPr>
              <a:t>given the responsibility to train the apprentices with basic python knowledge for them to troubleshoot in case anything goes wrong.</a:t>
            </a:r>
          </a:p>
          <a:p>
            <a:r>
              <a:rPr lang="en-GB" sz="2200">
                <a:solidFill>
                  <a:srgbClr val="000000"/>
                </a:solidFill>
              </a:rPr>
              <a:t>Python training sessions were held once a week for fourteen weeks.</a:t>
            </a:r>
          </a:p>
          <a:p>
            <a:r>
              <a:rPr lang="en-GB" sz="2200">
                <a:solidFill>
                  <a:srgbClr val="000000"/>
                </a:solidFill>
              </a:rPr>
              <a:t>This was also key as the projects mentioned in 6 would not be completed in time the interns left. The foundation of the projects will be set out and the apprentices could continue it if the company decides it is worthwhile. </a:t>
            </a:r>
          </a:p>
          <a:p>
            <a:endParaRPr lang="en-GB" sz="2200">
              <a:solidFill>
                <a:srgbClr val="000000"/>
              </a:solidFill>
            </a:endParaRPr>
          </a:p>
        </p:txBody>
      </p:sp>
    </p:spTree>
    <p:extLst>
      <p:ext uri="{BB962C8B-B14F-4D97-AF65-F5344CB8AC3E}">
        <p14:creationId xmlns:p14="http://schemas.microsoft.com/office/powerpoint/2010/main" val="405588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42619EC-FAC5-4221-A114-F3E2C263AE78}"/>
              </a:ext>
            </a:extLst>
          </p:cNvPr>
          <p:cNvSpPr>
            <a:spLocks noGrp="1"/>
          </p:cNvSpPr>
          <p:nvPr>
            <p:ph type="title"/>
          </p:nvPr>
        </p:nvSpPr>
        <p:spPr>
          <a:xfrm>
            <a:off x="640079" y="2053641"/>
            <a:ext cx="3669161" cy="2760098"/>
          </a:xfrm>
        </p:spPr>
        <p:txBody>
          <a:bodyPr>
            <a:normAutofit/>
          </a:bodyPr>
          <a:lstStyle/>
          <a:p>
            <a:r>
              <a:rPr lang="en-GB">
                <a:solidFill>
                  <a:srgbClr val="FFFFFF"/>
                </a:solidFill>
              </a:rPr>
              <a:t>Company Events</a:t>
            </a:r>
          </a:p>
        </p:txBody>
      </p:sp>
      <p:sp>
        <p:nvSpPr>
          <p:cNvPr id="3" name="Content Placeholder 2">
            <a:extLst>
              <a:ext uri="{FF2B5EF4-FFF2-40B4-BE49-F238E27FC236}">
                <a16:creationId xmlns:a16="http://schemas.microsoft.com/office/drawing/2014/main" id="{D3013D74-C563-4877-AF73-789BF4481172}"/>
              </a:ext>
            </a:extLst>
          </p:cNvPr>
          <p:cNvSpPr>
            <a:spLocks noGrp="1"/>
          </p:cNvSpPr>
          <p:nvPr>
            <p:ph idx="1"/>
          </p:nvPr>
        </p:nvSpPr>
        <p:spPr>
          <a:xfrm>
            <a:off x="6090574" y="801866"/>
            <a:ext cx="5306084" cy="5230634"/>
          </a:xfrm>
        </p:spPr>
        <p:txBody>
          <a:bodyPr anchor="ctr">
            <a:normAutofit/>
          </a:bodyPr>
          <a:lstStyle/>
          <a:p>
            <a:r>
              <a:rPr lang="en-GB" sz="1700">
                <a:solidFill>
                  <a:srgbClr val="000000"/>
                </a:solidFill>
              </a:rPr>
              <a:t>The company organized two main events over the year. A goal deployment day and a Christmas night out.</a:t>
            </a:r>
          </a:p>
          <a:p>
            <a:r>
              <a:rPr lang="en-GB" sz="1700">
                <a:solidFill>
                  <a:srgbClr val="000000"/>
                </a:solidFill>
              </a:rPr>
              <a:t>At the goal deployment day presentations by key members were carried out to summarize previous year and set goals for the next. </a:t>
            </a:r>
          </a:p>
          <a:p>
            <a:r>
              <a:rPr lang="en-GB" sz="1700">
                <a:solidFill>
                  <a:srgbClr val="000000"/>
                </a:solidFill>
              </a:rPr>
              <a:t>It also involved team building exercises structured around the understanding of other departments. </a:t>
            </a:r>
          </a:p>
          <a:p>
            <a:r>
              <a:rPr lang="en-GB" sz="1700">
                <a:solidFill>
                  <a:srgbClr val="000000"/>
                </a:solidFill>
              </a:rPr>
              <a:t>The Christmas night out was a team building event where employees got a chance to socialise at a pub before heading out to the company dinner. </a:t>
            </a:r>
          </a:p>
          <a:p>
            <a:r>
              <a:rPr lang="en-GB" sz="1700">
                <a:solidFill>
                  <a:srgbClr val="000000"/>
                </a:solidFill>
              </a:rPr>
              <a:t>Multiple fundraisers were organized by human resources, such as cake sales, charity runs and even tough mudder. The money raised was donated to different organizations which were picked by the people working at the site through voting. </a:t>
            </a:r>
          </a:p>
        </p:txBody>
      </p:sp>
    </p:spTree>
    <p:extLst>
      <p:ext uri="{BB962C8B-B14F-4D97-AF65-F5344CB8AC3E}">
        <p14:creationId xmlns:p14="http://schemas.microsoft.com/office/powerpoint/2010/main" val="357898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0644B0A-35F1-48FB-A663-B4F022106329}"/>
              </a:ext>
            </a:extLst>
          </p:cNvPr>
          <p:cNvSpPr>
            <a:spLocks noGrp="1"/>
          </p:cNvSpPr>
          <p:nvPr>
            <p:ph type="title"/>
          </p:nvPr>
        </p:nvSpPr>
        <p:spPr>
          <a:xfrm>
            <a:off x="640079" y="2053641"/>
            <a:ext cx="3669161" cy="2760098"/>
          </a:xfrm>
        </p:spPr>
        <p:txBody>
          <a:bodyPr>
            <a:normAutofit/>
          </a:bodyPr>
          <a:lstStyle/>
          <a:p>
            <a:r>
              <a:rPr lang="en-GB">
                <a:solidFill>
                  <a:srgbClr val="FFFFFF"/>
                </a:solidFill>
              </a:rPr>
              <a:t>Conclusion	</a:t>
            </a:r>
          </a:p>
        </p:txBody>
      </p:sp>
      <p:sp>
        <p:nvSpPr>
          <p:cNvPr id="3" name="Content Placeholder 2">
            <a:extLst>
              <a:ext uri="{FF2B5EF4-FFF2-40B4-BE49-F238E27FC236}">
                <a16:creationId xmlns:a16="http://schemas.microsoft.com/office/drawing/2014/main" id="{84DFEBDD-D88D-42E8-8E9C-6CECA9F53F9D}"/>
              </a:ext>
            </a:extLst>
          </p:cNvPr>
          <p:cNvSpPr>
            <a:spLocks noGrp="1"/>
          </p:cNvSpPr>
          <p:nvPr>
            <p:ph idx="1"/>
          </p:nvPr>
        </p:nvSpPr>
        <p:spPr>
          <a:xfrm>
            <a:off x="6090574" y="801866"/>
            <a:ext cx="5306084" cy="5230634"/>
          </a:xfrm>
        </p:spPr>
        <p:txBody>
          <a:bodyPr anchor="ctr">
            <a:normAutofit/>
          </a:bodyPr>
          <a:lstStyle/>
          <a:p>
            <a:r>
              <a:rPr lang="en-GB" sz="2400" dirty="0">
                <a:solidFill>
                  <a:srgbClr val="000000"/>
                </a:solidFill>
              </a:rPr>
              <a:t>My time at essity started out slow with the initial project coming to a dead end as it did not meet company requirements even after an external company was called upon. </a:t>
            </a:r>
          </a:p>
          <a:p>
            <a:r>
              <a:rPr lang="en-GB" sz="2400" dirty="0">
                <a:solidFill>
                  <a:srgbClr val="000000"/>
                </a:solidFill>
              </a:rPr>
              <a:t>However tasks carried out after the first few months were achievable and completed within the time period.   </a:t>
            </a:r>
          </a:p>
          <a:p>
            <a:r>
              <a:rPr lang="en-GB" sz="2400" dirty="0">
                <a:solidFill>
                  <a:srgbClr val="000000"/>
                </a:solidFill>
              </a:rPr>
              <a:t>All the tasks carried out represent a different competence. </a:t>
            </a:r>
          </a:p>
          <a:p>
            <a:r>
              <a:rPr lang="en-GB" sz="2400" dirty="0">
                <a:solidFill>
                  <a:srgbClr val="000000"/>
                </a:solidFill>
              </a:rPr>
              <a:t>Team working, documentation, time keeping, knowledge sharing and problem solving were all carried out at the work place. </a:t>
            </a:r>
          </a:p>
        </p:txBody>
      </p:sp>
    </p:spTree>
    <p:extLst>
      <p:ext uri="{BB962C8B-B14F-4D97-AF65-F5344CB8AC3E}">
        <p14:creationId xmlns:p14="http://schemas.microsoft.com/office/powerpoint/2010/main" val="362734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C9C0CAD-3021-405B-9CFF-48717F753E20}"/>
              </a:ext>
            </a:extLst>
          </p:cNvPr>
          <p:cNvSpPr>
            <a:spLocks noGrp="1"/>
          </p:cNvSpPr>
          <p:nvPr>
            <p:ph type="title"/>
          </p:nvPr>
        </p:nvSpPr>
        <p:spPr>
          <a:xfrm>
            <a:off x="640079" y="2053641"/>
            <a:ext cx="3669161" cy="2760098"/>
          </a:xfrm>
        </p:spPr>
        <p:txBody>
          <a:bodyPr>
            <a:normAutofit/>
          </a:bodyPr>
          <a:lstStyle/>
          <a:p>
            <a:r>
              <a:rPr lang="en-GB">
                <a:solidFill>
                  <a:srgbClr val="FFFFFF"/>
                </a:solidFill>
              </a:rPr>
              <a:t>Introduction – Myself	</a:t>
            </a:r>
          </a:p>
        </p:txBody>
      </p:sp>
      <p:sp>
        <p:nvSpPr>
          <p:cNvPr id="3" name="Content Placeholder 2">
            <a:extLst>
              <a:ext uri="{FF2B5EF4-FFF2-40B4-BE49-F238E27FC236}">
                <a16:creationId xmlns:a16="http://schemas.microsoft.com/office/drawing/2014/main" id="{983145F9-E615-4F51-8561-AD046DDDC319}"/>
              </a:ext>
            </a:extLst>
          </p:cNvPr>
          <p:cNvSpPr>
            <a:spLocks noGrp="1"/>
          </p:cNvSpPr>
          <p:nvPr>
            <p:ph idx="1"/>
          </p:nvPr>
        </p:nvSpPr>
        <p:spPr>
          <a:xfrm>
            <a:off x="6090574" y="801866"/>
            <a:ext cx="5306084" cy="5230634"/>
          </a:xfrm>
        </p:spPr>
        <p:txBody>
          <a:bodyPr anchor="ctr">
            <a:normAutofit/>
          </a:bodyPr>
          <a:lstStyle/>
          <a:p>
            <a:r>
              <a:rPr lang="en-GB" sz="2400">
                <a:solidFill>
                  <a:srgbClr val="000000"/>
                </a:solidFill>
              </a:rPr>
              <a:t>Work placement between my 3</a:t>
            </a:r>
            <a:r>
              <a:rPr lang="en-GB" sz="2400" baseline="30000">
                <a:solidFill>
                  <a:srgbClr val="000000"/>
                </a:solidFill>
              </a:rPr>
              <a:t>rd</a:t>
            </a:r>
            <a:r>
              <a:rPr lang="en-GB" sz="2400">
                <a:solidFill>
                  <a:srgbClr val="000000"/>
                </a:solidFill>
              </a:rPr>
              <a:t> and 4</a:t>
            </a:r>
            <a:r>
              <a:rPr lang="en-GB" sz="2400" baseline="30000">
                <a:solidFill>
                  <a:srgbClr val="000000"/>
                </a:solidFill>
              </a:rPr>
              <a:t>th</a:t>
            </a:r>
            <a:r>
              <a:rPr lang="en-GB" sz="2400">
                <a:solidFill>
                  <a:srgbClr val="000000"/>
                </a:solidFill>
              </a:rPr>
              <a:t> year from Loughborough University. Studying Electrical and Electronics Engineering.</a:t>
            </a:r>
          </a:p>
          <a:p>
            <a:r>
              <a:rPr lang="en-GB" sz="2400">
                <a:solidFill>
                  <a:srgbClr val="000000"/>
                </a:solidFill>
              </a:rPr>
              <a:t>Started out as an engineering and Installation (E&amp;I) Intern at one of the converting lines (UK2).</a:t>
            </a:r>
          </a:p>
          <a:p>
            <a:r>
              <a:rPr lang="en-GB" sz="2400">
                <a:solidFill>
                  <a:srgbClr val="000000"/>
                </a:solidFill>
              </a:rPr>
              <a:t>Graduated to work for the continuous site improvement department, beyond the scope of the converting department.</a:t>
            </a:r>
          </a:p>
          <a:p>
            <a:pPr marL="0" indent="0">
              <a:buNone/>
            </a:pPr>
            <a:endParaRPr lang="en-GB" sz="2400">
              <a:solidFill>
                <a:srgbClr val="000000"/>
              </a:solidFill>
            </a:endParaRPr>
          </a:p>
          <a:p>
            <a:endParaRPr lang="en-GB" sz="2400">
              <a:solidFill>
                <a:srgbClr val="000000"/>
              </a:solidFill>
            </a:endParaRPr>
          </a:p>
        </p:txBody>
      </p:sp>
    </p:spTree>
    <p:extLst>
      <p:ext uri="{BB962C8B-B14F-4D97-AF65-F5344CB8AC3E}">
        <p14:creationId xmlns:p14="http://schemas.microsoft.com/office/powerpoint/2010/main" val="296450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8CF03E-BB5C-4701-9ADF-3F0257D34CF2}"/>
              </a:ext>
            </a:extLst>
          </p:cNvPr>
          <p:cNvSpPr>
            <a:spLocks noGrp="1"/>
          </p:cNvSpPr>
          <p:nvPr>
            <p:ph type="title"/>
          </p:nvPr>
        </p:nvSpPr>
        <p:spPr>
          <a:xfrm>
            <a:off x="640079" y="2053641"/>
            <a:ext cx="3669161" cy="2760098"/>
          </a:xfrm>
        </p:spPr>
        <p:txBody>
          <a:bodyPr>
            <a:normAutofit/>
          </a:bodyPr>
          <a:lstStyle/>
          <a:p>
            <a:r>
              <a:rPr lang="en-GB">
                <a:solidFill>
                  <a:srgbClr val="FFFFFF"/>
                </a:solidFill>
              </a:rPr>
              <a:t>Converting Operations</a:t>
            </a:r>
          </a:p>
        </p:txBody>
      </p:sp>
      <p:sp>
        <p:nvSpPr>
          <p:cNvPr id="3" name="Content Placeholder 2">
            <a:extLst>
              <a:ext uri="{FF2B5EF4-FFF2-40B4-BE49-F238E27FC236}">
                <a16:creationId xmlns:a16="http://schemas.microsoft.com/office/drawing/2014/main" id="{938A4D8B-7C73-40AD-9C5C-0469199911D4}"/>
              </a:ext>
            </a:extLst>
          </p:cNvPr>
          <p:cNvSpPr>
            <a:spLocks noGrp="1"/>
          </p:cNvSpPr>
          <p:nvPr>
            <p:ph idx="1"/>
          </p:nvPr>
        </p:nvSpPr>
        <p:spPr>
          <a:xfrm>
            <a:off x="6090574" y="801866"/>
            <a:ext cx="5306084" cy="5230634"/>
          </a:xfrm>
        </p:spPr>
        <p:txBody>
          <a:bodyPr anchor="ctr">
            <a:normAutofit/>
          </a:bodyPr>
          <a:lstStyle/>
          <a:p>
            <a:r>
              <a:rPr lang="en-GB" sz="2400">
                <a:solidFill>
                  <a:srgbClr val="000000"/>
                </a:solidFill>
              </a:rPr>
              <a:t>Manchester Mill has 3 converting lines (UK1, UT1, UK2)</a:t>
            </a:r>
          </a:p>
          <a:p>
            <a:r>
              <a:rPr lang="en-GB" sz="2400">
                <a:solidFill>
                  <a:srgbClr val="000000"/>
                </a:solidFill>
              </a:rPr>
              <a:t>Each Line has operators who work on shifts, engineers who work on days and an apprentice who works alongside the engineers. </a:t>
            </a:r>
          </a:p>
          <a:p>
            <a:r>
              <a:rPr lang="en-GB" sz="2400">
                <a:solidFill>
                  <a:srgbClr val="000000"/>
                </a:solidFill>
              </a:rPr>
              <a:t>I was set to work on the UK2 line alongside the engineers. </a:t>
            </a:r>
          </a:p>
          <a:p>
            <a:r>
              <a:rPr lang="en-GB" sz="2400">
                <a:solidFill>
                  <a:srgbClr val="000000"/>
                </a:solidFill>
              </a:rPr>
              <a:t>Daily Direction Setting (DDS) is the primary method of communication between the engineers and operators. </a:t>
            </a:r>
          </a:p>
          <a:p>
            <a:r>
              <a:rPr lang="en-GB" sz="2400">
                <a:solidFill>
                  <a:srgbClr val="000000"/>
                </a:solidFill>
              </a:rPr>
              <a:t>Main issues are outlined to the engineers and the tasks were allocated accordingly. </a:t>
            </a:r>
          </a:p>
        </p:txBody>
      </p:sp>
    </p:spTree>
    <p:extLst>
      <p:ext uri="{BB962C8B-B14F-4D97-AF65-F5344CB8AC3E}">
        <p14:creationId xmlns:p14="http://schemas.microsoft.com/office/powerpoint/2010/main" val="342455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1C0A914-82D6-49CB-96D4-57F3590E9ABC}"/>
              </a:ext>
            </a:extLst>
          </p:cNvPr>
          <p:cNvSpPr>
            <a:spLocks noGrp="1"/>
          </p:cNvSpPr>
          <p:nvPr>
            <p:ph type="title"/>
          </p:nvPr>
        </p:nvSpPr>
        <p:spPr>
          <a:xfrm>
            <a:off x="640079" y="2053641"/>
            <a:ext cx="3669161" cy="2760098"/>
          </a:xfrm>
        </p:spPr>
        <p:txBody>
          <a:bodyPr>
            <a:normAutofit/>
          </a:bodyPr>
          <a:lstStyle/>
          <a:p>
            <a:r>
              <a:rPr lang="en-GB">
                <a:solidFill>
                  <a:srgbClr val="FFFFFF"/>
                </a:solidFill>
              </a:rPr>
              <a:t>Work Undertaken</a:t>
            </a:r>
          </a:p>
        </p:txBody>
      </p:sp>
      <p:sp>
        <p:nvSpPr>
          <p:cNvPr id="3" name="Content Placeholder 2">
            <a:extLst>
              <a:ext uri="{FF2B5EF4-FFF2-40B4-BE49-F238E27FC236}">
                <a16:creationId xmlns:a16="http://schemas.microsoft.com/office/drawing/2014/main" id="{0384AE6A-BB87-496D-8A23-D82606FB6981}"/>
              </a:ext>
            </a:extLst>
          </p:cNvPr>
          <p:cNvSpPr>
            <a:spLocks noGrp="1"/>
          </p:cNvSpPr>
          <p:nvPr>
            <p:ph idx="1"/>
          </p:nvPr>
        </p:nvSpPr>
        <p:spPr>
          <a:xfrm>
            <a:off x="6090574" y="801866"/>
            <a:ext cx="5306084" cy="5230634"/>
          </a:xfrm>
        </p:spPr>
        <p:txBody>
          <a:bodyPr anchor="ctr">
            <a:normAutofit/>
          </a:bodyPr>
          <a:lstStyle/>
          <a:p>
            <a:r>
              <a:rPr lang="en-GB" sz="2200" dirty="0">
                <a:solidFill>
                  <a:srgbClr val="000000"/>
                </a:solidFill>
              </a:rPr>
              <a:t>Main project was to provide an electronic visual quality control solution to mitigate the risk of defect packages. This was based on the UK2 line. Below is a list of the projects being undertaken:</a:t>
            </a:r>
          </a:p>
          <a:p>
            <a:pPr marL="0" indent="0">
              <a:buNone/>
            </a:pPr>
            <a:r>
              <a:rPr lang="en-GB" sz="2200" dirty="0">
                <a:solidFill>
                  <a:srgbClr val="000000"/>
                </a:solidFill>
              </a:rPr>
              <a:t>	Camera systems for UK2</a:t>
            </a:r>
          </a:p>
          <a:p>
            <a:pPr marL="0" indent="0">
              <a:buNone/>
            </a:pPr>
            <a:r>
              <a:rPr lang="en-GB" sz="2200" dirty="0">
                <a:solidFill>
                  <a:srgbClr val="000000"/>
                </a:solidFill>
              </a:rPr>
              <a:t>	Retroreflector sensors</a:t>
            </a:r>
          </a:p>
          <a:p>
            <a:pPr marL="0" indent="0">
              <a:buNone/>
            </a:pPr>
            <a:r>
              <a:rPr lang="en-GB" sz="2200" dirty="0">
                <a:solidFill>
                  <a:srgbClr val="000000"/>
                </a:solidFill>
              </a:rPr>
              <a:t>	</a:t>
            </a:r>
            <a:r>
              <a:rPr lang="en-GB" sz="2200" dirty="0" err="1">
                <a:solidFill>
                  <a:srgbClr val="000000"/>
                </a:solidFill>
              </a:rPr>
              <a:t>Proficy</a:t>
            </a:r>
            <a:r>
              <a:rPr lang="en-GB" sz="2200" dirty="0">
                <a:solidFill>
                  <a:srgbClr val="000000"/>
                </a:solidFill>
              </a:rPr>
              <a:t> Rollout</a:t>
            </a:r>
          </a:p>
          <a:p>
            <a:pPr marL="0" indent="0">
              <a:buNone/>
            </a:pPr>
            <a:r>
              <a:rPr lang="en-GB" sz="2200" dirty="0">
                <a:solidFill>
                  <a:srgbClr val="000000"/>
                </a:solidFill>
              </a:rPr>
              <a:t>	Line speed calculator for UK2</a:t>
            </a:r>
          </a:p>
          <a:p>
            <a:pPr marL="0" indent="0">
              <a:buNone/>
            </a:pPr>
            <a:r>
              <a:rPr lang="en-GB" sz="2200" dirty="0">
                <a:solidFill>
                  <a:srgbClr val="000000"/>
                </a:solidFill>
              </a:rPr>
              <a:t>	Plybond detection</a:t>
            </a:r>
          </a:p>
          <a:p>
            <a:pPr marL="0" indent="0">
              <a:buNone/>
            </a:pPr>
            <a:r>
              <a:rPr lang="en-GB" sz="2200" dirty="0">
                <a:solidFill>
                  <a:srgbClr val="000000"/>
                </a:solidFill>
              </a:rPr>
              <a:t>	Pattern and colour recognition</a:t>
            </a:r>
          </a:p>
          <a:p>
            <a:pPr marL="0" indent="0">
              <a:buNone/>
            </a:pPr>
            <a:r>
              <a:rPr lang="en-GB" sz="2200" dirty="0">
                <a:solidFill>
                  <a:srgbClr val="000000"/>
                </a:solidFill>
              </a:rPr>
              <a:t>	Spool Recognition in paper making</a:t>
            </a:r>
          </a:p>
          <a:p>
            <a:pPr marL="0" indent="0">
              <a:buNone/>
            </a:pPr>
            <a:r>
              <a:rPr lang="en-GB" sz="2200" dirty="0">
                <a:solidFill>
                  <a:srgbClr val="000000"/>
                </a:solidFill>
              </a:rPr>
              <a:t>	Training of apprentices</a:t>
            </a:r>
          </a:p>
          <a:p>
            <a:pPr marL="0" indent="0">
              <a:buNone/>
            </a:pPr>
            <a:endParaRPr lang="en-GB" sz="2200" dirty="0">
              <a:solidFill>
                <a:srgbClr val="000000"/>
              </a:solidFill>
            </a:endParaRPr>
          </a:p>
          <a:p>
            <a:pPr marL="0" indent="0">
              <a:buNone/>
            </a:pPr>
            <a:endParaRPr lang="en-GB" sz="2200" dirty="0">
              <a:solidFill>
                <a:srgbClr val="000000"/>
              </a:solidFill>
            </a:endParaRPr>
          </a:p>
        </p:txBody>
      </p:sp>
    </p:spTree>
    <p:extLst>
      <p:ext uri="{BB962C8B-B14F-4D97-AF65-F5344CB8AC3E}">
        <p14:creationId xmlns:p14="http://schemas.microsoft.com/office/powerpoint/2010/main" val="706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2">
            <a:extLst>
              <a:ext uri="{FF2B5EF4-FFF2-40B4-BE49-F238E27FC236}">
                <a16:creationId xmlns:a16="http://schemas.microsoft.com/office/drawing/2014/main" id="{AC50E016-C8B7-45EE-8300-F18B719F58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26"/>
            <a:ext cx="5446920" cy="6787492"/>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4">
            <a:extLst>
              <a:ext uri="{FF2B5EF4-FFF2-40B4-BE49-F238E27FC236}">
                <a16:creationId xmlns:a16="http://schemas.microsoft.com/office/drawing/2014/main" id="{5E6099C8-1DCF-4242-AD8B-28BF4D687A6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1820D2-CB62-4194-8030-C177E83AAF4B}"/>
              </a:ext>
            </a:extLst>
          </p:cNvPr>
          <p:cNvSpPr>
            <a:spLocks noGrp="1"/>
          </p:cNvSpPr>
          <p:nvPr>
            <p:ph type="title"/>
          </p:nvPr>
        </p:nvSpPr>
        <p:spPr>
          <a:xfrm>
            <a:off x="640080" y="2158745"/>
            <a:ext cx="3515310" cy="2549890"/>
          </a:xfrm>
        </p:spPr>
        <p:txBody>
          <a:bodyPr>
            <a:normAutofit/>
          </a:bodyPr>
          <a:lstStyle/>
          <a:p>
            <a:r>
              <a:rPr lang="en-GB" sz="4000" dirty="0">
                <a:solidFill>
                  <a:srgbClr val="FFFFFF"/>
                </a:solidFill>
              </a:rPr>
              <a:t>1. Camera System for UK2</a:t>
            </a:r>
          </a:p>
        </p:txBody>
      </p:sp>
      <p:sp>
        <p:nvSpPr>
          <p:cNvPr id="21" name="Rectangle 16">
            <a:extLst>
              <a:ext uri="{FF2B5EF4-FFF2-40B4-BE49-F238E27FC236}">
                <a16:creationId xmlns:a16="http://schemas.microsoft.com/office/drawing/2014/main" id="{71318B55-C583-42E5-ABA1-BE8CC332ED0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5581" y="803670"/>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Content Placeholder 3">
            <a:extLst>
              <a:ext uri="{FF2B5EF4-FFF2-40B4-BE49-F238E27FC236}">
                <a16:creationId xmlns:a16="http://schemas.microsoft.com/office/drawing/2014/main" id="{FA69E378-E6A8-4F1F-913E-1E7E8E632AC3}"/>
              </a:ext>
            </a:extLst>
          </p:cNvPr>
          <p:cNvPicPr>
            <a:picLocks/>
          </p:cNvPicPr>
          <p:nvPr/>
        </p:nvPicPr>
        <p:blipFill rotWithShape="1">
          <a:blip r:embed="rId3" cstate="print">
            <a:alphaModFix/>
            <a:extLst>
              <a:ext uri="{28A0092B-C50C-407E-A947-70E740481C1C}">
                <a14:useLocalDpi xmlns:a14="http://schemas.microsoft.com/office/drawing/2010/main" val="0"/>
              </a:ext>
            </a:extLst>
          </a:blip>
          <a:srcRect l="4919" t="13817" r="5872"/>
          <a:stretch/>
        </p:blipFill>
        <p:spPr bwMode="auto">
          <a:xfrm>
            <a:off x="6240477" y="984388"/>
            <a:ext cx="2246067" cy="1627410"/>
          </a:xfrm>
          <a:prstGeom prst="rect">
            <a:avLst/>
          </a:prstGeom>
          <a:effectLst>
            <a:softEdge rad="0"/>
          </a:effectLst>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01B04CD6-3D3C-4F68-95CF-CA11D80BCAC2}"/>
              </a:ext>
            </a:extLst>
          </p:cNvPr>
          <p:cNvPicPr/>
          <p:nvPr/>
        </p:nvPicPr>
        <p:blipFill rotWithShape="1">
          <a:blip r:embed="rId4" cstate="print">
            <a:alphaModFix/>
            <a:extLst>
              <a:ext uri="{28A0092B-C50C-407E-A947-70E740481C1C}">
                <a14:useLocalDpi xmlns:a14="http://schemas.microsoft.com/office/drawing/2010/main" val="0"/>
              </a:ext>
            </a:extLst>
          </a:blip>
          <a:srcRect t="29407" b="17272"/>
          <a:stretch/>
        </p:blipFill>
        <p:spPr bwMode="auto">
          <a:xfrm>
            <a:off x="8656431" y="1345199"/>
            <a:ext cx="2246067" cy="898218"/>
          </a:xfrm>
          <a:prstGeom prst="rect">
            <a:avLst/>
          </a:prstGeom>
          <a:effectLst>
            <a:softEdge rad="0"/>
          </a:effectLst>
          <a:extLst>
            <a:ext uri="{53640926-AAD7-44D8-BBD7-CCE9431645EC}">
              <a14:shadowObscured xmlns:a14="http://schemas.microsoft.com/office/drawing/2010/main"/>
            </a:ext>
          </a:extLst>
        </p:spPr>
      </p:pic>
      <p:sp>
        <p:nvSpPr>
          <p:cNvPr id="24" name="Text Box 2">
            <a:extLst>
              <a:ext uri="{FF2B5EF4-FFF2-40B4-BE49-F238E27FC236}">
                <a16:creationId xmlns:a16="http://schemas.microsoft.com/office/drawing/2014/main" id="{2C6A099D-CC4E-40A2-85F2-B8D2CA80544B}"/>
              </a:ext>
            </a:extLst>
          </p:cNvPr>
          <p:cNvSpPr txBox="1">
            <a:spLocks noChangeArrowheads="1"/>
          </p:cNvSpPr>
          <p:nvPr/>
        </p:nvSpPr>
        <p:spPr bwMode="auto">
          <a:xfrm>
            <a:off x="6085581" y="2628900"/>
            <a:ext cx="1943100" cy="55626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Image 1: Rip at the side of the pack (outside of seal area)</a:t>
            </a: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5" name="Text Box 2">
            <a:extLst>
              <a:ext uri="{FF2B5EF4-FFF2-40B4-BE49-F238E27FC236}">
                <a16:creationId xmlns:a16="http://schemas.microsoft.com/office/drawing/2014/main" id="{7B24BF10-96DB-4AC9-940B-C7ECAD4B4783}"/>
              </a:ext>
            </a:extLst>
          </p:cNvPr>
          <p:cNvSpPr txBox="1">
            <a:spLocks noChangeArrowheads="1"/>
          </p:cNvSpPr>
          <p:nvPr/>
        </p:nvSpPr>
        <p:spPr bwMode="auto">
          <a:xfrm>
            <a:off x="8953158" y="2607928"/>
            <a:ext cx="1783080" cy="55626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Image 2: Hole at the top of the pack (seal area)</a:t>
            </a:r>
          </a:p>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9" name="Content Placeholder 8">
            <a:extLst>
              <a:ext uri="{FF2B5EF4-FFF2-40B4-BE49-F238E27FC236}">
                <a16:creationId xmlns:a16="http://schemas.microsoft.com/office/drawing/2014/main" id="{275CEEF9-42BB-4842-A619-49F20D9F218C}"/>
              </a:ext>
            </a:extLst>
          </p:cNvPr>
          <p:cNvSpPr>
            <a:spLocks noGrp="1"/>
          </p:cNvSpPr>
          <p:nvPr>
            <p:ph idx="1"/>
          </p:nvPr>
        </p:nvSpPr>
        <p:spPr>
          <a:xfrm>
            <a:off x="6177704" y="3324713"/>
            <a:ext cx="4977976" cy="2422176"/>
          </a:xfrm>
        </p:spPr>
        <p:txBody>
          <a:bodyPr>
            <a:normAutofit fontScale="77500" lnSpcReduction="20000"/>
          </a:bodyPr>
          <a:lstStyle/>
          <a:p>
            <a:r>
              <a:rPr lang="en-GB" dirty="0"/>
              <a:t>In house system was designed to tackle the issue but it did not meet quality criteria. </a:t>
            </a:r>
          </a:p>
          <a:p>
            <a:r>
              <a:rPr lang="en-GB" dirty="0"/>
              <a:t>System was based of python using a raspberry pi and pi camera. </a:t>
            </a:r>
          </a:p>
          <a:p>
            <a:r>
              <a:rPr lang="en-GB" dirty="0"/>
              <a:t>Keyence was contacted and problem was tried to outsource but they could not come up with a solution too. </a:t>
            </a:r>
          </a:p>
        </p:txBody>
      </p:sp>
    </p:spTree>
    <p:extLst>
      <p:ext uri="{BB962C8B-B14F-4D97-AF65-F5344CB8AC3E}">
        <p14:creationId xmlns:p14="http://schemas.microsoft.com/office/powerpoint/2010/main" val="410975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FBAE428-EA89-4F6F-8E16-74BE417A80F1}"/>
              </a:ext>
            </a:extLst>
          </p:cNvPr>
          <p:cNvSpPr>
            <a:spLocks noGrp="1"/>
          </p:cNvSpPr>
          <p:nvPr>
            <p:ph type="title"/>
          </p:nvPr>
        </p:nvSpPr>
        <p:spPr>
          <a:xfrm>
            <a:off x="640079" y="2053641"/>
            <a:ext cx="3669161" cy="2760098"/>
          </a:xfrm>
        </p:spPr>
        <p:txBody>
          <a:bodyPr>
            <a:normAutofit/>
          </a:bodyPr>
          <a:lstStyle/>
          <a:p>
            <a:r>
              <a:rPr lang="en-GB">
                <a:solidFill>
                  <a:srgbClr val="FFFFFF"/>
                </a:solidFill>
              </a:rPr>
              <a:t>Essity quality comparison </a:t>
            </a:r>
          </a:p>
        </p:txBody>
      </p:sp>
      <p:sp>
        <p:nvSpPr>
          <p:cNvPr id="3" name="Content Placeholder 2">
            <a:extLst>
              <a:ext uri="{FF2B5EF4-FFF2-40B4-BE49-F238E27FC236}">
                <a16:creationId xmlns:a16="http://schemas.microsoft.com/office/drawing/2014/main" id="{DFDEE998-BF65-44A3-81D8-F777B903EF0B}"/>
              </a:ext>
            </a:extLst>
          </p:cNvPr>
          <p:cNvSpPr>
            <a:spLocks noGrp="1"/>
          </p:cNvSpPr>
          <p:nvPr>
            <p:ph idx="1"/>
          </p:nvPr>
        </p:nvSpPr>
        <p:spPr>
          <a:xfrm>
            <a:off x="6090574" y="801867"/>
            <a:ext cx="5306084" cy="812330"/>
          </a:xfrm>
        </p:spPr>
        <p:txBody>
          <a:bodyPr anchor="ctr">
            <a:normAutofit/>
          </a:bodyPr>
          <a:lstStyle/>
          <a:p>
            <a:pPr marL="0" indent="0">
              <a:buNone/>
            </a:pPr>
            <a:r>
              <a:rPr lang="en-GB" sz="2000" dirty="0"/>
              <a:t>Essity Quality criteria vs python system capability. </a:t>
            </a:r>
          </a:p>
          <a:p>
            <a:endParaRPr lang="en-GB" sz="2400" dirty="0">
              <a:solidFill>
                <a:srgbClr val="000000"/>
              </a:solidFill>
            </a:endParaRPr>
          </a:p>
        </p:txBody>
      </p:sp>
      <p:graphicFrame>
        <p:nvGraphicFramePr>
          <p:cNvPr id="9" name="Table 8">
            <a:extLst>
              <a:ext uri="{FF2B5EF4-FFF2-40B4-BE49-F238E27FC236}">
                <a16:creationId xmlns:a16="http://schemas.microsoft.com/office/drawing/2014/main" id="{8200B650-53D7-4F8C-A7FB-01A2E1A6C18A}"/>
              </a:ext>
            </a:extLst>
          </p:cNvPr>
          <p:cNvGraphicFramePr>
            <a:graphicFrameLocks noGrp="1"/>
          </p:cNvGraphicFramePr>
          <p:nvPr>
            <p:extLst>
              <p:ext uri="{D42A27DB-BD31-4B8C-83A1-F6EECF244321}">
                <p14:modId xmlns:p14="http://schemas.microsoft.com/office/powerpoint/2010/main" val="1553735377"/>
              </p:ext>
            </p:extLst>
          </p:nvPr>
        </p:nvGraphicFramePr>
        <p:xfrm>
          <a:off x="5671498" y="1296305"/>
          <a:ext cx="5725160" cy="1141476"/>
        </p:xfrm>
        <a:graphic>
          <a:graphicData uri="http://schemas.openxmlformats.org/drawingml/2006/table">
            <a:tbl>
              <a:tblPr firstRow="1" firstCol="1" bandRow="1">
                <a:tableStyleId>{5C22544A-7EE6-4342-B048-85BDC9FD1C3A}</a:tableStyleId>
              </a:tblPr>
              <a:tblGrid>
                <a:gridCol w="953770">
                  <a:extLst>
                    <a:ext uri="{9D8B030D-6E8A-4147-A177-3AD203B41FA5}">
                      <a16:colId xmlns:a16="http://schemas.microsoft.com/office/drawing/2014/main" val="1680125589"/>
                    </a:ext>
                  </a:extLst>
                </a:gridCol>
                <a:gridCol w="953770">
                  <a:extLst>
                    <a:ext uri="{9D8B030D-6E8A-4147-A177-3AD203B41FA5}">
                      <a16:colId xmlns:a16="http://schemas.microsoft.com/office/drawing/2014/main" val="818442788"/>
                    </a:ext>
                  </a:extLst>
                </a:gridCol>
                <a:gridCol w="954405">
                  <a:extLst>
                    <a:ext uri="{9D8B030D-6E8A-4147-A177-3AD203B41FA5}">
                      <a16:colId xmlns:a16="http://schemas.microsoft.com/office/drawing/2014/main" val="4020530500"/>
                    </a:ext>
                  </a:extLst>
                </a:gridCol>
                <a:gridCol w="954405">
                  <a:extLst>
                    <a:ext uri="{9D8B030D-6E8A-4147-A177-3AD203B41FA5}">
                      <a16:colId xmlns:a16="http://schemas.microsoft.com/office/drawing/2014/main" val="784246790"/>
                    </a:ext>
                  </a:extLst>
                </a:gridCol>
                <a:gridCol w="954405">
                  <a:extLst>
                    <a:ext uri="{9D8B030D-6E8A-4147-A177-3AD203B41FA5}">
                      <a16:colId xmlns:a16="http://schemas.microsoft.com/office/drawing/2014/main" val="3778073521"/>
                    </a:ext>
                  </a:extLst>
                </a:gridCol>
                <a:gridCol w="954405">
                  <a:extLst>
                    <a:ext uri="{9D8B030D-6E8A-4147-A177-3AD203B41FA5}">
                      <a16:colId xmlns:a16="http://schemas.microsoft.com/office/drawing/2014/main" val="3283920733"/>
                    </a:ext>
                  </a:extLst>
                </a:gridCol>
              </a:tblGrid>
              <a:tr h="0">
                <a:tc>
                  <a:txBody>
                    <a:bodyPr/>
                    <a:lstStyle/>
                    <a:p>
                      <a:pPr algn="just">
                        <a:lnSpc>
                          <a:spcPct val="107000"/>
                        </a:lnSpc>
                        <a:spcAft>
                          <a:spcPts val="0"/>
                        </a:spcAft>
                      </a:pPr>
                      <a:r>
                        <a:rPr lang="en-GB" sz="10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Target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Minor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dirty="0">
                          <a:effectLst/>
                        </a:rPr>
                        <a:t>Major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dirty="0">
                          <a:effectLst/>
                        </a:rPr>
                        <a:t>Critical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Python system capability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4287940"/>
                  </a:ext>
                </a:extLst>
              </a:tr>
              <a:tr h="0">
                <a:tc>
                  <a:txBody>
                    <a:bodyPr/>
                    <a:lstStyle/>
                    <a:p>
                      <a:pPr>
                        <a:lnSpc>
                          <a:spcPct val="107000"/>
                        </a:lnSpc>
                        <a:spcAft>
                          <a:spcPts val="0"/>
                        </a:spcAft>
                      </a:pPr>
                      <a:r>
                        <a:rPr lang="en-GB" sz="1000">
                          <a:effectLst/>
                        </a:rPr>
                        <a:t>Holes outside of seal area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highlight>
                            <a:srgbClr val="FF0000"/>
                          </a:highlight>
                        </a:rPr>
                        <a:t>Holes of 100mm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0885001"/>
                  </a:ext>
                </a:extLst>
              </a:tr>
              <a:tr h="0">
                <a:tc>
                  <a:txBody>
                    <a:bodyPr/>
                    <a:lstStyle/>
                    <a:p>
                      <a:pPr>
                        <a:lnSpc>
                          <a:spcPct val="107000"/>
                        </a:lnSpc>
                        <a:spcAft>
                          <a:spcPts val="0"/>
                        </a:spcAft>
                      </a:pPr>
                      <a:r>
                        <a:rPr lang="en-GB" sz="1000">
                          <a:effectLst/>
                        </a:rPr>
                        <a:t>Holes in the seal area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rPr>
                        <a:t>Any hole &lt; 20mm</a:t>
                      </a:r>
                      <a:endParaRPr lang="en-GB" sz="1100">
                        <a:effectLst/>
                      </a:endParaRPr>
                    </a:p>
                    <a:p>
                      <a:pPr>
                        <a:lnSpc>
                          <a:spcPct val="107000"/>
                        </a:lnSpc>
                        <a:spcAft>
                          <a:spcPts val="0"/>
                        </a:spcAft>
                      </a:pPr>
                      <a:r>
                        <a:rPr lang="en-GB" sz="10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20mm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40mm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dirty="0">
                          <a:effectLst/>
                          <a:highlight>
                            <a:srgbClr val="FF0000"/>
                          </a:highlight>
                        </a:rPr>
                        <a:t>Not possible to detect</a:t>
                      </a:r>
                      <a:endParaRPr lang="en-GB" sz="1100" dirty="0">
                        <a:effectLst/>
                      </a:endParaRPr>
                    </a:p>
                    <a:p>
                      <a:pPr algn="just">
                        <a:lnSpc>
                          <a:spcPct val="107000"/>
                        </a:lnSpc>
                        <a:spcAft>
                          <a:spcPts val="0"/>
                        </a:spcAft>
                      </a:pPr>
                      <a:r>
                        <a:rPr lang="en-GB" sz="1000" dirty="0">
                          <a:effectLst/>
                          <a:highlight>
                            <a:srgbClr val="FF0000"/>
                          </a:highligh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595876"/>
                  </a:ext>
                </a:extLst>
              </a:tr>
            </a:tbl>
          </a:graphicData>
        </a:graphic>
      </p:graphicFrame>
      <p:sp>
        <p:nvSpPr>
          <p:cNvPr id="11" name="Rectangle 10">
            <a:extLst>
              <a:ext uri="{FF2B5EF4-FFF2-40B4-BE49-F238E27FC236}">
                <a16:creationId xmlns:a16="http://schemas.microsoft.com/office/drawing/2014/main" id="{6355F689-97AA-4C89-8502-B0B4AD6ABD92}"/>
              </a:ext>
            </a:extLst>
          </p:cNvPr>
          <p:cNvSpPr/>
          <p:nvPr/>
        </p:nvSpPr>
        <p:spPr>
          <a:xfrm>
            <a:off x="5847154" y="2534950"/>
            <a:ext cx="5704767" cy="375552"/>
          </a:xfrm>
          <a:prstGeom prst="rect">
            <a:avLst/>
          </a:prstGeom>
        </p:spPr>
        <p:txBody>
          <a:bodyPr wrap="none">
            <a:spAutoFit/>
          </a:bodyPr>
          <a:lstStyle/>
          <a:p>
            <a:pPr algn="ctr">
              <a:lnSpc>
                <a:spcPct val="107000"/>
              </a:lnSpc>
              <a:spcAft>
                <a:spcPts val="0"/>
              </a:spcAft>
            </a:pPr>
            <a:r>
              <a:rPr lang="en-GB" dirty="0">
                <a:solidFill>
                  <a:srgbClr val="000000"/>
                </a:solidFill>
                <a:latin typeface="Calibri" panose="020F0502020204030204" pitchFamily="34" charset="0"/>
                <a:ea typeface="Calibri" panose="020F0502020204030204" pitchFamily="34" charset="0"/>
                <a:cs typeface="Times New Roman" panose="02020603050405020304" pitchFamily="18" charset="0"/>
              </a:rPr>
              <a:t>Essity Quality Criteria vs Keyence camera system capability.</a:t>
            </a:r>
            <a:endParaRPr lang="en-GB"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ABFC334E-EAB6-4C59-AF66-3B1C11F99B45}"/>
              </a:ext>
            </a:extLst>
          </p:cNvPr>
          <p:cNvGraphicFramePr>
            <a:graphicFrameLocks noGrp="1"/>
          </p:cNvGraphicFramePr>
          <p:nvPr>
            <p:extLst>
              <p:ext uri="{D42A27DB-BD31-4B8C-83A1-F6EECF244321}">
                <p14:modId xmlns:p14="http://schemas.microsoft.com/office/powerpoint/2010/main" val="2785995510"/>
              </p:ext>
            </p:extLst>
          </p:nvPr>
        </p:nvGraphicFramePr>
        <p:xfrm>
          <a:off x="5671498" y="3204612"/>
          <a:ext cx="5725160" cy="1141476"/>
        </p:xfrm>
        <a:graphic>
          <a:graphicData uri="http://schemas.openxmlformats.org/drawingml/2006/table">
            <a:tbl>
              <a:tblPr firstRow="1" firstCol="1" bandRow="1">
                <a:tableStyleId>{5C22544A-7EE6-4342-B048-85BDC9FD1C3A}</a:tableStyleId>
              </a:tblPr>
              <a:tblGrid>
                <a:gridCol w="953770">
                  <a:extLst>
                    <a:ext uri="{9D8B030D-6E8A-4147-A177-3AD203B41FA5}">
                      <a16:colId xmlns:a16="http://schemas.microsoft.com/office/drawing/2014/main" val="2098927945"/>
                    </a:ext>
                  </a:extLst>
                </a:gridCol>
                <a:gridCol w="953770">
                  <a:extLst>
                    <a:ext uri="{9D8B030D-6E8A-4147-A177-3AD203B41FA5}">
                      <a16:colId xmlns:a16="http://schemas.microsoft.com/office/drawing/2014/main" val="2360838322"/>
                    </a:ext>
                  </a:extLst>
                </a:gridCol>
                <a:gridCol w="954405">
                  <a:extLst>
                    <a:ext uri="{9D8B030D-6E8A-4147-A177-3AD203B41FA5}">
                      <a16:colId xmlns:a16="http://schemas.microsoft.com/office/drawing/2014/main" val="183203686"/>
                    </a:ext>
                  </a:extLst>
                </a:gridCol>
                <a:gridCol w="954405">
                  <a:extLst>
                    <a:ext uri="{9D8B030D-6E8A-4147-A177-3AD203B41FA5}">
                      <a16:colId xmlns:a16="http://schemas.microsoft.com/office/drawing/2014/main" val="3390975233"/>
                    </a:ext>
                  </a:extLst>
                </a:gridCol>
                <a:gridCol w="954405">
                  <a:extLst>
                    <a:ext uri="{9D8B030D-6E8A-4147-A177-3AD203B41FA5}">
                      <a16:colId xmlns:a16="http://schemas.microsoft.com/office/drawing/2014/main" val="1734290212"/>
                    </a:ext>
                  </a:extLst>
                </a:gridCol>
                <a:gridCol w="954405">
                  <a:extLst>
                    <a:ext uri="{9D8B030D-6E8A-4147-A177-3AD203B41FA5}">
                      <a16:colId xmlns:a16="http://schemas.microsoft.com/office/drawing/2014/main" val="661818021"/>
                    </a:ext>
                  </a:extLst>
                </a:gridCol>
              </a:tblGrid>
              <a:tr h="0">
                <a:tc>
                  <a:txBody>
                    <a:bodyPr/>
                    <a:lstStyle/>
                    <a:p>
                      <a:pPr algn="just">
                        <a:lnSpc>
                          <a:spcPct val="107000"/>
                        </a:lnSpc>
                        <a:spcAft>
                          <a:spcPts val="0"/>
                        </a:spcAft>
                      </a:pPr>
                      <a:r>
                        <a:rPr lang="en-GB" sz="10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Target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dirty="0">
                          <a:effectLst/>
                        </a:rPr>
                        <a:t>Minor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Major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Critical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Python system capability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4103607"/>
                  </a:ext>
                </a:extLst>
              </a:tr>
              <a:tr h="0">
                <a:tc>
                  <a:txBody>
                    <a:bodyPr/>
                    <a:lstStyle/>
                    <a:p>
                      <a:pPr>
                        <a:lnSpc>
                          <a:spcPct val="107000"/>
                        </a:lnSpc>
                        <a:spcAft>
                          <a:spcPts val="0"/>
                        </a:spcAft>
                      </a:pPr>
                      <a:r>
                        <a:rPr lang="en-GB" sz="1000">
                          <a:effectLst/>
                        </a:rPr>
                        <a:t>Holes outside of seal area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highlight>
                            <a:srgbClr val="FF0000"/>
                          </a:highlight>
                        </a:rPr>
                        <a:t>Rips of 50mm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9823649"/>
                  </a:ext>
                </a:extLst>
              </a:tr>
              <a:tr h="0">
                <a:tc>
                  <a:txBody>
                    <a:bodyPr/>
                    <a:lstStyle/>
                    <a:p>
                      <a:pPr>
                        <a:lnSpc>
                          <a:spcPct val="107000"/>
                        </a:lnSpc>
                        <a:spcAft>
                          <a:spcPts val="0"/>
                        </a:spcAft>
                      </a:pPr>
                      <a:r>
                        <a:rPr lang="en-GB" sz="1000">
                          <a:effectLst/>
                        </a:rPr>
                        <a:t>Holes in the seal area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dirty="0">
                          <a:effectLst/>
                        </a:rPr>
                        <a:t>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rPr>
                        <a:t>Any hole &lt; 20mm</a:t>
                      </a:r>
                      <a:endParaRPr lang="en-GB" sz="1100">
                        <a:effectLst/>
                      </a:endParaRPr>
                    </a:p>
                    <a:p>
                      <a:pPr>
                        <a:lnSpc>
                          <a:spcPct val="107000"/>
                        </a:lnSpc>
                        <a:spcAft>
                          <a:spcPts val="0"/>
                        </a:spcAft>
                      </a:pPr>
                      <a:r>
                        <a:rPr lang="en-GB" sz="10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20mm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a:effectLst/>
                        </a:rPr>
                        <a:t>40mm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000" dirty="0">
                          <a:effectLst/>
                          <a:highlight>
                            <a:srgbClr val="FF0000"/>
                          </a:highlight>
                        </a:rPr>
                        <a:t>Not possible to detect</a:t>
                      </a:r>
                      <a:endParaRPr lang="en-GB" sz="1100" dirty="0">
                        <a:effectLst/>
                      </a:endParaRPr>
                    </a:p>
                    <a:p>
                      <a:pPr algn="just">
                        <a:lnSpc>
                          <a:spcPct val="107000"/>
                        </a:lnSpc>
                        <a:spcAft>
                          <a:spcPts val="0"/>
                        </a:spcAft>
                      </a:pPr>
                      <a:r>
                        <a:rPr lang="en-GB" sz="1000" dirty="0">
                          <a:effectLst/>
                          <a:highlight>
                            <a:srgbClr val="FF0000"/>
                          </a:highligh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0691980"/>
                  </a:ext>
                </a:extLst>
              </a:tr>
            </a:tbl>
          </a:graphicData>
        </a:graphic>
      </p:graphicFrame>
      <p:sp>
        <p:nvSpPr>
          <p:cNvPr id="14" name="TextBox 13">
            <a:extLst>
              <a:ext uri="{FF2B5EF4-FFF2-40B4-BE49-F238E27FC236}">
                <a16:creationId xmlns:a16="http://schemas.microsoft.com/office/drawing/2014/main" id="{6D5A3DB3-4C57-48B9-8C8B-CD11A6353D38}"/>
              </a:ext>
            </a:extLst>
          </p:cNvPr>
          <p:cNvSpPr txBox="1"/>
          <p:nvPr/>
        </p:nvSpPr>
        <p:spPr>
          <a:xfrm>
            <a:off x="5671498" y="4951014"/>
            <a:ext cx="5880423" cy="923330"/>
          </a:xfrm>
          <a:prstGeom prst="rect">
            <a:avLst/>
          </a:prstGeom>
          <a:noFill/>
        </p:spPr>
        <p:txBody>
          <a:bodyPr wrap="square" rtlCol="0">
            <a:spAutoFit/>
          </a:bodyPr>
          <a:lstStyle/>
          <a:p>
            <a:r>
              <a:rPr lang="en-GB" dirty="0"/>
              <a:t>The cost estimates are provided to Essity and a decision to install them is yet to be made. </a:t>
            </a:r>
          </a:p>
          <a:p>
            <a:endParaRPr lang="en-GB" dirty="0"/>
          </a:p>
        </p:txBody>
      </p:sp>
    </p:spTree>
    <p:extLst>
      <p:ext uri="{BB962C8B-B14F-4D97-AF65-F5344CB8AC3E}">
        <p14:creationId xmlns:p14="http://schemas.microsoft.com/office/powerpoint/2010/main" val="57978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7CE6101-BDEF-43CE-BE85-F644B28D219D}"/>
              </a:ext>
            </a:extLst>
          </p:cNvPr>
          <p:cNvSpPr>
            <a:spLocks noGrp="1"/>
          </p:cNvSpPr>
          <p:nvPr>
            <p:ph type="title"/>
          </p:nvPr>
        </p:nvSpPr>
        <p:spPr>
          <a:xfrm>
            <a:off x="640079" y="2053641"/>
            <a:ext cx="3669161" cy="2760098"/>
          </a:xfrm>
        </p:spPr>
        <p:txBody>
          <a:bodyPr>
            <a:normAutofit/>
          </a:bodyPr>
          <a:lstStyle/>
          <a:p>
            <a:r>
              <a:rPr lang="en-GB" sz="4000" dirty="0">
                <a:solidFill>
                  <a:srgbClr val="FFFFFF"/>
                </a:solidFill>
              </a:rPr>
              <a:t>2.Retroreflector Sensors</a:t>
            </a:r>
          </a:p>
        </p:txBody>
      </p:sp>
      <p:sp>
        <p:nvSpPr>
          <p:cNvPr id="3" name="Content Placeholder 2">
            <a:extLst>
              <a:ext uri="{FF2B5EF4-FFF2-40B4-BE49-F238E27FC236}">
                <a16:creationId xmlns:a16="http://schemas.microsoft.com/office/drawing/2014/main" id="{4359365C-811F-407D-8BDB-50BF69A6F02C}"/>
              </a:ext>
            </a:extLst>
          </p:cNvPr>
          <p:cNvSpPr>
            <a:spLocks noGrp="1"/>
          </p:cNvSpPr>
          <p:nvPr>
            <p:ph idx="1"/>
          </p:nvPr>
        </p:nvSpPr>
        <p:spPr>
          <a:xfrm>
            <a:off x="6090574" y="801866"/>
            <a:ext cx="5306084" cy="5230634"/>
          </a:xfrm>
        </p:spPr>
        <p:txBody>
          <a:bodyPr anchor="ctr">
            <a:normAutofit/>
          </a:bodyPr>
          <a:lstStyle/>
          <a:p>
            <a:r>
              <a:rPr lang="en-GB" sz="2400" dirty="0">
                <a:solidFill>
                  <a:srgbClr val="000000"/>
                </a:solidFill>
              </a:rPr>
              <a:t>The cause of the holes on the pack was found by data analysis. </a:t>
            </a:r>
          </a:p>
          <a:p>
            <a:r>
              <a:rPr lang="en-GB" sz="2400" dirty="0">
                <a:solidFill>
                  <a:srgbClr val="000000"/>
                </a:solidFill>
              </a:rPr>
              <a:t>One of the major causes at the sealers was due to the side sealers folding over. </a:t>
            </a:r>
          </a:p>
          <a:p>
            <a:r>
              <a:rPr lang="en-GB" sz="2400" dirty="0">
                <a:solidFill>
                  <a:srgbClr val="000000"/>
                </a:solidFill>
              </a:rPr>
              <a:t>Retroreflectors used to detect a fold over.</a:t>
            </a:r>
          </a:p>
          <a:p>
            <a:r>
              <a:rPr lang="en-GB" sz="2400" dirty="0">
                <a:solidFill>
                  <a:srgbClr val="000000"/>
                </a:solidFill>
              </a:rPr>
              <a:t>Souder beacon was also installed and the sensor sends a signal to raise an alarm when fold is detected.</a:t>
            </a:r>
          </a:p>
        </p:txBody>
      </p:sp>
    </p:spTree>
    <p:extLst>
      <p:ext uri="{BB962C8B-B14F-4D97-AF65-F5344CB8AC3E}">
        <p14:creationId xmlns:p14="http://schemas.microsoft.com/office/powerpoint/2010/main" val="131567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8618E41-C958-4128-85C4-1E1916E6F1B0}"/>
              </a:ext>
            </a:extLst>
          </p:cNvPr>
          <p:cNvSpPr>
            <a:spLocks noGrp="1"/>
          </p:cNvSpPr>
          <p:nvPr>
            <p:ph type="title"/>
          </p:nvPr>
        </p:nvSpPr>
        <p:spPr>
          <a:xfrm>
            <a:off x="640079" y="2053641"/>
            <a:ext cx="3669161" cy="2760098"/>
          </a:xfrm>
        </p:spPr>
        <p:txBody>
          <a:bodyPr>
            <a:normAutofit/>
          </a:bodyPr>
          <a:lstStyle/>
          <a:p>
            <a:r>
              <a:rPr lang="en-GB">
                <a:solidFill>
                  <a:srgbClr val="FFFFFF"/>
                </a:solidFill>
              </a:rPr>
              <a:t>3. Proficy Rollout	</a:t>
            </a:r>
          </a:p>
        </p:txBody>
      </p:sp>
      <p:sp>
        <p:nvSpPr>
          <p:cNvPr id="3" name="Content Placeholder 2">
            <a:extLst>
              <a:ext uri="{FF2B5EF4-FFF2-40B4-BE49-F238E27FC236}">
                <a16:creationId xmlns:a16="http://schemas.microsoft.com/office/drawing/2014/main" id="{F45D76B3-9E7C-49FA-AC9B-43CFB7958025}"/>
              </a:ext>
            </a:extLst>
          </p:cNvPr>
          <p:cNvSpPr>
            <a:spLocks noGrp="1"/>
          </p:cNvSpPr>
          <p:nvPr>
            <p:ph idx="1"/>
          </p:nvPr>
        </p:nvSpPr>
        <p:spPr>
          <a:xfrm>
            <a:off x="6090574" y="801866"/>
            <a:ext cx="5306084" cy="5230634"/>
          </a:xfrm>
        </p:spPr>
        <p:txBody>
          <a:bodyPr anchor="ctr">
            <a:normAutofit/>
          </a:bodyPr>
          <a:lstStyle/>
          <a:p>
            <a:r>
              <a:rPr lang="en-GB" sz="2400" dirty="0">
                <a:solidFill>
                  <a:srgbClr val="000000"/>
                </a:solidFill>
              </a:rPr>
              <a:t>Centrelines are used to check the settings of the machines and confirming they are in range. </a:t>
            </a:r>
          </a:p>
          <a:p>
            <a:r>
              <a:rPr lang="en-GB" sz="2400" dirty="0">
                <a:solidFill>
                  <a:srgbClr val="000000"/>
                </a:solidFill>
              </a:rPr>
              <a:t>Operators go through all the machine settings once a day to read and record values from the HMI. </a:t>
            </a:r>
          </a:p>
          <a:p>
            <a:r>
              <a:rPr lang="en-GB" sz="2400" dirty="0">
                <a:solidFill>
                  <a:srgbClr val="000000"/>
                </a:solidFill>
              </a:rPr>
              <a:t>Being done manually by writing on a sheet of paper and transferring them over to an excel sheet.</a:t>
            </a:r>
          </a:p>
          <a:p>
            <a:r>
              <a:rPr lang="en-GB" sz="2400" dirty="0">
                <a:solidFill>
                  <a:srgbClr val="000000"/>
                </a:solidFill>
              </a:rPr>
              <a:t>Some settings were outdated and to update them, it took sometime as different products had different settings. </a:t>
            </a:r>
          </a:p>
        </p:txBody>
      </p:sp>
    </p:spTree>
    <p:extLst>
      <p:ext uri="{BB962C8B-B14F-4D97-AF65-F5344CB8AC3E}">
        <p14:creationId xmlns:p14="http://schemas.microsoft.com/office/powerpoint/2010/main" val="2396564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1896</Words>
  <Application>Microsoft Office PowerPoint</Application>
  <PresentationFormat>Widescreen</PresentationFormat>
  <Paragraphs>175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Final Presentation </vt:lpstr>
      <vt:lpstr>Introduction - company</vt:lpstr>
      <vt:lpstr>Introduction – Myself </vt:lpstr>
      <vt:lpstr>Converting Operations</vt:lpstr>
      <vt:lpstr>Work Undertaken</vt:lpstr>
      <vt:lpstr>1. Camera System for UK2</vt:lpstr>
      <vt:lpstr>Essity quality comparison </vt:lpstr>
      <vt:lpstr>2.Retroreflector Sensors</vt:lpstr>
      <vt:lpstr>3. Proficy Rollout </vt:lpstr>
      <vt:lpstr>PowerPoint Presentation</vt:lpstr>
      <vt:lpstr>Excel not suitable</vt:lpstr>
      <vt:lpstr>Proficy – General Electric</vt:lpstr>
      <vt:lpstr>PowerPoint Presentation</vt:lpstr>
      <vt:lpstr>4. Line speed Calculator </vt:lpstr>
      <vt:lpstr>PowerPoint Presentation</vt:lpstr>
      <vt:lpstr>5. Plybond Detection</vt:lpstr>
      <vt:lpstr>‘Good’ plybond vs ‘bad’ Plybond</vt:lpstr>
      <vt:lpstr>Two ways of doing it. </vt:lpstr>
      <vt:lpstr>PowerPoint Presentation</vt:lpstr>
      <vt:lpstr>6. Pattern and Colour Recognition</vt:lpstr>
      <vt:lpstr>6. Pattern and Colour Recognition</vt:lpstr>
      <vt:lpstr>7. Spool Recognition in paper making</vt:lpstr>
      <vt:lpstr>8. Training of apprentices </vt:lpstr>
      <vt:lpstr>Company Events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BAJARIA Nish</dc:creator>
  <cp:lastModifiedBy>DELL</cp:lastModifiedBy>
  <cp:revision>6</cp:revision>
  <dcterms:created xsi:type="dcterms:W3CDTF">2019-06-26T09:47:48Z</dcterms:created>
  <dcterms:modified xsi:type="dcterms:W3CDTF">2019-09-02T09:31:13Z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c8d6ef0-491d-4f17-aead-12ed260929f1_Enabled">
    <vt:lpwstr>True</vt:lpwstr>
  </property>
  <property fmtid="{D5CDD505-2E9C-101B-9397-08002B2CF9AE}" pid="3" name="MSIP_Label_4c8d6ef0-491d-4f17-aead-12ed260929f1_SiteId">
    <vt:lpwstr>f101208c-39d3-4c8a-8cc7-ad896b25954f</vt:lpwstr>
  </property>
  <property fmtid="{D5CDD505-2E9C-101B-9397-08002B2CF9AE}" pid="4" name="MSIP_Label_4c8d6ef0-491d-4f17-aead-12ed260929f1_Owner">
    <vt:lpwstr>Nish.BAJARIA@essity.com</vt:lpwstr>
  </property>
  <property fmtid="{D5CDD505-2E9C-101B-9397-08002B2CF9AE}" pid="5" name="MSIP_Label_4c8d6ef0-491d-4f17-aead-12ed260929f1_SetDate">
    <vt:lpwstr>2019-06-26T09:52:42.2763974Z</vt:lpwstr>
  </property>
  <property fmtid="{D5CDD505-2E9C-101B-9397-08002B2CF9AE}" pid="6" name="MSIP_Label_4c8d6ef0-491d-4f17-aead-12ed260929f1_Name">
    <vt:lpwstr>Internal</vt:lpwstr>
  </property>
  <property fmtid="{D5CDD505-2E9C-101B-9397-08002B2CF9AE}" pid="7" name="MSIP_Label_4c8d6ef0-491d-4f17-aead-12ed260929f1_Application">
    <vt:lpwstr>Microsoft Azure Information Protection</vt:lpwstr>
  </property>
  <property fmtid="{D5CDD505-2E9C-101B-9397-08002B2CF9AE}" pid="8" name="MSIP_Label_4c8d6ef0-491d-4f17-aead-12ed260929f1_Extended_MSFT_Method">
    <vt:lpwstr>Automatic</vt:lpwstr>
  </property>
  <property fmtid="{D5CDD505-2E9C-101B-9397-08002B2CF9AE}" pid="9" name="Sensitivity">
    <vt:lpwstr>Internal</vt:lpwstr>
  </property>
</Properties>
</file>