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4FFF"/>
    <a:srgbClr val="FEC024"/>
    <a:srgbClr val="F7F06B"/>
    <a:srgbClr val="F8CF6A"/>
    <a:srgbClr val="FF0000"/>
    <a:srgbClr val="E1FFE1"/>
    <a:srgbClr val="0000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62" autoAdjust="0"/>
    <p:restoredTop sz="94660" autoAdjust="0"/>
  </p:normalViewPr>
  <p:slideViewPr>
    <p:cSldViewPr>
      <p:cViewPr>
        <p:scale>
          <a:sx n="66" d="100"/>
          <a:sy n="66" d="100"/>
        </p:scale>
        <p:origin x="-732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4" Type="http://schemas.openxmlformats.org/officeDocument/2006/relationships/image" Target="../media/image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6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6.wmf"/><Relationship Id="rId1" Type="http://schemas.openxmlformats.org/officeDocument/2006/relationships/image" Target="../media/image14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10" Type="http://schemas.openxmlformats.org/officeDocument/2006/relationships/image" Target="../media/image21.wmf"/><Relationship Id="rId4" Type="http://schemas.openxmlformats.org/officeDocument/2006/relationships/image" Target="../media/image16.wmf"/><Relationship Id="rId9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6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.wmf"/><Relationship Id="rId4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6.wmf"/><Relationship Id="rId1" Type="http://schemas.openxmlformats.org/officeDocument/2006/relationships/image" Target="../media/image30.wmf"/><Relationship Id="rId4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image" Target="../media/image47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12" Type="http://schemas.openxmlformats.org/officeDocument/2006/relationships/image" Target="../media/image46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11" Type="http://schemas.openxmlformats.org/officeDocument/2006/relationships/image" Target="../media/image45.wmf"/><Relationship Id="rId5" Type="http://schemas.openxmlformats.org/officeDocument/2006/relationships/image" Target="../media/image39.wmf"/><Relationship Id="rId10" Type="http://schemas.openxmlformats.org/officeDocument/2006/relationships/image" Target="../media/image44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Relationship Id="rId14" Type="http://schemas.openxmlformats.org/officeDocument/2006/relationships/image" Target="../media/image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7" Type="http://schemas.openxmlformats.org/officeDocument/2006/relationships/image" Target="../media/image6.wmf"/><Relationship Id="rId2" Type="http://schemas.openxmlformats.org/officeDocument/2006/relationships/image" Target="../media/image38.wmf"/><Relationship Id="rId1" Type="http://schemas.openxmlformats.org/officeDocument/2006/relationships/image" Target="../media/image3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D4495-2D71-4962-9B93-13B2AA260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F40CB-E2E2-43F6-8E8F-094E34F5B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8822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E4C4-48A3-4296-9C98-C45382E35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09DFB-38DA-4644-BD68-441C90420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0009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4B45B4-81C5-44F1-9560-76BC819220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397E5-657B-4904-8012-B65A9336F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041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F4A21-F8D2-4DC6-A8C6-5738A9410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91365-73CB-4A8E-895D-50EACECCD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521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ED0F4-53CF-45B2-AE6A-8B48631B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44811-B213-4EF4-8C8F-7831859B8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451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A54AF-D2A5-42EC-B138-F770E96DE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27CD-75D7-4E83-A6AA-DFCDBB4B2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04D0C-B63E-4438-8A45-B4A192FF2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9771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0E0ED-8E9B-48D7-9411-0562BD221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5CCED-F3C7-4DC7-9E26-53C4910A7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7A9FE-C13C-4F9E-9269-12D5B9C58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578968-9DF6-403E-9B40-C784A6596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02BBB8-7E28-4409-A439-EC2AEA0F44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6872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3929D-294B-4002-BCD8-4790DF218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032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565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D468-9DFA-4BF8-B2C2-F7F11EDB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9C680-0D08-40CA-AC1B-11EB397A0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71F42-5CF3-496C-9DA6-59BD26742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144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3B68C-9DEA-43ED-81AB-4AFFDA5DC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C91DFD-3F93-422B-8FBE-716F35D56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6C56B-0E30-4E3C-AD5E-A39D1099A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891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image" Target="../media/image49.wmf"/><Relationship Id="rId18" Type="http://schemas.openxmlformats.org/officeDocument/2006/relationships/image" Target="../media/image54.wmf"/><Relationship Id="rId3" Type="http://schemas.openxmlformats.org/officeDocument/2006/relationships/oleObject" Target="../embeddings/oleObject57.bin"/><Relationship Id="rId21" Type="http://schemas.openxmlformats.org/officeDocument/2006/relationships/image" Target="../media/image6.wmf"/><Relationship Id="rId7" Type="http://schemas.openxmlformats.org/officeDocument/2006/relationships/oleObject" Target="../embeddings/oleObject59.bin"/><Relationship Id="rId12" Type="http://schemas.openxmlformats.org/officeDocument/2006/relationships/oleObject" Target="../embeddings/oleObject61.bin"/><Relationship Id="rId17" Type="http://schemas.openxmlformats.org/officeDocument/2006/relationships/image" Target="../media/image5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.wmf"/><Relationship Id="rId20" Type="http://schemas.openxmlformats.org/officeDocument/2006/relationships/oleObject" Target="../embeddings/oleObject63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38.wmf"/><Relationship Id="rId11" Type="http://schemas.openxmlformats.org/officeDocument/2006/relationships/image" Target="../media/image48.wmf"/><Relationship Id="rId5" Type="http://schemas.openxmlformats.org/officeDocument/2006/relationships/oleObject" Target="../embeddings/oleObject58.bin"/><Relationship Id="rId15" Type="http://schemas.openxmlformats.org/officeDocument/2006/relationships/image" Target="../media/image50.wmf"/><Relationship Id="rId10" Type="http://schemas.openxmlformats.org/officeDocument/2006/relationships/oleObject" Target="../embeddings/oleObject60.bin"/><Relationship Id="rId19" Type="http://schemas.openxmlformats.org/officeDocument/2006/relationships/image" Target="../media/image55.wmf"/><Relationship Id="rId4" Type="http://schemas.openxmlformats.org/officeDocument/2006/relationships/image" Target="../media/image35.wmf"/><Relationship Id="rId9" Type="http://schemas.openxmlformats.org/officeDocument/2006/relationships/image" Target="../media/image51.jpeg"/><Relationship Id="rId14" Type="http://schemas.openxmlformats.org/officeDocument/2006/relationships/oleObject" Target="../embeddings/oleObject6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6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6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7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3" Type="http://schemas.openxmlformats.org/officeDocument/2006/relationships/image" Target="../media/image7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17.wmf"/><Relationship Id="rId18" Type="http://schemas.openxmlformats.org/officeDocument/2006/relationships/oleObject" Target="../embeddings/oleObject20.bin"/><Relationship Id="rId3" Type="http://schemas.openxmlformats.org/officeDocument/2006/relationships/image" Target="../media/image22.wmf"/><Relationship Id="rId21" Type="http://schemas.openxmlformats.org/officeDocument/2006/relationships/image" Target="../media/image13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.bin"/><Relationship Id="rId20" Type="http://schemas.openxmlformats.org/officeDocument/2006/relationships/oleObject" Target="../embeddings/oleObject21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6.wmf"/><Relationship Id="rId5" Type="http://schemas.openxmlformats.org/officeDocument/2006/relationships/image" Target="../media/image14.wmf"/><Relationship Id="rId15" Type="http://schemas.openxmlformats.org/officeDocument/2006/relationships/image" Target="../media/image18.wmf"/><Relationship Id="rId23" Type="http://schemas.openxmlformats.org/officeDocument/2006/relationships/image" Target="../media/image21.wmf"/><Relationship Id="rId10" Type="http://schemas.openxmlformats.org/officeDocument/2006/relationships/oleObject" Target="../embeddings/oleObject16.bin"/><Relationship Id="rId19" Type="http://schemas.openxmlformats.org/officeDocument/2006/relationships/image" Target="../media/image20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18.bin"/><Relationship Id="rId22" Type="http://schemas.openxmlformats.org/officeDocument/2006/relationships/oleObject" Target="../embeddings/oleObject2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image" Target="../media/image7.wmf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6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2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2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3.wmf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5.bin"/><Relationship Id="rId18" Type="http://schemas.openxmlformats.org/officeDocument/2006/relationships/image" Target="../media/image42.wmf"/><Relationship Id="rId26" Type="http://schemas.openxmlformats.org/officeDocument/2006/relationships/image" Target="../media/image46.wmf"/><Relationship Id="rId3" Type="http://schemas.openxmlformats.org/officeDocument/2006/relationships/oleObject" Target="../embeddings/oleObject40.bin"/><Relationship Id="rId21" Type="http://schemas.openxmlformats.org/officeDocument/2006/relationships/oleObject" Target="../embeddings/oleObject49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47.bin"/><Relationship Id="rId25" Type="http://schemas.openxmlformats.org/officeDocument/2006/relationships/oleObject" Target="../embeddings/oleObject51.bin"/><Relationship Id="rId33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.wmf"/><Relationship Id="rId20" Type="http://schemas.openxmlformats.org/officeDocument/2006/relationships/image" Target="../media/image43.wmf"/><Relationship Id="rId29" Type="http://schemas.openxmlformats.org/officeDocument/2006/relationships/image" Target="../media/image47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44.bin"/><Relationship Id="rId24" Type="http://schemas.openxmlformats.org/officeDocument/2006/relationships/image" Target="../media/image45.wmf"/><Relationship Id="rId32" Type="http://schemas.openxmlformats.org/officeDocument/2006/relationships/oleObject" Target="../embeddings/oleObject56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23" Type="http://schemas.openxmlformats.org/officeDocument/2006/relationships/oleObject" Target="../embeddings/oleObject50.bin"/><Relationship Id="rId28" Type="http://schemas.openxmlformats.org/officeDocument/2006/relationships/oleObject" Target="../embeddings/oleObject53.bin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48.bin"/><Relationship Id="rId31" Type="http://schemas.openxmlformats.org/officeDocument/2006/relationships/oleObject" Target="../embeddings/oleObject55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0.wmf"/><Relationship Id="rId22" Type="http://schemas.openxmlformats.org/officeDocument/2006/relationships/image" Target="../media/image44.wmf"/><Relationship Id="rId27" Type="http://schemas.openxmlformats.org/officeDocument/2006/relationships/oleObject" Target="../embeddings/oleObject52.bin"/><Relationship Id="rId30" Type="http://schemas.openxmlformats.org/officeDocument/2006/relationships/oleObject" Target="../embeddings/oleObject54.bin"/><Relationship Id="rId8" Type="http://schemas.openxmlformats.org/officeDocument/2006/relationships/image" Target="../media/image3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>
            <a:extLst>
              <a:ext uri="{FF2B5EF4-FFF2-40B4-BE49-F238E27FC236}">
                <a16:creationId xmlns:a16="http://schemas.microsoft.com/office/drawing/2014/main" id="{28560F0C-C13F-4397-84FF-FB1A26A46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28588"/>
            <a:ext cx="50339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>
                <a:solidFill>
                  <a:srgbClr val="FF0000"/>
                </a:solidFill>
              </a:rPr>
              <a:t>2.2  Limits Involving Infinity</a:t>
            </a:r>
          </a:p>
        </p:txBody>
      </p:sp>
      <p:grpSp>
        <p:nvGrpSpPr>
          <p:cNvPr id="2056" name="Group 8">
            <a:extLst>
              <a:ext uri="{FF2B5EF4-FFF2-40B4-BE49-F238E27FC236}">
                <a16:creationId xmlns:a16="http://schemas.microsoft.com/office/drawing/2014/main" id="{7A259B37-D974-47D3-BA06-894D46253569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6537325"/>
            <a:ext cx="8261350" cy="244475"/>
            <a:chOff x="288" y="4166"/>
            <a:chExt cx="5204" cy="154"/>
          </a:xfrm>
        </p:grpSpPr>
        <p:sp>
          <p:nvSpPr>
            <p:cNvPr id="2057" name="Text Box 9">
              <a:extLst>
                <a:ext uri="{FF2B5EF4-FFF2-40B4-BE49-F238E27FC236}">
                  <a16:creationId xmlns:a16="http://schemas.microsoft.com/office/drawing/2014/main" id="{C932D945-200C-41A6-BD40-E51E3D3741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4166"/>
              <a:ext cx="208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>
                  <a:solidFill>
                    <a:schemeClr val="bg1"/>
                  </a:solidFill>
                </a:rPr>
                <a:t>Greg Kelly, Hanford High School, Richland, Washington</a:t>
              </a:r>
            </a:p>
          </p:txBody>
        </p:sp>
        <p:sp>
          <p:nvSpPr>
            <p:cNvPr id="2058" name="Text Box 10">
              <a:extLst>
                <a:ext uri="{FF2B5EF4-FFF2-40B4-BE49-F238E27FC236}">
                  <a16:creationId xmlns:a16="http://schemas.microsoft.com/office/drawing/2014/main" id="{CD53A4A2-DFF4-4B6D-97D8-4B7F39289F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4166"/>
              <a:ext cx="11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>
                  <a:solidFill>
                    <a:schemeClr val="bg1"/>
                  </a:solidFill>
                </a:rPr>
                <a:t>Photo by Vickie Kelly,  2006</a:t>
              </a:r>
            </a:p>
          </p:txBody>
        </p:sp>
      </p:grpSp>
      <p:sp>
        <p:nvSpPr>
          <p:cNvPr id="2059" name="Text Box 11">
            <a:extLst>
              <a:ext uri="{FF2B5EF4-FFF2-40B4-BE49-F238E27FC236}">
                <a16:creationId xmlns:a16="http://schemas.microsoft.com/office/drawing/2014/main" id="{0A6B0DF9-2DAD-4C90-B298-F87A8E7FC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3" y="6172200"/>
            <a:ext cx="18303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chemeClr val="bg1"/>
                </a:solidFill>
              </a:rPr>
              <a:t>North Dakota Sunset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3" name="Object 5">
            <a:extLst>
              <a:ext uri="{FF2B5EF4-FFF2-40B4-BE49-F238E27FC236}">
                <a16:creationId xmlns:a16="http://schemas.microsoft.com/office/drawing/2014/main" id="{1B3E9993-D811-4F55-86F1-3BA837911C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152400"/>
          <a:ext cx="22860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9" name="Equation" r:id="rId3" imgW="914400" imgH="253800" progId="Equation.DSMT4">
                  <p:embed/>
                </p:oleObj>
              </mc:Choice>
              <mc:Fallback>
                <p:oleObj name="Equation" r:id="rId3" imgW="91440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"/>
                        <a:ext cx="22860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4" name="Text Box 6">
            <a:extLst>
              <a:ext uri="{FF2B5EF4-FFF2-40B4-BE49-F238E27FC236}">
                <a16:creationId xmlns:a16="http://schemas.microsoft.com/office/drawing/2014/main" id="{11310539-E3AE-4C35-8E0D-7DBDEA0EC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145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Example 7:</a:t>
            </a:r>
          </a:p>
        </p:txBody>
      </p:sp>
      <p:grpSp>
        <p:nvGrpSpPr>
          <p:cNvPr id="73740" name="Group 12">
            <a:extLst>
              <a:ext uri="{FF2B5EF4-FFF2-40B4-BE49-F238E27FC236}">
                <a16:creationId xmlns:a16="http://schemas.microsoft.com/office/drawing/2014/main" id="{85F9273E-9421-496D-AADB-F06D1DFFB6B4}"/>
              </a:ext>
            </a:extLst>
          </p:cNvPr>
          <p:cNvGrpSpPr>
            <a:grpSpLocks/>
          </p:cNvGrpSpPr>
          <p:nvPr/>
        </p:nvGrpSpPr>
        <p:grpSpPr bwMode="auto">
          <a:xfrm>
            <a:off x="952500" y="914400"/>
            <a:ext cx="6996113" cy="565150"/>
            <a:chOff x="600" y="1186"/>
            <a:chExt cx="4407" cy="356"/>
          </a:xfrm>
        </p:grpSpPr>
        <p:graphicFrame>
          <p:nvGraphicFramePr>
            <p:cNvPr id="73741" name="Object 13">
              <a:extLst>
                <a:ext uri="{FF2B5EF4-FFF2-40B4-BE49-F238E27FC236}">
                  <a16:creationId xmlns:a16="http://schemas.microsoft.com/office/drawing/2014/main" id="{70761466-8AFF-41AB-AD62-44D7DCD29C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0" y="1186"/>
            <a:ext cx="1032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80" name="Equation" r:id="rId5" imgW="736560" imgH="253800" progId="Equation.DSMT4">
                    <p:embed/>
                  </p:oleObj>
                </mc:Choice>
                <mc:Fallback>
                  <p:oleObj name="Equation" r:id="rId5" imgW="736560" imgH="2538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0" y="1186"/>
                          <a:ext cx="1032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42" name="Text Box 14">
              <a:extLst>
                <a:ext uri="{FF2B5EF4-FFF2-40B4-BE49-F238E27FC236}">
                  <a16:creationId xmlns:a16="http://schemas.microsoft.com/office/drawing/2014/main" id="{F39D0AEF-2273-4CD7-93EC-6448AD5843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8" y="1200"/>
              <a:ext cx="32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becomes a right-end behavior model.</a:t>
              </a:r>
            </a:p>
          </p:txBody>
        </p:sp>
      </p:grpSp>
      <p:grpSp>
        <p:nvGrpSpPr>
          <p:cNvPr id="73747" name="Group 19">
            <a:extLst>
              <a:ext uri="{FF2B5EF4-FFF2-40B4-BE49-F238E27FC236}">
                <a16:creationId xmlns:a16="http://schemas.microsoft.com/office/drawing/2014/main" id="{0B365AC6-F0C6-4D65-A5FC-2D05DBADE056}"/>
              </a:ext>
            </a:extLst>
          </p:cNvPr>
          <p:cNvGrpSpPr>
            <a:grpSpLocks/>
          </p:cNvGrpSpPr>
          <p:nvPr/>
        </p:nvGrpSpPr>
        <p:grpSpPr bwMode="auto">
          <a:xfrm>
            <a:off x="941388" y="1600200"/>
            <a:ext cx="6907212" cy="565150"/>
            <a:chOff x="548" y="3148"/>
            <a:chExt cx="4351" cy="356"/>
          </a:xfrm>
        </p:grpSpPr>
        <p:graphicFrame>
          <p:nvGraphicFramePr>
            <p:cNvPr id="73748" name="Object 20">
              <a:extLst>
                <a:ext uri="{FF2B5EF4-FFF2-40B4-BE49-F238E27FC236}">
                  <a16:creationId xmlns:a16="http://schemas.microsoft.com/office/drawing/2014/main" id="{F828C211-3448-4074-8C5B-3FF5062FA4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8" y="3148"/>
            <a:ext cx="1156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81" name="Equation" r:id="rId7" imgW="825480" imgH="253800" progId="Equation.DSMT4">
                    <p:embed/>
                  </p:oleObj>
                </mc:Choice>
                <mc:Fallback>
                  <p:oleObj name="Equation" r:id="rId7" imgW="825480" imgH="2538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" y="3148"/>
                          <a:ext cx="1156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49" name="Text Box 21">
              <a:extLst>
                <a:ext uri="{FF2B5EF4-FFF2-40B4-BE49-F238E27FC236}">
                  <a16:creationId xmlns:a16="http://schemas.microsoft.com/office/drawing/2014/main" id="{EAFF9DA5-E80F-4A7E-AB45-7CF65B3499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162"/>
              <a:ext cx="31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becomes a left-end behavior model.</a:t>
              </a:r>
            </a:p>
          </p:txBody>
        </p:sp>
      </p:grpSp>
      <p:grpSp>
        <p:nvGrpSpPr>
          <p:cNvPr id="73777" name="Group 49">
            <a:extLst>
              <a:ext uri="{FF2B5EF4-FFF2-40B4-BE49-F238E27FC236}">
                <a16:creationId xmlns:a16="http://schemas.microsoft.com/office/drawing/2014/main" id="{2532DDB1-41C6-4C60-80F5-C6121FD17E42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286000"/>
            <a:ext cx="3692525" cy="1981200"/>
            <a:chOff x="288" y="1440"/>
            <a:chExt cx="2326" cy="1248"/>
          </a:xfrm>
        </p:grpSpPr>
        <p:pic>
          <p:nvPicPr>
            <p:cNvPr id="73760" name="Picture 32">
              <a:extLst>
                <a:ext uri="{FF2B5EF4-FFF2-40B4-BE49-F238E27FC236}">
                  <a16:creationId xmlns:a16="http://schemas.microsoft.com/office/drawing/2014/main" id="{1E214E51-F27F-421F-8B8C-F49DC10D58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" y="1872"/>
              <a:ext cx="398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761" name="Text Box 33">
              <a:extLst>
                <a:ext uri="{FF2B5EF4-FFF2-40B4-BE49-F238E27FC236}">
                  <a16:creationId xmlns:a16="http://schemas.microsoft.com/office/drawing/2014/main" id="{C9967B06-2A23-4FE1-8C46-27D71A3837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440"/>
              <a:ext cx="23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On your calculator, graph:</a:t>
              </a:r>
            </a:p>
          </p:txBody>
        </p:sp>
      </p:grpSp>
      <p:grpSp>
        <p:nvGrpSpPr>
          <p:cNvPr id="73768" name="Group 40">
            <a:extLst>
              <a:ext uri="{FF2B5EF4-FFF2-40B4-BE49-F238E27FC236}">
                <a16:creationId xmlns:a16="http://schemas.microsoft.com/office/drawing/2014/main" id="{4F1061F3-0714-4322-A70D-08F7404FB29B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2895600"/>
            <a:ext cx="1828800" cy="1676400"/>
            <a:chOff x="3552" y="1440"/>
            <a:chExt cx="1152" cy="1056"/>
          </a:xfrm>
        </p:grpSpPr>
        <p:sp>
          <p:nvSpPr>
            <p:cNvPr id="73763" name="Rectangle 35">
              <a:extLst>
                <a:ext uri="{FF2B5EF4-FFF2-40B4-BE49-F238E27FC236}">
                  <a16:creationId xmlns:a16="http://schemas.microsoft.com/office/drawing/2014/main" id="{BFD1B634-A544-4269-87DD-3B0F46B7F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440"/>
              <a:ext cx="1152" cy="1056"/>
            </a:xfrm>
            <a:prstGeom prst="rect">
              <a:avLst/>
            </a:prstGeom>
            <a:solidFill>
              <a:srgbClr val="E1FF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73762" name="Object 34">
              <a:extLst>
                <a:ext uri="{FF2B5EF4-FFF2-40B4-BE49-F238E27FC236}">
                  <a16:creationId xmlns:a16="http://schemas.microsoft.com/office/drawing/2014/main" id="{CC192F64-29BB-4B29-BCAA-4DD9EBACD6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8" y="1440"/>
            <a:ext cx="1008" cy="9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82" name="Equation" r:id="rId10" imgW="723600" imgH="711000" progId="Equation.DSMT4">
                    <p:embed/>
                  </p:oleObj>
                </mc:Choice>
                <mc:Fallback>
                  <p:oleObj name="Equation" r:id="rId10" imgW="723600" imgH="711000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1440"/>
                          <a:ext cx="1008" cy="9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3769" name="Group 41">
            <a:extLst>
              <a:ext uri="{FF2B5EF4-FFF2-40B4-BE49-F238E27FC236}">
                <a16:creationId xmlns:a16="http://schemas.microsoft.com/office/drawing/2014/main" id="{25048179-3FC7-4D9A-9BF2-96419196FE72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4800600"/>
            <a:ext cx="2819400" cy="1143000"/>
            <a:chOff x="1392" y="1968"/>
            <a:chExt cx="1776" cy="720"/>
          </a:xfrm>
        </p:grpSpPr>
        <p:sp>
          <p:nvSpPr>
            <p:cNvPr id="73767" name="Rectangle 39">
              <a:extLst>
                <a:ext uri="{FF2B5EF4-FFF2-40B4-BE49-F238E27FC236}">
                  <a16:creationId xmlns:a16="http://schemas.microsoft.com/office/drawing/2014/main" id="{64E3301B-9E47-4FF2-849E-631191B09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968"/>
              <a:ext cx="1776" cy="720"/>
            </a:xfrm>
            <a:prstGeom prst="rect">
              <a:avLst/>
            </a:prstGeom>
            <a:solidFill>
              <a:srgbClr val="E1FF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73764" name="Object 36">
              <a:extLst>
                <a:ext uri="{FF2B5EF4-FFF2-40B4-BE49-F238E27FC236}">
                  <a16:creationId xmlns:a16="http://schemas.microsoft.com/office/drawing/2014/main" id="{8008A071-EA89-47C2-9735-9DA5FDF08B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07" y="2016"/>
            <a:ext cx="1117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83" name="Equation" r:id="rId12" imgW="799920" imgH="177480" progId="Equation.DSMT4">
                    <p:embed/>
                  </p:oleObj>
                </mc:Choice>
                <mc:Fallback>
                  <p:oleObj name="Equation" r:id="rId12" imgW="799920" imgH="177480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7" y="2016"/>
                          <a:ext cx="1117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65" name="Object 37">
              <a:extLst>
                <a:ext uri="{FF2B5EF4-FFF2-40B4-BE49-F238E27FC236}">
                  <a16:creationId xmlns:a16="http://schemas.microsoft.com/office/drawing/2014/main" id="{91F95BFF-3D07-47A7-8731-0F50FC06B1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04" y="2375"/>
            <a:ext cx="922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84" name="Equation" r:id="rId14" imgW="660240" imgH="203040" progId="Equation.DSMT4">
                    <p:embed/>
                  </p:oleObj>
                </mc:Choice>
                <mc:Fallback>
                  <p:oleObj name="Equation" r:id="rId14" imgW="660240" imgH="203040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4" y="2375"/>
                          <a:ext cx="922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66" name="Text Box 38">
              <a:extLst>
                <a:ext uri="{FF2B5EF4-FFF2-40B4-BE49-F238E27FC236}">
                  <a16:creationId xmlns:a16="http://schemas.microsoft.com/office/drawing/2014/main" id="{34425799-8B5E-4994-9B03-60DA8645BD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7" y="2006"/>
              <a:ext cx="44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Use:</a:t>
              </a:r>
            </a:p>
          </p:txBody>
        </p:sp>
      </p:grpSp>
      <p:grpSp>
        <p:nvGrpSpPr>
          <p:cNvPr id="73776" name="Group 48">
            <a:extLst>
              <a:ext uri="{FF2B5EF4-FFF2-40B4-BE49-F238E27FC236}">
                <a16:creationId xmlns:a16="http://schemas.microsoft.com/office/drawing/2014/main" id="{CEB29F6E-0C96-46AD-9D70-1CF92020403A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2286000"/>
            <a:ext cx="4724400" cy="3048000"/>
            <a:chOff x="2640" y="1440"/>
            <a:chExt cx="2976" cy="1920"/>
          </a:xfrm>
        </p:grpSpPr>
        <p:sp>
          <p:nvSpPr>
            <p:cNvPr id="73775" name="Rectangle 47">
              <a:extLst>
                <a:ext uri="{FF2B5EF4-FFF2-40B4-BE49-F238E27FC236}">
                  <a16:creationId xmlns:a16="http://schemas.microsoft.com/office/drawing/2014/main" id="{EE54BC96-1390-47E3-A039-56FA160C8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440"/>
              <a:ext cx="2976" cy="1920"/>
            </a:xfrm>
            <a:prstGeom prst="rect">
              <a:avLst/>
            </a:prstGeom>
            <a:solidFill>
              <a:srgbClr val="E1FF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3771" name="Picture 43">
              <a:extLst>
                <a:ext uri="{FF2B5EF4-FFF2-40B4-BE49-F238E27FC236}">
                  <a16:creationId xmlns:a16="http://schemas.microsoft.com/office/drawing/2014/main" id="{01A29677-6906-4A13-9C52-3BA8CB2FF9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" y="1488"/>
              <a:ext cx="2880" cy="1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3772" name="Picture 44">
            <a:extLst>
              <a:ext uri="{FF2B5EF4-FFF2-40B4-BE49-F238E27FC236}">
                <a16:creationId xmlns:a16="http://schemas.microsoft.com/office/drawing/2014/main" id="{4B21AB37-9753-4AD6-814D-0CC609BB7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362200"/>
            <a:ext cx="45720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773" name="Picture 45">
            <a:extLst>
              <a:ext uri="{FF2B5EF4-FFF2-40B4-BE49-F238E27FC236}">
                <a16:creationId xmlns:a16="http://schemas.microsoft.com/office/drawing/2014/main" id="{FD786694-629D-45DF-9B36-F071B4929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362200"/>
            <a:ext cx="45720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774" name="Picture 46">
            <a:extLst>
              <a:ext uri="{FF2B5EF4-FFF2-40B4-BE49-F238E27FC236}">
                <a16:creationId xmlns:a16="http://schemas.microsoft.com/office/drawing/2014/main" id="{BF7FA06B-6D0F-4F97-9694-E4E634EF9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362200"/>
            <a:ext cx="45720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3778" name="Object 50">
            <a:extLst>
              <a:ext uri="{FF2B5EF4-FFF2-40B4-BE49-F238E27FC236}">
                <a16:creationId xmlns:a16="http://schemas.microsoft.com/office/drawing/2014/main" id="{48D5F82A-A476-4445-99DD-E8053E1C7C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86800" y="6477000"/>
          <a:ext cx="292100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5" name="Equation" r:id="rId20" imgW="190440" imgH="139680" progId="Equation.DSMT4">
                  <p:embed/>
                </p:oleObj>
              </mc:Choice>
              <mc:Fallback>
                <p:oleObj name="Equation" r:id="rId20" imgW="190440" imgH="13968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6477000"/>
                        <a:ext cx="292100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3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3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3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3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3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8" name="Object 2">
            <a:extLst>
              <a:ext uri="{FF2B5EF4-FFF2-40B4-BE49-F238E27FC236}">
                <a16:creationId xmlns:a16="http://schemas.microsoft.com/office/drawing/2014/main" id="{54700568-8D9C-4A13-8EAD-45F355F564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457200"/>
          <a:ext cx="37465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6" name="Equation" r:id="rId3" imgW="1498320" imgH="419040" progId="Equation.DSMT4">
                  <p:embed/>
                </p:oleObj>
              </mc:Choice>
              <mc:Fallback>
                <p:oleObj name="Equation" r:id="rId3" imgW="1498320" imgH="419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57200"/>
                        <a:ext cx="37465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9" name="Text Box 3">
            <a:extLst>
              <a:ext uri="{FF2B5EF4-FFF2-40B4-BE49-F238E27FC236}">
                <a16:creationId xmlns:a16="http://schemas.microsoft.com/office/drawing/2014/main" id="{BF96FAF9-0493-4EEA-8FFE-CBE7516DC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145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Example 7:</a:t>
            </a:r>
          </a:p>
        </p:txBody>
      </p:sp>
      <p:sp>
        <p:nvSpPr>
          <p:cNvPr id="75780" name="Text Box 4">
            <a:extLst>
              <a:ext uri="{FF2B5EF4-FFF2-40B4-BE49-F238E27FC236}">
                <a16:creationId xmlns:a16="http://schemas.microsoft.com/office/drawing/2014/main" id="{11EFE46A-812C-482B-ADD9-286C20EF4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133600"/>
            <a:ext cx="4967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Right-end behavior models give us:</a:t>
            </a:r>
          </a:p>
        </p:txBody>
      </p:sp>
      <p:graphicFrame>
        <p:nvGraphicFramePr>
          <p:cNvPr id="75781" name="Object 5">
            <a:extLst>
              <a:ext uri="{FF2B5EF4-FFF2-40B4-BE49-F238E27FC236}">
                <a16:creationId xmlns:a16="http://schemas.microsoft.com/office/drawing/2014/main" id="{4A0DB00C-9675-48F6-84F6-89FD84259F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2895600"/>
          <a:ext cx="7302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7" name="Equation" r:id="rId5" imgW="291960" imgH="419040" progId="Equation.DSMT4">
                  <p:embed/>
                </p:oleObj>
              </mc:Choice>
              <mc:Fallback>
                <p:oleObj name="Equation" r:id="rId5" imgW="291960" imgH="419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895600"/>
                        <a:ext cx="73025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6">
            <a:extLst>
              <a:ext uri="{FF2B5EF4-FFF2-40B4-BE49-F238E27FC236}">
                <a16:creationId xmlns:a16="http://schemas.microsoft.com/office/drawing/2014/main" id="{D8ABC184-5013-42DD-93F4-E06D6C02C2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24350" y="2895600"/>
          <a:ext cx="10160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8" name="Equation" r:id="rId7" imgW="406080" imgH="419040" progId="Equation.DSMT4">
                  <p:embed/>
                </p:oleObj>
              </mc:Choice>
              <mc:Fallback>
                <p:oleObj name="Equation" r:id="rId7" imgW="406080" imgH="419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4350" y="2895600"/>
                        <a:ext cx="10160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3" name="Text Box 7">
            <a:extLst>
              <a:ext uri="{FF2B5EF4-FFF2-40B4-BE49-F238E27FC236}">
                <a16:creationId xmlns:a16="http://schemas.microsoft.com/office/drawing/2014/main" id="{C0BA065C-288A-4ADA-A258-0EC78A2CD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343400"/>
            <a:ext cx="678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</a:rPr>
              <a:t>dominant terms in numerator and denominator</a:t>
            </a:r>
          </a:p>
        </p:txBody>
      </p:sp>
      <p:sp>
        <p:nvSpPr>
          <p:cNvPr id="75784" name="Line 8">
            <a:extLst>
              <a:ext uri="{FF2B5EF4-FFF2-40B4-BE49-F238E27FC236}">
                <a16:creationId xmlns:a16="http://schemas.microsoft.com/office/drawing/2014/main" id="{E44DB11D-EDED-4588-A506-10023E8373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3962400"/>
            <a:ext cx="0" cy="381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5785" name="Object 9">
            <a:extLst>
              <a:ext uri="{FF2B5EF4-FFF2-40B4-BE49-F238E27FC236}">
                <a16:creationId xmlns:a16="http://schemas.microsoft.com/office/drawing/2014/main" id="{58411AF5-DC92-4939-8576-8B50077669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86800" y="6477000"/>
          <a:ext cx="292100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9" name="Equation" r:id="rId9" imgW="190440" imgH="139680" progId="Equation.DSMT4">
                  <p:embed/>
                </p:oleObj>
              </mc:Choice>
              <mc:Fallback>
                <p:oleObj name="Equation" r:id="rId9" imgW="190440" imgH="1396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6477000"/>
                        <a:ext cx="292100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5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5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5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57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57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autoUpdateAnimBg="0"/>
      <p:bldP spid="7578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>
            <a:extLst>
              <a:ext uri="{FF2B5EF4-FFF2-40B4-BE49-F238E27FC236}">
                <a16:creationId xmlns:a16="http://schemas.microsoft.com/office/drawing/2014/main" id="{75D49216-13E5-4C3D-B689-7E007229D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838200"/>
            <a:ext cx="5554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Often you can just “think through” limits.</a:t>
            </a:r>
          </a:p>
        </p:txBody>
      </p:sp>
      <p:graphicFrame>
        <p:nvGraphicFramePr>
          <p:cNvPr id="76803" name="Object 3">
            <a:extLst>
              <a:ext uri="{FF2B5EF4-FFF2-40B4-BE49-F238E27FC236}">
                <a16:creationId xmlns:a16="http://schemas.microsoft.com/office/drawing/2014/main" id="{44CCF623-564C-4C62-BA91-4D91CEF0C4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2209800"/>
          <a:ext cx="1989138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9" name="Equation" r:id="rId3" imgW="787320" imgH="431640" progId="Equation.DSMT4">
                  <p:embed/>
                </p:oleObj>
              </mc:Choice>
              <mc:Fallback>
                <p:oleObj name="Equation" r:id="rId3" imgW="78732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209800"/>
                        <a:ext cx="1989138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4" name="Line 4">
            <a:extLst>
              <a:ext uri="{FF2B5EF4-FFF2-40B4-BE49-F238E27FC236}">
                <a16:creationId xmlns:a16="http://schemas.microsoft.com/office/drawing/2014/main" id="{8BF6E03D-9572-4423-9E2B-E58A26B447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2209800"/>
            <a:ext cx="762000" cy="106680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6805" name="Object 5">
            <a:extLst>
              <a:ext uri="{FF2B5EF4-FFF2-40B4-BE49-F238E27FC236}">
                <a16:creationId xmlns:a16="http://schemas.microsoft.com/office/drawing/2014/main" id="{98EB05EE-8C16-4097-86C6-8136F65CEF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0825" y="1752600"/>
          <a:ext cx="4349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0" name="Equation" r:id="rId5" imgW="126720" imgH="177480" progId="Equation.DSMT4">
                  <p:embed/>
                </p:oleObj>
              </mc:Choice>
              <mc:Fallback>
                <p:oleObj name="Equation" r:id="rId5" imgW="126720" imgH="177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0825" y="1752600"/>
                        <a:ext cx="4349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Object 6">
            <a:extLst>
              <a:ext uri="{FF2B5EF4-FFF2-40B4-BE49-F238E27FC236}">
                <a16:creationId xmlns:a16="http://schemas.microsoft.com/office/drawing/2014/main" id="{C7633260-C9DD-4ACC-AB5B-4F8AC4CD80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27550" y="2438400"/>
          <a:ext cx="186055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1" name="Equation" r:id="rId7" imgW="736560" imgH="279360" progId="Equation.DSMT4">
                  <p:embed/>
                </p:oleObj>
              </mc:Choice>
              <mc:Fallback>
                <p:oleObj name="Equation" r:id="rId7" imgW="736560" imgH="2793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7550" y="2438400"/>
                        <a:ext cx="1860550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7" name="Object 7">
            <a:extLst>
              <a:ext uri="{FF2B5EF4-FFF2-40B4-BE49-F238E27FC236}">
                <a16:creationId xmlns:a16="http://schemas.microsoft.com/office/drawing/2014/main" id="{94FCDBD2-76F9-4901-BBB4-109DAD1640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5600" y="2514600"/>
          <a:ext cx="6096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2" name="Equation" r:id="rId9" imgW="241200" imgH="177480" progId="Equation.DSMT4">
                  <p:embed/>
                </p:oleObj>
              </mc:Choice>
              <mc:Fallback>
                <p:oleObj name="Equation" r:id="rId9" imgW="241200" imgH="177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514600"/>
                        <a:ext cx="6096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8" name="Text Box 8">
            <a:extLst>
              <a:ext uri="{FF2B5EF4-FFF2-40B4-BE49-F238E27FC236}">
                <a16:creationId xmlns:a16="http://schemas.microsoft.com/office/drawing/2014/main" id="{72A4A27D-81E3-4550-899F-2C49531A1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6278563"/>
            <a:ext cx="381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rgbClr val="FF0000"/>
                </a:solidFill>
                <a:latin typeface="Symbol" panose="05050102010706020507" pitchFamily="18" charset="2"/>
              </a:rPr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2" name="Picture 4">
            <a:extLst>
              <a:ext uri="{FF2B5EF4-FFF2-40B4-BE49-F238E27FC236}">
                <a16:creationId xmlns:a16="http://schemas.microsoft.com/office/drawing/2014/main" id="{15B45D49-3DCA-4D8D-8E22-F1403A49A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57200"/>
            <a:ext cx="52578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3493" name="Object 5">
            <a:extLst>
              <a:ext uri="{FF2B5EF4-FFF2-40B4-BE49-F238E27FC236}">
                <a16:creationId xmlns:a16="http://schemas.microsoft.com/office/drawing/2014/main" id="{A62F23DF-8A79-493A-9EAC-5C885936E6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838200"/>
          <a:ext cx="152400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1" name="Equation" r:id="rId4" imgW="622080" imgH="393480" progId="Equation.DSMT4">
                  <p:embed/>
                </p:oleObj>
              </mc:Choice>
              <mc:Fallback>
                <p:oleObj name="Equation" r:id="rId4" imgW="62208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838200"/>
                        <a:ext cx="1524000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6">
            <a:extLst>
              <a:ext uri="{FF2B5EF4-FFF2-40B4-BE49-F238E27FC236}">
                <a16:creationId xmlns:a16="http://schemas.microsoft.com/office/drawing/2014/main" id="{3D8C0A42-3314-4928-BA20-F474FBBEE4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286000"/>
          <a:ext cx="1462088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2" name="Equation" r:id="rId6" imgW="596880" imgH="393480" progId="Equation.DSMT4">
                  <p:embed/>
                </p:oleObj>
              </mc:Choice>
              <mc:Fallback>
                <p:oleObj name="Equation" r:id="rId6" imgW="596880" imgH="393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86000"/>
                        <a:ext cx="1462088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5" name="Text Box 7">
            <a:extLst>
              <a:ext uri="{FF2B5EF4-FFF2-40B4-BE49-F238E27FC236}">
                <a16:creationId xmlns:a16="http://schemas.microsoft.com/office/drawing/2014/main" id="{4A539F67-46B1-4A70-980F-14DDC6E87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4154488"/>
            <a:ext cx="8016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As the denominator gets larger, the value of the fraction gets smaller.</a:t>
            </a:r>
          </a:p>
        </p:txBody>
      </p:sp>
      <p:sp>
        <p:nvSpPr>
          <p:cNvPr id="63496" name="Text Box 8">
            <a:extLst>
              <a:ext uri="{FF2B5EF4-FFF2-40B4-BE49-F238E27FC236}">
                <a16:creationId xmlns:a16="http://schemas.microsoft.com/office/drawing/2014/main" id="{A708D518-46A5-4093-A529-0A86A6493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181600"/>
            <a:ext cx="487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There is a horizontal asymptote if:</a:t>
            </a:r>
          </a:p>
        </p:txBody>
      </p:sp>
      <p:graphicFrame>
        <p:nvGraphicFramePr>
          <p:cNvPr id="63497" name="Object 9">
            <a:extLst>
              <a:ext uri="{FF2B5EF4-FFF2-40B4-BE49-F238E27FC236}">
                <a16:creationId xmlns:a16="http://schemas.microsoft.com/office/drawing/2014/main" id="{582A7ED4-EC60-476D-B70F-2751D8F3A2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5791200"/>
          <a:ext cx="2022475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3" name="Equation" r:id="rId8" imgW="825480" imgH="291960" progId="Equation.DSMT4">
                  <p:embed/>
                </p:oleObj>
              </mc:Choice>
              <mc:Fallback>
                <p:oleObj name="Equation" r:id="rId8" imgW="825480" imgH="2919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791200"/>
                        <a:ext cx="2022475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8" name="Text Box 10">
            <a:extLst>
              <a:ext uri="{FF2B5EF4-FFF2-40B4-BE49-F238E27FC236}">
                <a16:creationId xmlns:a16="http://schemas.microsoft.com/office/drawing/2014/main" id="{CC5B1AE3-FE35-48FD-A08D-E5F438861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86740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or</a:t>
            </a:r>
          </a:p>
        </p:txBody>
      </p:sp>
      <p:graphicFrame>
        <p:nvGraphicFramePr>
          <p:cNvPr id="63499" name="Object 11">
            <a:extLst>
              <a:ext uri="{FF2B5EF4-FFF2-40B4-BE49-F238E27FC236}">
                <a16:creationId xmlns:a16="http://schemas.microsoft.com/office/drawing/2014/main" id="{8A073249-1EC3-4189-9B43-C1AF94523E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3288" y="5791200"/>
          <a:ext cx="2116137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4" name="Equation" r:id="rId10" imgW="863280" imgH="291960" progId="Equation.DSMT4">
                  <p:embed/>
                </p:oleObj>
              </mc:Choice>
              <mc:Fallback>
                <p:oleObj name="Equation" r:id="rId10" imgW="863280" imgH="2919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3288" y="5791200"/>
                        <a:ext cx="2116137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0" name="Object 12">
            <a:extLst>
              <a:ext uri="{FF2B5EF4-FFF2-40B4-BE49-F238E27FC236}">
                <a16:creationId xmlns:a16="http://schemas.microsoft.com/office/drawing/2014/main" id="{538EF91E-9595-4F30-9A48-2479B909FF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86800" y="6477000"/>
          <a:ext cx="292100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5" name="Equation" r:id="rId12" imgW="190440" imgH="139680" progId="Equation.DSMT4">
                  <p:embed/>
                </p:oleObj>
              </mc:Choice>
              <mc:Fallback>
                <p:oleObj name="Equation" r:id="rId12" imgW="190440" imgH="1396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6477000"/>
                        <a:ext cx="292100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5" grpId="0" autoUpdateAnimBg="0"/>
      <p:bldP spid="63496" grpId="0" autoUpdateAnimBg="0"/>
      <p:bldP spid="6349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40" name="Object 4">
            <a:extLst>
              <a:ext uri="{FF2B5EF4-FFF2-40B4-BE49-F238E27FC236}">
                <a16:creationId xmlns:a16="http://schemas.microsoft.com/office/drawing/2014/main" id="{0ACF567A-09DC-4C12-9C90-D0DF997FBF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1066800"/>
          <a:ext cx="1804988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3" name="Equation" r:id="rId3" imgW="736560" imgH="431640" progId="Equation.DSMT4">
                  <p:embed/>
                </p:oleObj>
              </mc:Choice>
              <mc:Fallback>
                <p:oleObj name="Equation" r:id="rId3" imgW="73656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066800"/>
                        <a:ext cx="1804988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1" name="Text Box 5">
            <a:extLst>
              <a:ext uri="{FF2B5EF4-FFF2-40B4-BE49-F238E27FC236}">
                <a16:creationId xmlns:a16="http://schemas.microsoft.com/office/drawing/2014/main" id="{DC5A12C6-E416-4903-AA07-63BF3485E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145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Example 1:</a:t>
            </a:r>
          </a:p>
        </p:txBody>
      </p:sp>
      <p:graphicFrame>
        <p:nvGraphicFramePr>
          <p:cNvPr id="65542" name="Object 6">
            <a:extLst>
              <a:ext uri="{FF2B5EF4-FFF2-40B4-BE49-F238E27FC236}">
                <a16:creationId xmlns:a16="http://schemas.microsoft.com/office/drawing/2014/main" id="{CF9BAE2F-DFA5-468D-B337-45A061398A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066800"/>
          <a:ext cx="1649413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4" name="Equation" r:id="rId5" imgW="672840" imgH="431640" progId="Equation.DSMT4">
                  <p:embed/>
                </p:oleObj>
              </mc:Choice>
              <mc:Fallback>
                <p:oleObj name="Equation" r:id="rId5" imgW="67284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066800"/>
                        <a:ext cx="1649413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545" name="Group 9">
            <a:extLst>
              <a:ext uri="{FF2B5EF4-FFF2-40B4-BE49-F238E27FC236}">
                <a16:creationId xmlns:a16="http://schemas.microsoft.com/office/drawing/2014/main" id="{F54D173D-2D0B-4B66-BB34-CB8A2D07D527}"/>
              </a:ext>
            </a:extLst>
          </p:cNvPr>
          <p:cNvGrpSpPr>
            <a:grpSpLocks/>
          </p:cNvGrpSpPr>
          <p:nvPr/>
        </p:nvGrpSpPr>
        <p:grpSpPr bwMode="auto">
          <a:xfrm>
            <a:off x="2346325" y="2401888"/>
            <a:ext cx="6634163" cy="457200"/>
            <a:chOff x="1478" y="1513"/>
            <a:chExt cx="4179" cy="288"/>
          </a:xfrm>
        </p:grpSpPr>
        <p:sp>
          <p:nvSpPr>
            <p:cNvPr id="65543" name="Text Box 7">
              <a:extLst>
                <a:ext uri="{FF2B5EF4-FFF2-40B4-BE49-F238E27FC236}">
                  <a16:creationId xmlns:a16="http://schemas.microsoft.com/office/drawing/2014/main" id="{926EE994-7EDE-4CBA-8B98-A77CF1C62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8" y="1513"/>
              <a:ext cx="41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0000FF"/>
                  </a:solidFill>
                </a:rPr>
                <a:t>This number becomes insignificant as               .</a:t>
              </a:r>
            </a:p>
          </p:txBody>
        </p:sp>
        <p:graphicFrame>
          <p:nvGraphicFramePr>
            <p:cNvPr id="65544" name="Object 8">
              <a:extLst>
                <a:ext uri="{FF2B5EF4-FFF2-40B4-BE49-F238E27FC236}">
                  <a16:creationId xmlns:a16="http://schemas.microsoft.com/office/drawing/2014/main" id="{D2C696F5-27D5-467A-9E75-BE327AB8FD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0" y="1566"/>
            <a:ext cx="720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55" name="Equation" r:id="rId7" imgW="444240" imgH="139680" progId="Equation.DSMT4">
                    <p:embed/>
                  </p:oleObj>
                </mc:Choice>
                <mc:Fallback>
                  <p:oleObj name="Equation" r:id="rId7" imgW="444240" imgH="13968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566"/>
                          <a:ext cx="720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5546" name="Line 10">
            <a:extLst>
              <a:ext uri="{FF2B5EF4-FFF2-40B4-BE49-F238E27FC236}">
                <a16:creationId xmlns:a16="http://schemas.microsoft.com/office/drawing/2014/main" id="{BDCF8CB5-FAEC-4596-817E-A5046F31AEF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09800" y="2057400"/>
            <a:ext cx="228600" cy="381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5547" name="Object 11">
            <a:extLst>
              <a:ext uri="{FF2B5EF4-FFF2-40B4-BE49-F238E27FC236}">
                <a16:creationId xmlns:a16="http://schemas.microsoft.com/office/drawing/2014/main" id="{B49FD705-A59B-4009-9C2A-6587C95DD8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1112838"/>
          <a:ext cx="1214438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6" name="Equation" r:id="rId9" imgW="495000" imgH="393480" progId="Equation.DSMT4">
                  <p:embed/>
                </p:oleObj>
              </mc:Choice>
              <mc:Fallback>
                <p:oleObj name="Equation" r:id="rId9" imgW="495000" imgH="3934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112838"/>
                        <a:ext cx="1214438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8" name="Object 12">
            <a:extLst>
              <a:ext uri="{FF2B5EF4-FFF2-40B4-BE49-F238E27FC236}">
                <a16:creationId xmlns:a16="http://schemas.microsoft.com/office/drawing/2014/main" id="{91C3BF34-4BC4-444D-8014-BDD3E3DF39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1371600"/>
          <a:ext cx="5302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7" name="Equation" r:id="rId11" imgW="215640" imgH="164880" progId="Equation.DSMT4">
                  <p:embed/>
                </p:oleObj>
              </mc:Choice>
              <mc:Fallback>
                <p:oleObj name="Equation" r:id="rId11" imgW="215640" imgH="1648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371600"/>
                        <a:ext cx="5302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551" name="Group 15">
            <a:extLst>
              <a:ext uri="{FF2B5EF4-FFF2-40B4-BE49-F238E27FC236}">
                <a16:creationId xmlns:a16="http://schemas.microsoft.com/office/drawing/2014/main" id="{E605F3F1-1460-499B-B8F4-8B9E4732F637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3200400"/>
            <a:ext cx="5708650" cy="496888"/>
            <a:chOff x="912" y="2016"/>
            <a:chExt cx="3596" cy="313"/>
          </a:xfrm>
        </p:grpSpPr>
        <p:graphicFrame>
          <p:nvGraphicFramePr>
            <p:cNvPr id="65549" name="Object 13">
              <a:extLst>
                <a:ext uri="{FF2B5EF4-FFF2-40B4-BE49-F238E27FC236}">
                  <a16:creationId xmlns:a16="http://schemas.microsoft.com/office/drawing/2014/main" id="{37F1039D-51DF-4956-9E78-C08C7AE7D8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2016"/>
            <a:ext cx="336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58" name="Equation" r:id="rId13" imgW="139680" imgH="126720" progId="Equation.DSMT4">
                    <p:embed/>
                  </p:oleObj>
                </mc:Choice>
                <mc:Fallback>
                  <p:oleObj name="Equation" r:id="rId13" imgW="139680" imgH="12672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016"/>
                          <a:ext cx="336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50" name="Text Box 14">
              <a:extLst>
                <a:ext uri="{FF2B5EF4-FFF2-40B4-BE49-F238E27FC236}">
                  <a16:creationId xmlns:a16="http://schemas.microsoft.com/office/drawing/2014/main" id="{166C2E3D-376D-442E-9E2A-02E753B60A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6" y="2041"/>
              <a:ext cx="32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There is a horizontal asymptote at 1.</a:t>
              </a:r>
            </a:p>
          </p:txBody>
        </p:sp>
      </p:grpSp>
      <p:graphicFrame>
        <p:nvGraphicFramePr>
          <p:cNvPr id="65552" name="Object 16">
            <a:extLst>
              <a:ext uri="{FF2B5EF4-FFF2-40B4-BE49-F238E27FC236}">
                <a16:creationId xmlns:a16="http://schemas.microsoft.com/office/drawing/2014/main" id="{D93B2FD7-9D74-4FB3-A562-CBA65DFA77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86800" y="6477000"/>
          <a:ext cx="292100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9" name="Equation" r:id="rId15" imgW="190440" imgH="139680" progId="Equation.DSMT4">
                  <p:embed/>
                </p:oleObj>
              </mc:Choice>
              <mc:Fallback>
                <p:oleObj name="Equation" r:id="rId15" imgW="190440" imgH="1396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6477000"/>
                        <a:ext cx="292100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78" name="Picture 18">
            <a:extLst>
              <a:ext uri="{FF2B5EF4-FFF2-40B4-BE49-F238E27FC236}">
                <a16:creationId xmlns:a16="http://schemas.microsoft.com/office/drawing/2014/main" id="{A29B4713-09DD-468F-96C2-52ECF9155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1371600"/>
            <a:ext cx="9906000" cy="66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6562" name="Object 2">
            <a:extLst>
              <a:ext uri="{FF2B5EF4-FFF2-40B4-BE49-F238E27FC236}">
                <a16:creationId xmlns:a16="http://schemas.microsoft.com/office/drawing/2014/main" id="{12CB23DB-7ED5-4E50-A883-667BE75990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9475" y="180975"/>
          <a:ext cx="202247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5" name="Equation" r:id="rId4" imgW="825480" imgH="393480" progId="Equation.DSMT4">
                  <p:embed/>
                </p:oleObj>
              </mc:Choice>
              <mc:Fallback>
                <p:oleObj name="Equation" r:id="rId4" imgW="825480" imgH="393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180975"/>
                        <a:ext cx="2022475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3" name="Text Box 3">
            <a:extLst>
              <a:ext uri="{FF2B5EF4-FFF2-40B4-BE49-F238E27FC236}">
                <a16:creationId xmlns:a16="http://schemas.microsoft.com/office/drawing/2014/main" id="{FF042F37-84B4-4171-804B-419E1378C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145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Example 2:</a:t>
            </a:r>
          </a:p>
        </p:txBody>
      </p:sp>
      <p:graphicFrame>
        <p:nvGraphicFramePr>
          <p:cNvPr id="66574" name="Object 14">
            <a:extLst>
              <a:ext uri="{FF2B5EF4-FFF2-40B4-BE49-F238E27FC236}">
                <a16:creationId xmlns:a16="http://schemas.microsoft.com/office/drawing/2014/main" id="{32B7BE09-EC21-46F1-A9EF-3A2AE1DBBC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86800" y="6477000"/>
          <a:ext cx="292100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6" name="Equation" r:id="rId6" imgW="190440" imgH="139680" progId="Equation.DSMT4">
                  <p:embed/>
                </p:oleObj>
              </mc:Choice>
              <mc:Fallback>
                <p:oleObj name="Equation" r:id="rId6" imgW="190440" imgH="1396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6477000"/>
                        <a:ext cx="292100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594" name="Group 34">
            <a:extLst>
              <a:ext uri="{FF2B5EF4-FFF2-40B4-BE49-F238E27FC236}">
                <a16:creationId xmlns:a16="http://schemas.microsoft.com/office/drawing/2014/main" id="{C0B150EC-B2E7-475D-BFE2-45BDFE13E7ED}"/>
              </a:ext>
            </a:extLst>
          </p:cNvPr>
          <p:cNvGrpSpPr>
            <a:grpSpLocks/>
          </p:cNvGrpSpPr>
          <p:nvPr/>
        </p:nvGrpSpPr>
        <p:grpSpPr bwMode="auto">
          <a:xfrm>
            <a:off x="5289550" y="134938"/>
            <a:ext cx="2559050" cy="963612"/>
            <a:chOff x="3332" y="85"/>
            <a:chExt cx="1612" cy="607"/>
          </a:xfrm>
        </p:grpSpPr>
        <p:graphicFrame>
          <p:nvGraphicFramePr>
            <p:cNvPr id="66564" name="Object 4">
              <a:extLst>
                <a:ext uri="{FF2B5EF4-FFF2-40B4-BE49-F238E27FC236}">
                  <a16:creationId xmlns:a16="http://schemas.microsoft.com/office/drawing/2014/main" id="{2D03B06F-3671-411A-A974-F63563D85B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62" y="85"/>
            <a:ext cx="882" cy="6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97" name="Equation" r:id="rId8" imgW="571320" imgH="393480" progId="Equation.DSMT4">
                    <p:embed/>
                  </p:oleObj>
                </mc:Choice>
                <mc:Fallback>
                  <p:oleObj name="Equation" r:id="rId8" imgW="571320" imgH="39348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2" y="85"/>
                          <a:ext cx="882" cy="6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75" name="Text Box 15">
              <a:extLst>
                <a:ext uri="{FF2B5EF4-FFF2-40B4-BE49-F238E27FC236}">
                  <a16:creationId xmlns:a16="http://schemas.microsoft.com/office/drawing/2014/main" id="{34E1D6ED-B4AF-48AA-AD3F-12B3EF474C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2" y="229"/>
              <a:ext cx="5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Find:</a:t>
              </a:r>
            </a:p>
          </p:txBody>
        </p:sp>
      </p:grpSp>
      <p:grpSp>
        <p:nvGrpSpPr>
          <p:cNvPr id="66593" name="Group 33">
            <a:extLst>
              <a:ext uri="{FF2B5EF4-FFF2-40B4-BE49-F238E27FC236}">
                <a16:creationId xmlns:a16="http://schemas.microsoft.com/office/drawing/2014/main" id="{E817DE59-C807-4FAA-BCDC-D0721FF360C3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2514600"/>
            <a:ext cx="4038600" cy="1219200"/>
            <a:chOff x="3120" y="1584"/>
            <a:chExt cx="2544" cy="768"/>
          </a:xfrm>
        </p:grpSpPr>
        <p:sp>
          <p:nvSpPr>
            <p:cNvPr id="66590" name="Rectangle 30">
              <a:extLst>
                <a:ext uri="{FF2B5EF4-FFF2-40B4-BE49-F238E27FC236}">
                  <a16:creationId xmlns:a16="http://schemas.microsoft.com/office/drawing/2014/main" id="{1A5B8106-734D-4DB3-A67C-50F542995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584"/>
              <a:ext cx="2400" cy="768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7" name="Text Box 17">
              <a:extLst>
                <a:ext uri="{FF2B5EF4-FFF2-40B4-BE49-F238E27FC236}">
                  <a16:creationId xmlns:a16="http://schemas.microsoft.com/office/drawing/2014/main" id="{8CA6F413-1F81-46CC-BA12-82A50A3602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584"/>
              <a:ext cx="2496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When we graph this function, the limit appears to be zero.</a:t>
              </a:r>
            </a:p>
          </p:txBody>
        </p:sp>
      </p:grpSp>
      <p:graphicFrame>
        <p:nvGraphicFramePr>
          <p:cNvPr id="66579" name="Object 19">
            <a:extLst>
              <a:ext uri="{FF2B5EF4-FFF2-40B4-BE49-F238E27FC236}">
                <a16:creationId xmlns:a16="http://schemas.microsoft.com/office/drawing/2014/main" id="{09C1FFBF-F1AA-4A55-8DC1-89ACAE338D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3124200"/>
          <a:ext cx="17922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8" name="Equation" r:id="rId10" imgW="825480" imgH="177480" progId="Equation.DSMT4">
                  <p:embed/>
                </p:oleObj>
              </mc:Choice>
              <mc:Fallback>
                <p:oleObj name="Equation" r:id="rId10" imgW="825480" imgH="17748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124200"/>
                        <a:ext cx="1792288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585" name="Group 25">
            <a:extLst>
              <a:ext uri="{FF2B5EF4-FFF2-40B4-BE49-F238E27FC236}">
                <a16:creationId xmlns:a16="http://schemas.microsoft.com/office/drawing/2014/main" id="{82A077CE-F88C-46A1-9FF6-1A98771209AD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902075"/>
            <a:ext cx="2039938" cy="457200"/>
            <a:chOff x="1622" y="2425"/>
            <a:chExt cx="1285" cy="288"/>
          </a:xfrm>
        </p:grpSpPr>
        <p:sp>
          <p:nvSpPr>
            <p:cNvPr id="66580" name="Text Box 20">
              <a:extLst>
                <a:ext uri="{FF2B5EF4-FFF2-40B4-BE49-F238E27FC236}">
                  <a16:creationId xmlns:a16="http://schemas.microsoft.com/office/drawing/2014/main" id="{AF41E485-B557-4DC6-8F8D-AC7E79BB1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2" y="2425"/>
              <a:ext cx="12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so for            :</a:t>
              </a:r>
            </a:p>
          </p:txBody>
        </p:sp>
        <p:graphicFrame>
          <p:nvGraphicFramePr>
            <p:cNvPr id="66581" name="Object 21">
              <a:extLst>
                <a:ext uri="{FF2B5EF4-FFF2-40B4-BE49-F238E27FC236}">
                  <a16:creationId xmlns:a16="http://schemas.microsoft.com/office/drawing/2014/main" id="{4A5A7A45-B5B8-4AAD-954C-7C58A8EE6C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49" y="2452"/>
            <a:ext cx="487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99" name="Equation" r:id="rId12" imgW="355320" imgH="177480" progId="Equation.DSMT4">
                    <p:embed/>
                  </p:oleObj>
                </mc:Choice>
                <mc:Fallback>
                  <p:oleObj name="Equation" r:id="rId12" imgW="355320" imgH="17748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9" y="2452"/>
                          <a:ext cx="487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6582" name="Object 22">
            <a:extLst>
              <a:ext uri="{FF2B5EF4-FFF2-40B4-BE49-F238E27FC236}">
                <a16:creationId xmlns:a16="http://schemas.microsoft.com/office/drawing/2014/main" id="{3C0F5FA0-33A9-453A-8D73-8C18C445F3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8275" y="3733800"/>
          <a:ext cx="201295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0" name="Equation" r:id="rId14" imgW="927000" imgH="393480" progId="Equation.DSMT4">
                  <p:embed/>
                </p:oleObj>
              </mc:Choice>
              <mc:Fallback>
                <p:oleObj name="Equation" r:id="rId14" imgW="927000" imgH="39348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275" y="3733800"/>
                        <a:ext cx="201295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3" name="Object 23">
            <a:extLst>
              <a:ext uri="{FF2B5EF4-FFF2-40B4-BE49-F238E27FC236}">
                <a16:creationId xmlns:a16="http://schemas.microsoft.com/office/drawing/2014/main" id="{127025D1-9943-449C-BDD4-589724468C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1988" y="4800600"/>
          <a:ext cx="3475037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1" name="Equation" r:id="rId16" imgW="1600200" imgH="393480" progId="Equation.DSMT4">
                  <p:embed/>
                </p:oleObj>
              </mc:Choice>
              <mc:Fallback>
                <p:oleObj name="Equation" r:id="rId16" imgW="1600200" imgH="39348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988" y="4800600"/>
                        <a:ext cx="3475037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4" name="Object 24">
            <a:extLst>
              <a:ext uri="{FF2B5EF4-FFF2-40B4-BE49-F238E27FC236}">
                <a16:creationId xmlns:a16="http://schemas.microsoft.com/office/drawing/2014/main" id="{A4EE3324-3123-43AB-A7FF-2ED9105209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5927725"/>
          <a:ext cx="2233613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2" name="Equation" r:id="rId18" imgW="1028520" imgH="393480" progId="Equation.DSMT4">
                  <p:embed/>
                </p:oleObj>
              </mc:Choice>
              <mc:Fallback>
                <p:oleObj name="Equation" r:id="rId18" imgW="1028520" imgH="39348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927725"/>
                        <a:ext cx="2233613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589" name="Group 29">
            <a:extLst>
              <a:ext uri="{FF2B5EF4-FFF2-40B4-BE49-F238E27FC236}">
                <a16:creationId xmlns:a16="http://schemas.microsoft.com/office/drawing/2014/main" id="{CD4CCAF9-C4CA-470A-88AE-CA33C7B2B480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4419600"/>
            <a:ext cx="3200400" cy="2209800"/>
            <a:chOff x="3600" y="2784"/>
            <a:chExt cx="2016" cy="1392"/>
          </a:xfrm>
        </p:grpSpPr>
        <p:sp>
          <p:nvSpPr>
            <p:cNvPr id="66588" name="Rectangle 28">
              <a:extLst>
                <a:ext uri="{FF2B5EF4-FFF2-40B4-BE49-F238E27FC236}">
                  <a16:creationId xmlns:a16="http://schemas.microsoft.com/office/drawing/2014/main" id="{D96FFB48-266A-4831-91DA-EE2258347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784"/>
              <a:ext cx="1920" cy="1392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6586" name="Group 26">
              <a:extLst>
                <a:ext uri="{FF2B5EF4-FFF2-40B4-BE49-F238E27FC236}">
                  <a16:creationId xmlns:a16="http://schemas.microsoft.com/office/drawing/2014/main" id="{2FF5F466-3DFD-4A55-8759-376D93D3ED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2880"/>
              <a:ext cx="1968" cy="543"/>
              <a:chOff x="3504" y="2880"/>
              <a:chExt cx="1968" cy="543"/>
            </a:xfrm>
          </p:grpSpPr>
          <p:graphicFrame>
            <p:nvGraphicFramePr>
              <p:cNvPr id="66572" name="Object 12">
                <a:extLst>
                  <a:ext uri="{FF2B5EF4-FFF2-40B4-BE49-F238E27FC236}">
                    <a16:creationId xmlns:a16="http://schemas.microsoft.com/office/drawing/2014/main" id="{480AE5A6-B17C-4937-99C7-134ECD97017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04" y="2880"/>
              <a:ext cx="259" cy="3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603" name="Equation" r:id="rId20" imgW="139680" imgH="126720" progId="Equation.DSMT4">
                      <p:embed/>
                    </p:oleObj>
                  </mc:Choice>
                  <mc:Fallback>
                    <p:oleObj name="Equation" r:id="rId20" imgW="139680" imgH="126720" progId="Equation.DSMT4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2880"/>
                            <a:ext cx="259" cy="3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6573" name="Text Box 13">
                <a:extLst>
                  <a:ext uri="{FF2B5EF4-FFF2-40B4-BE49-F238E27FC236}">
                    <a16:creationId xmlns:a16="http://schemas.microsoft.com/office/drawing/2014/main" id="{A6A65FE9-01D4-4026-BA03-8C01A74F76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2905"/>
                <a:ext cx="1680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/>
                  <a:t>by the sandwich theorem:</a:t>
                </a:r>
              </a:p>
            </p:txBody>
          </p:sp>
        </p:grpSp>
        <p:graphicFrame>
          <p:nvGraphicFramePr>
            <p:cNvPr id="66587" name="Object 27">
              <a:extLst>
                <a:ext uri="{FF2B5EF4-FFF2-40B4-BE49-F238E27FC236}">
                  <a16:creationId xmlns:a16="http://schemas.microsoft.com/office/drawing/2014/main" id="{D31DB59A-19BB-4704-BFD2-02F82AF0F1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81" y="3542"/>
            <a:ext cx="1094" cy="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04" name="Equation" r:id="rId22" imgW="799920" imgH="393480" progId="Equation.DSMT4">
                    <p:embed/>
                  </p:oleObj>
                </mc:Choice>
                <mc:Fallback>
                  <p:oleObj name="Equation" r:id="rId22" imgW="799920" imgH="39348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1" y="3542"/>
                          <a:ext cx="1094" cy="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6592" name="Rectangle 32">
            <a:extLst>
              <a:ext uri="{FF2B5EF4-FFF2-40B4-BE49-F238E27FC236}">
                <a16:creationId xmlns:a16="http://schemas.microsoft.com/office/drawing/2014/main" id="{C25E76BD-DEDA-411A-9F87-433583664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514600"/>
            <a:ext cx="3810000" cy="121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6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6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6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6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6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>
            <a:extLst>
              <a:ext uri="{FF2B5EF4-FFF2-40B4-BE49-F238E27FC236}">
                <a16:creationId xmlns:a16="http://schemas.microsoft.com/office/drawing/2014/main" id="{6A34D47E-70E8-4A24-9593-EDDC9728B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145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Example 3:</a:t>
            </a:r>
          </a:p>
        </p:txBody>
      </p:sp>
      <p:graphicFrame>
        <p:nvGraphicFramePr>
          <p:cNvPr id="68612" name="Object 4">
            <a:extLst>
              <a:ext uri="{FF2B5EF4-FFF2-40B4-BE49-F238E27FC236}">
                <a16:creationId xmlns:a16="http://schemas.microsoft.com/office/drawing/2014/main" id="{FF6A122C-AE78-4359-B14A-503A40FB0A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9263" y="304800"/>
          <a:ext cx="2116137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0" name="Equation" r:id="rId3" imgW="863280" imgH="393480" progId="Equation.DSMT4">
                  <p:embed/>
                </p:oleObj>
              </mc:Choice>
              <mc:Fallback>
                <p:oleObj name="Equation" r:id="rId3" imgW="86328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263" y="304800"/>
                        <a:ext cx="2116137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3" name="Text Box 5">
            <a:extLst>
              <a:ext uri="{FF2B5EF4-FFF2-40B4-BE49-F238E27FC236}">
                <a16:creationId xmlns:a16="http://schemas.microsoft.com/office/drawing/2014/main" id="{A871B966-698B-4B4B-A6A0-B7AD6BB25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33400"/>
            <a:ext cx="86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Find:</a:t>
            </a:r>
          </a:p>
        </p:txBody>
      </p:sp>
      <p:graphicFrame>
        <p:nvGraphicFramePr>
          <p:cNvPr id="68614" name="Object 6">
            <a:extLst>
              <a:ext uri="{FF2B5EF4-FFF2-40B4-BE49-F238E27FC236}">
                <a16:creationId xmlns:a16="http://schemas.microsoft.com/office/drawing/2014/main" id="{002668B3-DAF7-4E6A-80DD-80CC994106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0188" y="1504950"/>
          <a:ext cx="252095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1" name="Equation" r:id="rId5" imgW="1028520" imgH="431640" progId="Equation.DSMT4">
                  <p:embed/>
                </p:oleObj>
              </mc:Choice>
              <mc:Fallback>
                <p:oleObj name="Equation" r:id="rId5" imgW="102852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8" y="1504950"/>
                        <a:ext cx="2520950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5" name="Object 7">
            <a:extLst>
              <a:ext uri="{FF2B5EF4-FFF2-40B4-BE49-F238E27FC236}">
                <a16:creationId xmlns:a16="http://schemas.microsoft.com/office/drawing/2014/main" id="{B7ED1686-B39A-4A0F-B7E3-08D77F374F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3363" y="3094038"/>
          <a:ext cx="2459037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2" name="Equation" r:id="rId7" imgW="1002960" imgH="393480" progId="Equation.DSMT4">
                  <p:embed/>
                </p:oleObj>
              </mc:Choice>
              <mc:Fallback>
                <p:oleObj name="Equation" r:id="rId7" imgW="1002960" imgH="393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363" y="3094038"/>
                        <a:ext cx="2459037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6" name="Line 8">
            <a:extLst>
              <a:ext uri="{FF2B5EF4-FFF2-40B4-BE49-F238E27FC236}">
                <a16:creationId xmlns:a16="http://schemas.microsoft.com/office/drawing/2014/main" id="{4690AF47-C16F-4ECB-817A-E48C29FE3D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1600200"/>
            <a:ext cx="152400" cy="990600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8617" name="Object 9">
            <a:extLst>
              <a:ext uri="{FF2B5EF4-FFF2-40B4-BE49-F238E27FC236}">
                <a16:creationId xmlns:a16="http://schemas.microsoft.com/office/drawing/2014/main" id="{95A7CDE8-AD1F-4B0E-B3B7-0002D84F36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22675" y="4711700"/>
          <a:ext cx="8096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3" name="Equation" r:id="rId9" imgW="330120" imgH="177480" progId="Equation.DSMT4">
                  <p:embed/>
                </p:oleObj>
              </mc:Choice>
              <mc:Fallback>
                <p:oleObj name="Equation" r:id="rId9" imgW="330120" imgH="177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2675" y="4711700"/>
                        <a:ext cx="8096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8" name="Object 10">
            <a:extLst>
              <a:ext uri="{FF2B5EF4-FFF2-40B4-BE49-F238E27FC236}">
                <a16:creationId xmlns:a16="http://schemas.microsoft.com/office/drawing/2014/main" id="{D6A035A9-8791-4963-A521-37B2E20B4C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73500" y="5584825"/>
          <a:ext cx="2809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4" name="Equation" r:id="rId11" imgW="114120" imgH="177480" progId="Equation.DSMT4">
                  <p:embed/>
                </p:oleObj>
              </mc:Choice>
              <mc:Fallback>
                <p:oleObj name="Equation" r:id="rId11" imgW="114120" imgH="1774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0" y="5584825"/>
                        <a:ext cx="28098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9" name="Object 11">
            <a:extLst>
              <a:ext uri="{FF2B5EF4-FFF2-40B4-BE49-F238E27FC236}">
                <a16:creationId xmlns:a16="http://schemas.microsoft.com/office/drawing/2014/main" id="{9244422C-88C9-4BA5-940E-841DFFD6ED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86800" y="6477000"/>
          <a:ext cx="292100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5" name="Equation" r:id="rId13" imgW="190440" imgH="139680" progId="Equation.DSMT4">
                  <p:embed/>
                </p:oleObj>
              </mc:Choice>
              <mc:Fallback>
                <p:oleObj name="Equation" r:id="rId13" imgW="190440" imgH="1396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6477000"/>
                        <a:ext cx="292100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>
            <a:extLst>
              <a:ext uri="{FF2B5EF4-FFF2-40B4-BE49-F238E27FC236}">
                <a16:creationId xmlns:a16="http://schemas.microsoft.com/office/drawing/2014/main" id="{49AC5863-B9FD-4645-9544-61C132CC5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04800"/>
            <a:ext cx="2665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Infinite Limits:</a:t>
            </a:r>
          </a:p>
        </p:txBody>
      </p:sp>
      <p:pic>
        <p:nvPicPr>
          <p:cNvPr id="69635" name="Picture 3">
            <a:extLst>
              <a:ext uri="{FF2B5EF4-FFF2-40B4-BE49-F238E27FC236}">
                <a16:creationId xmlns:a16="http://schemas.microsoft.com/office/drawing/2014/main" id="{233CC73C-7A17-4161-9CCB-FD3625FF6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57200"/>
            <a:ext cx="52578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9636" name="Object 4">
            <a:extLst>
              <a:ext uri="{FF2B5EF4-FFF2-40B4-BE49-F238E27FC236}">
                <a16:creationId xmlns:a16="http://schemas.microsoft.com/office/drawing/2014/main" id="{1F2A9E4E-6BEB-4F1F-A6E3-1FB98241CC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1143000"/>
          <a:ext cx="152400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5" name="Equation" r:id="rId4" imgW="622080" imgH="393480" progId="Equation.DSMT4">
                  <p:embed/>
                </p:oleObj>
              </mc:Choice>
              <mc:Fallback>
                <p:oleObj name="Equation" r:id="rId4" imgW="62208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143000"/>
                        <a:ext cx="1524000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7" name="Object 5">
            <a:extLst>
              <a:ext uri="{FF2B5EF4-FFF2-40B4-BE49-F238E27FC236}">
                <a16:creationId xmlns:a16="http://schemas.microsoft.com/office/drawing/2014/main" id="{8ED88850-FEB4-495C-8E68-51CCE53C35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30938" y="3989388"/>
          <a:ext cx="1617662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6" name="Equation" r:id="rId6" imgW="660240" imgH="393480" progId="Equation.DSMT4">
                  <p:embed/>
                </p:oleObj>
              </mc:Choice>
              <mc:Fallback>
                <p:oleObj name="Equation" r:id="rId6" imgW="66024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0938" y="3989388"/>
                        <a:ext cx="1617662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8" name="Text Box 6">
            <a:extLst>
              <a:ext uri="{FF2B5EF4-FFF2-40B4-BE49-F238E27FC236}">
                <a16:creationId xmlns:a16="http://schemas.microsoft.com/office/drawing/2014/main" id="{6E5F7478-CF43-428E-97AB-D7E746801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438400"/>
            <a:ext cx="4800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As the denominator approaches zero, the value of the fraction gets very large.</a:t>
            </a:r>
          </a:p>
        </p:txBody>
      </p:sp>
      <p:sp>
        <p:nvSpPr>
          <p:cNvPr id="69639" name="Text Box 7">
            <a:extLst>
              <a:ext uri="{FF2B5EF4-FFF2-40B4-BE49-F238E27FC236}">
                <a16:creationId xmlns:a16="http://schemas.microsoft.com/office/drawing/2014/main" id="{20993585-0031-4CFF-A2B0-CA8572532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191000"/>
            <a:ext cx="5273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If the denominator is positive then the fraction is positive.</a:t>
            </a:r>
          </a:p>
        </p:txBody>
      </p:sp>
      <p:graphicFrame>
        <p:nvGraphicFramePr>
          <p:cNvPr id="69640" name="Object 8">
            <a:extLst>
              <a:ext uri="{FF2B5EF4-FFF2-40B4-BE49-F238E27FC236}">
                <a16:creationId xmlns:a16="http://schemas.microsoft.com/office/drawing/2014/main" id="{919FBD60-AB39-49A5-B3CA-E4D017B4F2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21400" y="5300663"/>
          <a:ext cx="1836738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7" name="Equation" r:id="rId8" imgW="749160" imgH="393480" progId="Equation.DSMT4">
                  <p:embed/>
                </p:oleObj>
              </mc:Choice>
              <mc:Fallback>
                <p:oleObj name="Equation" r:id="rId8" imgW="749160" imgH="393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400" y="5300663"/>
                        <a:ext cx="1836738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1" name="Text Box 9">
            <a:extLst>
              <a:ext uri="{FF2B5EF4-FFF2-40B4-BE49-F238E27FC236}">
                <a16:creationId xmlns:a16="http://schemas.microsoft.com/office/drawing/2014/main" id="{7B1E0E7F-2852-4B05-A1B1-4B810A4DF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502275"/>
            <a:ext cx="5273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If the denominator is negative then the fraction is negative.</a:t>
            </a:r>
          </a:p>
        </p:txBody>
      </p:sp>
      <p:sp>
        <p:nvSpPr>
          <p:cNvPr id="69642" name="Text Box 10">
            <a:extLst>
              <a:ext uri="{FF2B5EF4-FFF2-40B4-BE49-F238E27FC236}">
                <a16:creationId xmlns:a16="http://schemas.microsoft.com/office/drawing/2014/main" id="{3ECAEBFA-2FA3-481D-BCD0-FC4621BEA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2819400"/>
            <a:ext cx="13874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>
                <a:solidFill>
                  <a:srgbClr val="FF0000"/>
                </a:solidFill>
              </a:rPr>
              <a:t>vertical asymptote at  </a:t>
            </a:r>
            <a:r>
              <a:rPr lang="en-US" altLang="en-US" sz="2000" i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1800">
                <a:solidFill>
                  <a:srgbClr val="FF0000"/>
                </a:solidFill>
              </a:rPr>
              <a:t>=0.</a:t>
            </a:r>
          </a:p>
        </p:txBody>
      </p:sp>
      <p:sp>
        <p:nvSpPr>
          <p:cNvPr id="69643" name="Line 11">
            <a:extLst>
              <a:ext uri="{FF2B5EF4-FFF2-40B4-BE49-F238E27FC236}">
                <a16:creationId xmlns:a16="http://schemas.microsoft.com/office/drawing/2014/main" id="{54FF3AFE-09D3-44DF-B2D6-47B55F8AF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56438" y="762000"/>
            <a:ext cx="0" cy="2895600"/>
          </a:xfrm>
          <a:prstGeom prst="line">
            <a:avLst/>
          </a:prstGeom>
          <a:noFill/>
          <a:ln w="317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9644" name="Object 12">
            <a:extLst>
              <a:ext uri="{FF2B5EF4-FFF2-40B4-BE49-F238E27FC236}">
                <a16:creationId xmlns:a16="http://schemas.microsoft.com/office/drawing/2014/main" id="{59F430DC-408D-4C30-8B64-FA87BA08ED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86800" y="6477000"/>
          <a:ext cx="292100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8" name="Equation" r:id="rId10" imgW="190440" imgH="139680" progId="Equation.DSMT4">
                  <p:embed/>
                </p:oleObj>
              </mc:Choice>
              <mc:Fallback>
                <p:oleObj name="Equation" r:id="rId10" imgW="190440" imgH="1396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6477000"/>
                        <a:ext cx="292100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8" grpId="0" autoUpdateAnimBg="0"/>
      <p:bldP spid="69639" grpId="0" autoUpdateAnimBg="0"/>
      <p:bldP spid="69641" grpId="0" autoUpdateAnimBg="0"/>
      <p:bldP spid="6964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>
            <a:extLst>
              <a:ext uri="{FF2B5EF4-FFF2-40B4-BE49-F238E27FC236}">
                <a16:creationId xmlns:a16="http://schemas.microsoft.com/office/drawing/2014/main" id="{8E9916FA-8749-46FC-879F-B0FE21462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145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Example 4:</a:t>
            </a:r>
          </a:p>
        </p:txBody>
      </p:sp>
      <p:graphicFrame>
        <p:nvGraphicFramePr>
          <p:cNvPr id="70659" name="Object 3">
            <a:extLst>
              <a:ext uri="{FF2B5EF4-FFF2-40B4-BE49-F238E27FC236}">
                <a16:creationId xmlns:a16="http://schemas.microsoft.com/office/drawing/2014/main" id="{2C018A22-253B-44D0-B64B-D3941F8680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04800"/>
          <a:ext cx="1774825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1" name="Equation" r:id="rId3" imgW="723600" imgH="393480" progId="Equation.DSMT4">
                  <p:embed/>
                </p:oleObj>
              </mc:Choice>
              <mc:Fallback>
                <p:oleObj name="Equation" r:id="rId3" imgW="72360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04800"/>
                        <a:ext cx="1774825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6" name="Object 10">
            <a:extLst>
              <a:ext uri="{FF2B5EF4-FFF2-40B4-BE49-F238E27FC236}">
                <a16:creationId xmlns:a16="http://schemas.microsoft.com/office/drawing/2014/main" id="{5E0ABFE3-B2BB-4FD7-ACE9-47D6E0F053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86800" y="6477000"/>
          <a:ext cx="292100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2" name="Equation" r:id="rId5" imgW="190440" imgH="139680" progId="Equation.DSMT4">
                  <p:embed/>
                </p:oleObj>
              </mc:Choice>
              <mc:Fallback>
                <p:oleObj name="Equation" r:id="rId5" imgW="190440" imgH="1396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6477000"/>
                        <a:ext cx="292100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7" name="Object 11">
            <a:extLst>
              <a:ext uri="{FF2B5EF4-FFF2-40B4-BE49-F238E27FC236}">
                <a16:creationId xmlns:a16="http://schemas.microsoft.com/office/drawing/2014/main" id="{E87B59C7-7EA4-46C5-88F9-035DE6B699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6450" y="1550988"/>
          <a:ext cx="1774825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3" name="Equation" r:id="rId7" imgW="723600" imgH="393480" progId="Equation.DSMT4">
                  <p:embed/>
                </p:oleObj>
              </mc:Choice>
              <mc:Fallback>
                <p:oleObj name="Equation" r:id="rId7" imgW="723600" imgH="3934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1550988"/>
                        <a:ext cx="1774825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8" name="AutoShape 12">
            <a:extLst>
              <a:ext uri="{FF2B5EF4-FFF2-40B4-BE49-F238E27FC236}">
                <a16:creationId xmlns:a16="http://schemas.microsoft.com/office/drawing/2014/main" id="{C7AD2FA8-0EDC-4724-AC9C-DED93E770904}"/>
              </a:ext>
            </a:extLst>
          </p:cNvPr>
          <p:cNvSpPr>
            <a:spLocks/>
          </p:cNvSpPr>
          <p:nvPr/>
        </p:nvSpPr>
        <p:spPr bwMode="auto">
          <a:xfrm>
            <a:off x="4114800" y="381000"/>
            <a:ext cx="381000" cy="2133600"/>
          </a:xfrm>
          <a:prstGeom prst="rightBrace">
            <a:avLst>
              <a:gd name="adj1" fmla="val 46667"/>
              <a:gd name="adj2" fmla="val 50000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9" name="Text Box 13">
            <a:extLst>
              <a:ext uri="{FF2B5EF4-FFF2-40B4-BE49-F238E27FC236}">
                <a16:creationId xmlns:a16="http://schemas.microsoft.com/office/drawing/2014/main" id="{8318A52B-7A20-42B6-AF17-B7D37EFBF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838200"/>
            <a:ext cx="3978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</a:rPr>
              <a:t>The denominator is positive in both cases, so the limit is the same.</a:t>
            </a:r>
          </a:p>
        </p:txBody>
      </p:sp>
      <p:graphicFrame>
        <p:nvGraphicFramePr>
          <p:cNvPr id="70670" name="Object 14">
            <a:extLst>
              <a:ext uri="{FF2B5EF4-FFF2-40B4-BE49-F238E27FC236}">
                <a16:creationId xmlns:a16="http://schemas.microsoft.com/office/drawing/2014/main" id="{37ABFCA7-1D86-48EC-BA99-BDCB66686D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5788" y="3608388"/>
          <a:ext cx="2179637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4" name="Equation" r:id="rId9" imgW="888840" imgH="393480" progId="Equation.DSMT4">
                  <p:embed/>
                </p:oleObj>
              </mc:Choice>
              <mc:Fallback>
                <p:oleObj name="Equation" r:id="rId9" imgW="888840" imgH="3934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788" y="3608388"/>
                        <a:ext cx="2179637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Text Box 4">
            <a:extLst>
              <a:ext uri="{FF2B5EF4-FFF2-40B4-BE49-F238E27FC236}">
                <a16:creationId xmlns:a16="http://schemas.microsoft.com/office/drawing/2014/main" id="{480193AF-5636-4BC9-AA0D-F32A8288C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81000"/>
            <a:ext cx="316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End Behavior Models:</a:t>
            </a:r>
          </a:p>
        </p:txBody>
      </p:sp>
      <p:sp>
        <p:nvSpPr>
          <p:cNvPr id="71686" name="Text Box 6">
            <a:extLst>
              <a:ext uri="{FF2B5EF4-FFF2-40B4-BE49-F238E27FC236}">
                <a16:creationId xmlns:a16="http://schemas.microsoft.com/office/drawing/2014/main" id="{1FB5942C-D3E9-4BB7-B5CD-D51E9D2FA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1030288"/>
            <a:ext cx="8093075" cy="88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u="sng"/>
              <a:t>End behavior models</a:t>
            </a:r>
            <a:r>
              <a:rPr lang="en-US" altLang="en-US"/>
              <a:t> model the behavior of a function as </a:t>
            </a:r>
            <a:r>
              <a:rPr lang="en-US" altLang="en-US" sz="2800" i="1">
                <a:latin typeface="Times New Roman" panose="02020603050405020304" pitchFamily="18" charset="0"/>
              </a:rPr>
              <a:t>x</a:t>
            </a:r>
            <a:r>
              <a:rPr lang="en-US" altLang="en-US"/>
              <a:t> approaches infinity or negative infinity.</a:t>
            </a:r>
          </a:p>
        </p:txBody>
      </p:sp>
      <p:grpSp>
        <p:nvGrpSpPr>
          <p:cNvPr id="71693" name="Group 13">
            <a:extLst>
              <a:ext uri="{FF2B5EF4-FFF2-40B4-BE49-F238E27FC236}">
                <a16:creationId xmlns:a16="http://schemas.microsoft.com/office/drawing/2014/main" id="{38D2931F-AFA7-496A-987A-A318E78F488A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209800"/>
            <a:ext cx="8610600" cy="3429000"/>
            <a:chOff x="144" y="1392"/>
            <a:chExt cx="5424" cy="2160"/>
          </a:xfrm>
        </p:grpSpPr>
        <p:sp>
          <p:nvSpPr>
            <p:cNvPr id="71692" name="Rectangle 12">
              <a:extLst>
                <a:ext uri="{FF2B5EF4-FFF2-40B4-BE49-F238E27FC236}">
                  <a16:creationId xmlns:a16="http://schemas.microsoft.com/office/drawing/2014/main" id="{5307EBFC-26B2-44E8-B80F-9CE1A2C10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392"/>
              <a:ext cx="5424" cy="216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87" name="Text Box 7">
              <a:extLst>
                <a:ext uri="{FF2B5EF4-FFF2-40B4-BE49-F238E27FC236}">
                  <a16:creationId xmlns:a16="http://schemas.microsoft.com/office/drawing/2014/main" id="{F5C21593-4F4C-4021-B850-5DC4DFC30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1434"/>
              <a:ext cx="13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A function </a:t>
              </a:r>
              <a:r>
                <a:rPr lang="en-US" altLang="en-US" sz="2800" i="1">
                  <a:latin typeface="Times New Roman" panose="02020603050405020304" pitchFamily="18" charset="0"/>
                </a:rPr>
                <a:t>g</a:t>
              </a:r>
              <a:r>
                <a:rPr lang="en-US" altLang="en-US"/>
                <a:t> is:</a:t>
              </a:r>
            </a:p>
          </p:txBody>
        </p:sp>
      </p:grpSp>
      <p:grpSp>
        <p:nvGrpSpPr>
          <p:cNvPr id="71694" name="Group 14">
            <a:extLst>
              <a:ext uri="{FF2B5EF4-FFF2-40B4-BE49-F238E27FC236}">
                <a16:creationId xmlns:a16="http://schemas.microsoft.com/office/drawing/2014/main" id="{C935BC86-9258-4150-A96E-3AF2501A860C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036888"/>
            <a:ext cx="8077200" cy="925512"/>
            <a:chOff x="240" y="1913"/>
            <a:chExt cx="5088" cy="583"/>
          </a:xfrm>
        </p:grpSpPr>
        <p:sp>
          <p:nvSpPr>
            <p:cNvPr id="71688" name="Text Box 8">
              <a:extLst>
                <a:ext uri="{FF2B5EF4-FFF2-40B4-BE49-F238E27FC236}">
                  <a16:creationId xmlns:a16="http://schemas.microsoft.com/office/drawing/2014/main" id="{6DE66EFF-FB44-4B8F-99B9-5CE0F8623D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003"/>
              <a:ext cx="40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a right end behavior model for </a:t>
              </a:r>
              <a:r>
                <a:rPr lang="en-US" altLang="en-US" sz="2800" i="1">
                  <a:latin typeface="Times New Roman" panose="02020603050405020304" pitchFamily="18" charset="0"/>
                </a:rPr>
                <a:t>f</a:t>
              </a:r>
              <a:r>
                <a:rPr lang="en-US" altLang="en-US"/>
                <a:t>  if and only if</a:t>
              </a:r>
            </a:p>
          </p:txBody>
        </p:sp>
        <p:graphicFrame>
          <p:nvGraphicFramePr>
            <p:cNvPr id="71689" name="Object 9">
              <a:extLst>
                <a:ext uri="{FF2B5EF4-FFF2-40B4-BE49-F238E27FC236}">
                  <a16:creationId xmlns:a16="http://schemas.microsoft.com/office/drawing/2014/main" id="{97396A46-C766-4EAD-9EE4-14306B7A0B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0" y="1913"/>
            <a:ext cx="1008" cy="5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697" name="Equation" r:id="rId3" imgW="812520" imgH="469800" progId="Equation.DSMT4">
                    <p:embed/>
                  </p:oleObj>
                </mc:Choice>
                <mc:Fallback>
                  <p:oleObj name="Equation" r:id="rId3" imgW="812520" imgH="4698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913"/>
                          <a:ext cx="1008" cy="5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695" name="Group 15">
            <a:extLst>
              <a:ext uri="{FF2B5EF4-FFF2-40B4-BE49-F238E27FC236}">
                <a16:creationId xmlns:a16="http://schemas.microsoft.com/office/drawing/2014/main" id="{86FBDE3A-54DD-4432-8E3F-B82504B158D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408488"/>
            <a:ext cx="8128000" cy="925512"/>
            <a:chOff x="240" y="2777"/>
            <a:chExt cx="5120" cy="583"/>
          </a:xfrm>
        </p:grpSpPr>
        <p:sp>
          <p:nvSpPr>
            <p:cNvPr id="71690" name="Text Box 10">
              <a:extLst>
                <a:ext uri="{FF2B5EF4-FFF2-40B4-BE49-F238E27FC236}">
                  <a16:creationId xmlns:a16="http://schemas.microsoft.com/office/drawing/2014/main" id="{464A57B1-8DD6-4765-853F-E7EEC1DF5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867"/>
              <a:ext cx="40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a left end behavior model for </a:t>
              </a:r>
              <a:r>
                <a:rPr lang="en-US" altLang="en-US" sz="2800" i="1">
                  <a:latin typeface="Times New Roman" panose="02020603050405020304" pitchFamily="18" charset="0"/>
                </a:rPr>
                <a:t>f</a:t>
              </a:r>
              <a:r>
                <a:rPr lang="en-US" altLang="en-US"/>
                <a:t>  if and only if</a:t>
              </a:r>
            </a:p>
          </p:txBody>
        </p:sp>
        <p:graphicFrame>
          <p:nvGraphicFramePr>
            <p:cNvPr id="71691" name="Object 11">
              <a:extLst>
                <a:ext uri="{FF2B5EF4-FFF2-40B4-BE49-F238E27FC236}">
                  <a16:creationId xmlns:a16="http://schemas.microsoft.com/office/drawing/2014/main" id="{96B75B77-A307-40F7-A8F6-7D82CAB4F4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89" y="2777"/>
            <a:ext cx="1071" cy="5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698" name="Equation" r:id="rId5" imgW="863280" imgH="469800" progId="Equation.DSMT4">
                    <p:embed/>
                  </p:oleObj>
                </mc:Choice>
                <mc:Fallback>
                  <p:oleObj name="Equation" r:id="rId5" imgW="863280" imgH="4698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9" y="2777"/>
                          <a:ext cx="1071" cy="5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696" name="Object 16">
            <a:extLst>
              <a:ext uri="{FF2B5EF4-FFF2-40B4-BE49-F238E27FC236}">
                <a16:creationId xmlns:a16="http://schemas.microsoft.com/office/drawing/2014/main" id="{17E6A589-592D-43C6-AD32-BC8F4736F6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86800" y="6477000"/>
          <a:ext cx="292100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9" name="Equation" r:id="rId7" imgW="190440" imgH="139680" progId="Equation.DSMT4">
                  <p:embed/>
                </p:oleObj>
              </mc:Choice>
              <mc:Fallback>
                <p:oleObj name="Equation" r:id="rId7" imgW="190440" imgH="1396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6477000"/>
                        <a:ext cx="292100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37" name="Rectangle 33">
            <a:extLst>
              <a:ext uri="{FF2B5EF4-FFF2-40B4-BE49-F238E27FC236}">
                <a16:creationId xmlns:a16="http://schemas.microsoft.com/office/drawing/2014/main" id="{5619F9E9-9D3E-4192-B526-C3CF72C04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86200"/>
            <a:ext cx="8229600" cy="266700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5" name="Rectangle 31">
            <a:extLst>
              <a:ext uri="{FF2B5EF4-FFF2-40B4-BE49-F238E27FC236}">
                <a16:creationId xmlns:a16="http://schemas.microsoft.com/office/drawing/2014/main" id="{0AFBE4AC-32B7-4F2E-AB8B-4BD7C3D21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534400" cy="281940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0" name="Text Box 36">
            <a:extLst>
              <a:ext uri="{FF2B5EF4-FFF2-40B4-BE49-F238E27FC236}">
                <a16:creationId xmlns:a16="http://schemas.microsoft.com/office/drawing/2014/main" id="{5BA8F413-1C0B-4174-BC1C-716344366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678113"/>
            <a:ext cx="9588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accent2"/>
                </a:solidFill>
              </a:rPr>
              <a:t>Test of</a:t>
            </a:r>
          </a:p>
          <a:p>
            <a:r>
              <a:rPr lang="en-US" altLang="en-US" sz="2000">
                <a:solidFill>
                  <a:schemeClr val="accent2"/>
                </a:solidFill>
              </a:rPr>
              <a:t>model</a:t>
            </a:r>
          </a:p>
        </p:txBody>
      </p:sp>
      <p:sp>
        <p:nvSpPr>
          <p:cNvPr id="72741" name="Line 37">
            <a:extLst>
              <a:ext uri="{FF2B5EF4-FFF2-40B4-BE49-F238E27FC236}">
                <a16:creationId xmlns:a16="http://schemas.microsoft.com/office/drawing/2014/main" id="{FE492F9D-EA76-42A0-AA48-1B68994173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048000"/>
            <a:ext cx="228600" cy="152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42" name="Text Box 38">
            <a:extLst>
              <a:ext uri="{FF2B5EF4-FFF2-40B4-BE49-F238E27FC236}">
                <a16:creationId xmlns:a16="http://schemas.microsoft.com/office/drawing/2014/main" id="{B3C886F0-3BE8-4D59-A479-16D0237E5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743200"/>
            <a:ext cx="1447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solidFill>
                  <a:schemeClr val="accent2"/>
                </a:solidFill>
              </a:rPr>
              <a:t>Our model</a:t>
            </a:r>
          </a:p>
          <a:p>
            <a:r>
              <a:rPr lang="en-US" altLang="en-US" sz="2000">
                <a:solidFill>
                  <a:schemeClr val="accent2"/>
                </a:solidFill>
              </a:rPr>
              <a:t>is correct.</a:t>
            </a:r>
          </a:p>
        </p:txBody>
      </p:sp>
      <p:sp>
        <p:nvSpPr>
          <p:cNvPr id="72743" name="Line 39">
            <a:extLst>
              <a:ext uri="{FF2B5EF4-FFF2-40B4-BE49-F238E27FC236}">
                <a16:creationId xmlns:a16="http://schemas.microsoft.com/office/drawing/2014/main" id="{2E4F51ED-2341-4713-9CBD-365322DEE2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3048000"/>
            <a:ext cx="381000" cy="76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36" name="Rectangle 32">
            <a:extLst>
              <a:ext uri="{FF2B5EF4-FFF2-40B4-BE49-F238E27FC236}">
                <a16:creationId xmlns:a16="http://schemas.microsoft.com/office/drawing/2014/main" id="{D571553B-DE0D-42E6-8BC3-30FB9C47C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534400" cy="2819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graphicFrame>
        <p:nvGraphicFramePr>
          <p:cNvPr id="72708" name="Object 4">
            <a:extLst>
              <a:ext uri="{FF2B5EF4-FFF2-40B4-BE49-F238E27FC236}">
                <a16:creationId xmlns:a16="http://schemas.microsoft.com/office/drawing/2014/main" id="{AC442DD7-CFD0-4BF2-B50A-0835EC25DC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152400"/>
          <a:ext cx="22860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8" name="Equation" r:id="rId3" imgW="914400" imgH="253800" progId="Equation.DSMT4">
                  <p:embed/>
                </p:oleObj>
              </mc:Choice>
              <mc:Fallback>
                <p:oleObj name="Equation" r:id="rId3" imgW="91440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"/>
                        <a:ext cx="22860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9" name="Text Box 5">
            <a:extLst>
              <a:ext uri="{FF2B5EF4-FFF2-40B4-BE49-F238E27FC236}">
                <a16:creationId xmlns:a16="http://schemas.microsoft.com/office/drawing/2014/main" id="{46817502-3AD5-4C55-950B-B76980124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145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Example 7:</a:t>
            </a:r>
          </a:p>
        </p:txBody>
      </p:sp>
      <p:grpSp>
        <p:nvGrpSpPr>
          <p:cNvPr id="72731" name="Group 27">
            <a:extLst>
              <a:ext uri="{FF2B5EF4-FFF2-40B4-BE49-F238E27FC236}">
                <a16:creationId xmlns:a16="http://schemas.microsoft.com/office/drawing/2014/main" id="{8FB06724-74EC-441A-A128-5C226EA45D7D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990600"/>
            <a:ext cx="4832350" cy="496888"/>
            <a:chOff x="278" y="624"/>
            <a:chExt cx="3044" cy="313"/>
          </a:xfrm>
        </p:grpSpPr>
        <p:sp>
          <p:nvSpPr>
            <p:cNvPr id="72710" name="Text Box 6">
              <a:extLst>
                <a:ext uri="{FF2B5EF4-FFF2-40B4-BE49-F238E27FC236}">
                  <a16:creationId xmlns:a16="http://schemas.microsoft.com/office/drawing/2014/main" id="{21771062-EFBD-45BA-BE50-A64C7D9C12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" y="649"/>
              <a:ext cx="30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As             ,         approaches zero.</a:t>
              </a:r>
            </a:p>
          </p:txBody>
        </p:sp>
        <p:graphicFrame>
          <p:nvGraphicFramePr>
            <p:cNvPr id="72711" name="Object 7">
              <a:extLst>
                <a:ext uri="{FF2B5EF4-FFF2-40B4-BE49-F238E27FC236}">
                  <a16:creationId xmlns:a16="http://schemas.microsoft.com/office/drawing/2014/main" id="{CA2945A2-4971-4DE8-95F4-0D769D446F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7" y="698"/>
            <a:ext cx="622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49" name="Equation" r:id="rId5" imgW="444240" imgH="139680" progId="Equation.DSMT4">
                    <p:embed/>
                  </p:oleObj>
                </mc:Choice>
                <mc:Fallback>
                  <p:oleObj name="Equation" r:id="rId5" imgW="444240" imgH="13968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7" y="698"/>
                          <a:ext cx="622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12" name="Object 8">
              <a:extLst>
                <a:ext uri="{FF2B5EF4-FFF2-40B4-BE49-F238E27FC236}">
                  <a16:creationId xmlns:a16="http://schemas.microsoft.com/office/drawing/2014/main" id="{55522E5B-FB65-46B3-A453-4F15C67B43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0" y="624"/>
            <a:ext cx="302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50" name="Equation" r:id="rId7" imgW="215640" imgH="203040" progId="Equation.DSMT4">
                    <p:embed/>
                  </p:oleObj>
                </mc:Choice>
                <mc:Fallback>
                  <p:oleObj name="Equation" r:id="rId7" imgW="215640" imgH="20304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0" y="624"/>
                          <a:ext cx="302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713" name="Text Box 9">
            <a:extLst>
              <a:ext uri="{FF2B5EF4-FFF2-40B4-BE49-F238E27FC236}">
                <a16:creationId xmlns:a16="http://schemas.microsoft.com/office/drawing/2014/main" id="{7C90DBE8-1CA5-49A7-A1B7-8ED338735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5" y="990600"/>
            <a:ext cx="3424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(The </a:t>
            </a:r>
            <a:r>
              <a:rPr lang="en-US" altLang="en-US" sz="2800" i="1">
                <a:latin typeface="Times New Roman" panose="02020603050405020304" pitchFamily="18" charset="0"/>
              </a:rPr>
              <a:t>x</a:t>
            </a:r>
            <a:r>
              <a:rPr lang="en-US" altLang="en-US"/>
              <a:t> term dominates.)</a:t>
            </a:r>
          </a:p>
        </p:txBody>
      </p:sp>
      <p:grpSp>
        <p:nvGrpSpPr>
          <p:cNvPr id="72732" name="Group 28">
            <a:extLst>
              <a:ext uri="{FF2B5EF4-FFF2-40B4-BE49-F238E27FC236}">
                <a16:creationId xmlns:a16="http://schemas.microsoft.com/office/drawing/2014/main" id="{AAE9807B-38B4-4D75-B7AF-CE8BC609A8E1}"/>
              </a:ext>
            </a:extLst>
          </p:cNvPr>
          <p:cNvGrpSpPr>
            <a:grpSpLocks/>
          </p:cNvGrpSpPr>
          <p:nvPr/>
        </p:nvGrpSpPr>
        <p:grpSpPr bwMode="auto">
          <a:xfrm>
            <a:off x="952500" y="1882775"/>
            <a:ext cx="6996113" cy="565150"/>
            <a:chOff x="600" y="1186"/>
            <a:chExt cx="4407" cy="356"/>
          </a:xfrm>
        </p:grpSpPr>
        <p:graphicFrame>
          <p:nvGraphicFramePr>
            <p:cNvPr id="72714" name="Object 10">
              <a:extLst>
                <a:ext uri="{FF2B5EF4-FFF2-40B4-BE49-F238E27FC236}">
                  <a16:creationId xmlns:a16="http://schemas.microsoft.com/office/drawing/2014/main" id="{9D37970D-DEA0-4E12-85E4-8CC92E2D61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0" y="1186"/>
            <a:ext cx="1032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51" name="Equation" r:id="rId9" imgW="736560" imgH="253800" progId="Equation.DSMT4">
                    <p:embed/>
                  </p:oleObj>
                </mc:Choice>
                <mc:Fallback>
                  <p:oleObj name="Equation" r:id="rId9" imgW="736560" imgH="2538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0" y="1186"/>
                          <a:ext cx="1032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15" name="Text Box 11">
              <a:extLst>
                <a:ext uri="{FF2B5EF4-FFF2-40B4-BE49-F238E27FC236}">
                  <a16:creationId xmlns:a16="http://schemas.microsoft.com/office/drawing/2014/main" id="{BAFF5CED-4C29-4302-AC98-B6C1945756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8" y="1200"/>
              <a:ext cx="32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becomes a right-end behavior model.</a:t>
              </a:r>
            </a:p>
          </p:txBody>
        </p:sp>
      </p:grpSp>
      <p:graphicFrame>
        <p:nvGraphicFramePr>
          <p:cNvPr id="72716" name="Object 12">
            <a:extLst>
              <a:ext uri="{FF2B5EF4-FFF2-40B4-BE49-F238E27FC236}">
                <a16:creationId xmlns:a16="http://schemas.microsoft.com/office/drawing/2014/main" id="{6602298F-3CF2-4294-A215-82EA6DB440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0838" y="2681288"/>
          <a:ext cx="1552575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2" name="Equation" r:id="rId11" imgW="698400" imgH="419040" progId="Equation.DSMT4">
                  <p:embed/>
                </p:oleObj>
              </mc:Choice>
              <mc:Fallback>
                <p:oleObj name="Equation" r:id="rId11" imgW="698400" imgH="4190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2681288"/>
                        <a:ext cx="1552575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7" name="Object 13">
            <a:extLst>
              <a:ext uri="{FF2B5EF4-FFF2-40B4-BE49-F238E27FC236}">
                <a16:creationId xmlns:a16="http://schemas.microsoft.com/office/drawing/2014/main" id="{F9C1C7AD-C723-46F6-8D93-D18F72D8DC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9775" y="2667000"/>
          <a:ext cx="1749425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3" name="Equation" r:id="rId13" imgW="787320" imgH="419040" progId="Equation.DSMT4">
                  <p:embed/>
                </p:oleObj>
              </mc:Choice>
              <mc:Fallback>
                <p:oleObj name="Equation" r:id="rId13" imgW="787320" imgH="4190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9775" y="2667000"/>
                        <a:ext cx="1749425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8" name="Object 14">
            <a:extLst>
              <a:ext uri="{FF2B5EF4-FFF2-40B4-BE49-F238E27FC236}">
                <a16:creationId xmlns:a16="http://schemas.microsoft.com/office/drawing/2014/main" id="{320BD57C-1C64-4645-B6F4-679E2740C3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59375" y="2935288"/>
          <a:ext cx="931863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4" name="Equation" r:id="rId15" imgW="419040" imgH="177480" progId="Equation.DSMT4">
                  <p:embed/>
                </p:oleObj>
              </mc:Choice>
              <mc:Fallback>
                <p:oleObj name="Equation" r:id="rId15" imgW="419040" imgH="1774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5" y="2935288"/>
                        <a:ext cx="931863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9" name="Object 15">
            <a:extLst>
              <a:ext uri="{FF2B5EF4-FFF2-40B4-BE49-F238E27FC236}">
                <a16:creationId xmlns:a16="http://schemas.microsoft.com/office/drawing/2014/main" id="{49B2C00A-A387-45EF-A81C-EF6FE12E0C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6175" y="2895600"/>
          <a:ext cx="47942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5" name="Equation" r:id="rId17" imgW="215640" imgH="164880" progId="Equation.DSMT4">
                  <p:embed/>
                </p:oleObj>
              </mc:Choice>
              <mc:Fallback>
                <p:oleObj name="Equation" r:id="rId17" imgW="215640" imgH="1648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6175" y="2895600"/>
                        <a:ext cx="479425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734" name="Group 30">
            <a:extLst>
              <a:ext uri="{FF2B5EF4-FFF2-40B4-BE49-F238E27FC236}">
                <a16:creationId xmlns:a16="http://schemas.microsoft.com/office/drawing/2014/main" id="{26D8DCAC-E6C0-4B47-9790-EB24524E2CD8}"/>
              </a:ext>
            </a:extLst>
          </p:cNvPr>
          <p:cNvGrpSpPr>
            <a:grpSpLocks/>
          </p:cNvGrpSpPr>
          <p:nvPr/>
        </p:nvGrpSpPr>
        <p:grpSpPr bwMode="auto">
          <a:xfrm>
            <a:off x="869950" y="4997450"/>
            <a:ext cx="6907213" cy="565150"/>
            <a:chOff x="548" y="3148"/>
            <a:chExt cx="4351" cy="356"/>
          </a:xfrm>
        </p:grpSpPr>
        <p:graphicFrame>
          <p:nvGraphicFramePr>
            <p:cNvPr id="72724" name="Object 20">
              <a:extLst>
                <a:ext uri="{FF2B5EF4-FFF2-40B4-BE49-F238E27FC236}">
                  <a16:creationId xmlns:a16="http://schemas.microsoft.com/office/drawing/2014/main" id="{5574CDEA-5D1B-40ED-897D-DBD649643A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8" y="3148"/>
            <a:ext cx="1156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56" name="Equation" r:id="rId19" imgW="825480" imgH="253800" progId="Equation.DSMT4">
                    <p:embed/>
                  </p:oleObj>
                </mc:Choice>
                <mc:Fallback>
                  <p:oleObj name="Equation" r:id="rId19" imgW="825480" imgH="2538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" y="3148"/>
                          <a:ext cx="1156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25" name="Text Box 21">
              <a:extLst>
                <a:ext uri="{FF2B5EF4-FFF2-40B4-BE49-F238E27FC236}">
                  <a16:creationId xmlns:a16="http://schemas.microsoft.com/office/drawing/2014/main" id="{8DFD00F2-3463-40C5-B42A-6F737674E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162"/>
              <a:ext cx="31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becomes a left-end behavior model.</a:t>
              </a:r>
            </a:p>
          </p:txBody>
        </p:sp>
      </p:grpSp>
      <p:graphicFrame>
        <p:nvGraphicFramePr>
          <p:cNvPr id="72726" name="Object 22">
            <a:extLst>
              <a:ext uri="{FF2B5EF4-FFF2-40B4-BE49-F238E27FC236}">
                <a16:creationId xmlns:a16="http://schemas.microsoft.com/office/drawing/2014/main" id="{D0936606-A3BF-471A-84D6-3BD55114FE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1475" y="5545138"/>
          <a:ext cx="1665288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7" name="Equation" r:id="rId21" imgW="749160" imgH="419040" progId="Equation.DSMT4">
                  <p:embed/>
                </p:oleObj>
              </mc:Choice>
              <mc:Fallback>
                <p:oleObj name="Equation" r:id="rId21" imgW="749160" imgH="4190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475" y="5545138"/>
                        <a:ext cx="1665288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7" name="Object 23">
            <a:extLst>
              <a:ext uri="{FF2B5EF4-FFF2-40B4-BE49-F238E27FC236}">
                <a16:creationId xmlns:a16="http://schemas.microsoft.com/office/drawing/2014/main" id="{66D7B5AA-0AD2-4DEB-9E5A-32C065A843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00413" y="5559425"/>
          <a:ext cx="1862137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8" name="Equation" r:id="rId23" imgW="838080" imgH="393480" progId="Equation.DSMT4">
                  <p:embed/>
                </p:oleObj>
              </mc:Choice>
              <mc:Fallback>
                <p:oleObj name="Equation" r:id="rId23" imgW="838080" imgH="39348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5559425"/>
                        <a:ext cx="1862137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8" name="Object 24">
            <a:extLst>
              <a:ext uri="{FF2B5EF4-FFF2-40B4-BE49-F238E27FC236}">
                <a16:creationId xmlns:a16="http://schemas.microsoft.com/office/drawing/2014/main" id="{E409166F-EC49-4CD1-A088-280E5215AF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35575" y="5799138"/>
          <a:ext cx="931863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9" name="Equation" r:id="rId25" imgW="419040" imgH="177480" progId="Equation.DSMT4">
                  <p:embed/>
                </p:oleObj>
              </mc:Choice>
              <mc:Fallback>
                <p:oleObj name="Equation" r:id="rId25" imgW="419040" imgH="17748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5575" y="5799138"/>
                        <a:ext cx="931863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9" name="Object 25">
            <a:extLst>
              <a:ext uri="{FF2B5EF4-FFF2-40B4-BE49-F238E27FC236}">
                <a16:creationId xmlns:a16="http://schemas.microsoft.com/office/drawing/2014/main" id="{4901F579-579E-4ADE-A098-96F74A370A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02375" y="5805488"/>
          <a:ext cx="47942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0" name="Equation" r:id="rId27" imgW="215640" imgH="164880" progId="Equation.DSMT4">
                  <p:embed/>
                </p:oleObj>
              </mc:Choice>
              <mc:Fallback>
                <p:oleObj name="Equation" r:id="rId27" imgW="215640" imgH="16488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75" y="5805488"/>
                        <a:ext cx="479425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733" name="Group 29">
            <a:extLst>
              <a:ext uri="{FF2B5EF4-FFF2-40B4-BE49-F238E27FC236}">
                <a16:creationId xmlns:a16="http://schemas.microsoft.com/office/drawing/2014/main" id="{49DB5084-B13F-459E-AD45-81DFB9799180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854450"/>
            <a:ext cx="7100888" cy="919163"/>
            <a:chOff x="288" y="2428"/>
            <a:chExt cx="4473" cy="579"/>
          </a:xfrm>
        </p:grpSpPr>
        <p:sp>
          <p:nvSpPr>
            <p:cNvPr id="72720" name="Text Box 16">
              <a:extLst>
                <a:ext uri="{FF2B5EF4-FFF2-40B4-BE49-F238E27FC236}">
                  <a16:creationId xmlns:a16="http://schemas.microsoft.com/office/drawing/2014/main" id="{3EA46404-C285-4CBF-B5AD-946C748D7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454"/>
              <a:ext cx="44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As              ,        increases faster than </a:t>
              </a:r>
              <a:r>
                <a:rPr lang="en-US" altLang="en-US" i="1">
                  <a:latin typeface="Times New Roman" panose="02020603050405020304" pitchFamily="18" charset="0"/>
                </a:rPr>
                <a:t>x</a:t>
              </a:r>
              <a:r>
                <a:rPr lang="en-US" altLang="en-US"/>
                <a:t> decreases,</a:t>
              </a:r>
            </a:p>
          </p:txBody>
        </p:sp>
        <p:graphicFrame>
          <p:nvGraphicFramePr>
            <p:cNvPr id="72721" name="Object 17">
              <a:extLst>
                <a:ext uri="{FF2B5EF4-FFF2-40B4-BE49-F238E27FC236}">
                  <a16:creationId xmlns:a16="http://schemas.microsoft.com/office/drawing/2014/main" id="{137FFDF2-5C5B-43D2-AE72-3CFA607EB9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97" y="2540"/>
            <a:ext cx="747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61" name="Equation" r:id="rId28" imgW="533160" imgH="139680" progId="Equation.DSMT4">
                    <p:embed/>
                  </p:oleObj>
                </mc:Choice>
                <mc:Fallback>
                  <p:oleObj name="Equation" r:id="rId28" imgW="533160" imgH="13968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7" y="2540"/>
                          <a:ext cx="747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22" name="Object 18">
              <a:extLst>
                <a:ext uri="{FF2B5EF4-FFF2-40B4-BE49-F238E27FC236}">
                  <a16:creationId xmlns:a16="http://schemas.microsoft.com/office/drawing/2014/main" id="{5C37BCF0-513B-40DE-A666-AAC8C10A12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00" y="2428"/>
            <a:ext cx="302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62" name="Equation" r:id="rId30" imgW="215640" imgH="203040" progId="Equation.DSMT4">
                    <p:embed/>
                  </p:oleObj>
                </mc:Choice>
                <mc:Fallback>
                  <p:oleObj name="Equation" r:id="rId30" imgW="215640" imgH="20304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0" y="2428"/>
                          <a:ext cx="302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23" name="Text Box 19">
              <a:extLst>
                <a:ext uri="{FF2B5EF4-FFF2-40B4-BE49-F238E27FC236}">
                  <a16:creationId xmlns:a16="http://schemas.microsoft.com/office/drawing/2014/main" id="{619235E7-DC20-4587-8E80-B1E2A1B26D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719"/>
              <a:ext cx="23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therefore        is dominant.</a:t>
              </a:r>
            </a:p>
          </p:txBody>
        </p:sp>
        <p:graphicFrame>
          <p:nvGraphicFramePr>
            <p:cNvPr id="72730" name="Object 26">
              <a:extLst>
                <a:ext uri="{FF2B5EF4-FFF2-40B4-BE49-F238E27FC236}">
                  <a16:creationId xmlns:a16="http://schemas.microsoft.com/office/drawing/2014/main" id="{83881FF8-3C19-4D21-A30B-D75E07C775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78" y="2688"/>
            <a:ext cx="302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63" name="Equation" r:id="rId31" imgW="215640" imgH="203040" progId="Equation.DSMT4">
                    <p:embed/>
                  </p:oleObj>
                </mc:Choice>
                <mc:Fallback>
                  <p:oleObj name="Equation" r:id="rId31" imgW="215640" imgH="20304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8" y="2688"/>
                          <a:ext cx="302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2738" name="Object 34">
            <a:extLst>
              <a:ext uri="{FF2B5EF4-FFF2-40B4-BE49-F238E27FC236}">
                <a16:creationId xmlns:a16="http://schemas.microsoft.com/office/drawing/2014/main" id="{DD5DFDDC-1373-44F9-8095-90511F0F45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86800" y="6477000"/>
          <a:ext cx="292100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4" name="Equation" r:id="rId32" imgW="190440" imgH="139680" progId="Equation.DSMT4">
                  <p:embed/>
                </p:oleObj>
              </mc:Choice>
              <mc:Fallback>
                <p:oleObj name="Equation" r:id="rId32" imgW="190440" imgH="13968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6477000"/>
                        <a:ext cx="292100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44" name="Text Box 40">
            <a:extLst>
              <a:ext uri="{FF2B5EF4-FFF2-40B4-BE49-F238E27FC236}">
                <a16:creationId xmlns:a16="http://schemas.microsoft.com/office/drawing/2014/main" id="{034239B9-22B0-4989-A31C-751011600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486400"/>
            <a:ext cx="9588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accent2"/>
                </a:solidFill>
              </a:rPr>
              <a:t>Test of</a:t>
            </a:r>
          </a:p>
          <a:p>
            <a:r>
              <a:rPr lang="en-US" altLang="en-US" sz="2000">
                <a:solidFill>
                  <a:schemeClr val="accent2"/>
                </a:solidFill>
              </a:rPr>
              <a:t>model</a:t>
            </a:r>
          </a:p>
        </p:txBody>
      </p:sp>
      <p:sp>
        <p:nvSpPr>
          <p:cNvPr id="72745" name="Line 41">
            <a:extLst>
              <a:ext uri="{FF2B5EF4-FFF2-40B4-BE49-F238E27FC236}">
                <a16:creationId xmlns:a16="http://schemas.microsoft.com/office/drawing/2014/main" id="{83660BC8-6CF2-44D7-9554-C05E83D753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7475" y="5856288"/>
            <a:ext cx="228600" cy="152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46" name="Text Box 42">
            <a:extLst>
              <a:ext uri="{FF2B5EF4-FFF2-40B4-BE49-F238E27FC236}">
                <a16:creationId xmlns:a16="http://schemas.microsoft.com/office/drawing/2014/main" id="{B34158F0-2682-46E4-A463-9309FA1D7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5562600"/>
            <a:ext cx="1447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solidFill>
                  <a:schemeClr val="accent2"/>
                </a:solidFill>
              </a:rPr>
              <a:t>Our model</a:t>
            </a:r>
          </a:p>
          <a:p>
            <a:r>
              <a:rPr lang="en-US" altLang="en-US" sz="2000">
                <a:solidFill>
                  <a:schemeClr val="accent2"/>
                </a:solidFill>
              </a:rPr>
              <a:t>is correct.</a:t>
            </a:r>
          </a:p>
        </p:txBody>
      </p:sp>
      <p:sp>
        <p:nvSpPr>
          <p:cNvPr id="72747" name="Line 43">
            <a:extLst>
              <a:ext uri="{FF2B5EF4-FFF2-40B4-BE49-F238E27FC236}">
                <a16:creationId xmlns:a16="http://schemas.microsoft.com/office/drawing/2014/main" id="{878FEC0C-667A-4104-B14D-3455B3A880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5867400"/>
            <a:ext cx="381000" cy="76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2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2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2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2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2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2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2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7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40" grpId="0" autoUpdateAnimBg="0"/>
      <p:bldP spid="72742" grpId="0" autoUpdateAnimBg="0"/>
      <p:bldP spid="72736" grpId="0" animBg="1" autoUpdateAnimBg="0"/>
      <p:bldP spid="72713" grpId="0" autoUpdateAnimBg="0"/>
      <p:bldP spid="72744" grpId="0" autoUpdateAnimBg="0"/>
      <p:bldP spid="72746" grpId="0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2535</TotalTime>
  <Words>309</Words>
  <Application>Microsoft Office PowerPoint</Application>
  <PresentationFormat>On-screen Show (4:3)</PresentationFormat>
  <Paragraphs>54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Times New Roman</vt:lpstr>
      <vt:lpstr>Arial</vt:lpstr>
      <vt:lpstr>Symbol</vt:lpstr>
      <vt:lpstr>Default Design</vt:lpstr>
      <vt:lpstr>MathType 5.0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Hanford High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Calculus 2.2</dc:title>
  <dc:subject>Limits Involving Infinity</dc:subject>
  <dc:creator>Gregory Kelly</dc:creator>
  <cp:lastModifiedBy>cloudconvert_9</cp:lastModifiedBy>
  <cp:revision>83</cp:revision>
  <dcterms:created xsi:type="dcterms:W3CDTF">2003-03-10T20:30:45Z</dcterms:created>
  <dcterms:modified xsi:type="dcterms:W3CDTF">2025-07-11T07:30:07Z</dcterms:modified>
</cp:coreProperties>
</file>