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sjad" userId="54560faafefd9f0a" providerId="LiveId" clId="{A2F3A0D3-84B8-48B7-8E35-841FE54F86C0}"/>
    <pc:docChg chg="modSld">
      <pc:chgData name="ali asjad" userId="54560faafefd9f0a" providerId="LiveId" clId="{A2F3A0D3-84B8-48B7-8E35-841FE54F86C0}" dt="2022-05-15T15:18:54.051" v="32" actId="113"/>
      <pc:docMkLst>
        <pc:docMk/>
      </pc:docMkLst>
      <pc:sldChg chg="addSp modSp mod">
        <pc:chgData name="ali asjad" userId="54560faafefd9f0a" providerId="LiveId" clId="{A2F3A0D3-84B8-48B7-8E35-841FE54F86C0}" dt="2022-05-15T15:18:16.611" v="27" actId="113"/>
        <pc:sldMkLst>
          <pc:docMk/>
          <pc:sldMk cId="885060344" sldId="258"/>
        </pc:sldMkLst>
        <pc:spChg chg="add mod">
          <ac:chgData name="ali asjad" userId="54560faafefd9f0a" providerId="LiveId" clId="{A2F3A0D3-84B8-48B7-8E35-841FE54F86C0}" dt="2022-05-15T15:18:16.611" v="27" actId="113"/>
          <ac:spMkLst>
            <pc:docMk/>
            <pc:sldMk cId="885060344" sldId="258"/>
            <ac:spMk id="2" creationId="{0976F455-75CE-47A0-A268-FA6B95D68ECE}"/>
          </ac:spMkLst>
        </pc:spChg>
      </pc:sldChg>
      <pc:sldChg chg="modSp mod">
        <pc:chgData name="ali asjad" userId="54560faafefd9f0a" providerId="LiveId" clId="{A2F3A0D3-84B8-48B7-8E35-841FE54F86C0}" dt="2022-05-15T15:17:45.751" v="2" actId="1076"/>
        <pc:sldMkLst>
          <pc:docMk/>
          <pc:sldMk cId="2471768173" sldId="261"/>
        </pc:sldMkLst>
        <pc:spChg chg="mod">
          <ac:chgData name="ali asjad" userId="54560faafefd9f0a" providerId="LiveId" clId="{A2F3A0D3-84B8-48B7-8E35-841FE54F86C0}" dt="2022-05-15T15:17:45.751" v="2" actId="1076"/>
          <ac:spMkLst>
            <pc:docMk/>
            <pc:sldMk cId="2471768173" sldId="261"/>
            <ac:spMk id="3" creationId="{E12D51FC-A83D-4A1B-9DA0-075BD3A955A4}"/>
          </ac:spMkLst>
        </pc:spChg>
      </pc:sldChg>
      <pc:sldChg chg="modSp mod">
        <pc:chgData name="ali asjad" userId="54560faafefd9f0a" providerId="LiveId" clId="{A2F3A0D3-84B8-48B7-8E35-841FE54F86C0}" dt="2022-05-15T15:18:28.831" v="28" actId="113"/>
        <pc:sldMkLst>
          <pc:docMk/>
          <pc:sldMk cId="977281713" sldId="263"/>
        </pc:sldMkLst>
        <pc:spChg chg="mod">
          <ac:chgData name="ali asjad" userId="54560faafefd9f0a" providerId="LiveId" clId="{A2F3A0D3-84B8-48B7-8E35-841FE54F86C0}" dt="2022-05-15T15:18:28.831" v="28" actId="113"/>
          <ac:spMkLst>
            <pc:docMk/>
            <pc:sldMk cId="977281713" sldId="263"/>
            <ac:spMk id="2" creationId="{F3780F0B-E3F4-4122-A479-228E0D5C5B9E}"/>
          </ac:spMkLst>
        </pc:spChg>
      </pc:sldChg>
      <pc:sldChg chg="modSp mod">
        <pc:chgData name="ali asjad" userId="54560faafefd9f0a" providerId="LiveId" clId="{A2F3A0D3-84B8-48B7-8E35-841FE54F86C0}" dt="2022-05-15T15:18:38.443" v="30" actId="255"/>
        <pc:sldMkLst>
          <pc:docMk/>
          <pc:sldMk cId="362826004" sldId="267"/>
        </pc:sldMkLst>
        <pc:spChg chg="mod">
          <ac:chgData name="ali asjad" userId="54560faafefd9f0a" providerId="LiveId" clId="{A2F3A0D3-84B8-48B7-8E35-841FE54F86C0}" dt="2022-05-15T15:18:38.443" v="30" actId="255"/>
          <ac:spMkLst>
            <pc:docMk/>
            <pc:sldMk cId="362826004" sldId="267"/>
            <ac:spMk id="2" creationId="{B55FA80D-6987-459D-9873-44BB8254716D}"/>
          </ac:spMkLst>
        </pc:spChg>
      </pc:sldChg>
      <pc:sldChg chg="modSp mod">
        <pc:chgData name="ali asjad" userId="54560faafefd9f0a" providerId="LiveId" clId="{A2F3A0D3-84B8-48B7-8E35-841FE54F86C0}" dt="2022-05-15T15:18:50.307" v="31" actId="113"/>
        <pc:sldMkLst>
          <pc:docMk/>
          <pc:sldMk cId="43177920" sldId="269"/>
        </pc:sldMkLst>
        <pc:spChg chg="mod">
          <ac:chgData name="ali asjad" userId="54560faafefd9f0a" providerId="LiveId" clId="{A2F3A0D3-84B8-48B7-8E35-841FE54F86C0}" dt="2022-05-15T15:18:50.307" v="31" actId="113"/>
          <ac:spMkLst>
            <pc:docMk/>
            <pc:sldMk cId="43177920" sldId="269"/>
            <ac:spMk id="2" creationId="{6BA3D34A-0BE1-4E75-9930-26876A8640DF}"/>
          </ac:spMkLst>
        </pc:spChg>
      </pc:sldChg>
      <pc:sldChg chg="modSp mod">
        <pc:chgData name="ali asjad" userId="54560faafefd9f0a" providerId="LiveId" clId="{A2F3A0D3-84B8-48B7-8E35-841FE54F86C0}" dt="2022-05-15T15:18:54.051" v="32" actId="113"/>
        <pc:sldMkLst>
          <pc:docMk/>
          <pc:sldMk cId="3708791448" sldId="271"/>
        </pc:sldMkLst>
        <pc:spChg chg="mod">
          <ac:chgData name="ali asjad" userId="54560faafefd9f0a" providerId="LiveId" clId="{A2F3A0D3-84B8-48B7-8E35-841FE54F86C0}" dt="2022-05-15T15:18:54.051" v="32" actId="113"/>
          <ac:spMkLst>
            <pc:docMk/>
            <pc:sldMk cId="3708791448" sldId="271"/>
            <ac:spMk id="2" creationId="{49C47392-4D17-472E-BEA3-E1D63C10CB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0D2B-6086-4F8C-93A1-10F82975B5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1AB760-D03E-475A-B262-FB38FEAF6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B65F68-7962-44AD-A5B6-24A735C73A13}"/>
              </a:ext>
            </a:extLst>
          </p:cNvPr>
          <p:cNvSpPr>
            <a:spLocks noGrp="1"/>
          </p:cNvSpPr>
          <p:nvPr>
            <p:ph type="dt" sz="half" idx="10"/>
          </p:nvPr>
        </p:nvSpPr>
        <p:spPr/>
        <p:txBody>
          <a:bodyPr/>
          <a:lstStyle/>
          <a:p>
            <a:fld id="{54217A0C-9AC7-4FC6-82A7-196794724E28}" type="datetimeFigureOut">
              <a:rPr lang="en-US" smtClean="0"/>
              <a:t>5/15/2022</a:t>
            </a:fld>
            <a:endParaRPr lang="en-US"/>
          </a:p>
        </p:txBody>
      </p:sp>
      <p:sp>
        <p:nvSpPr>
          <p:cNvPr id="5" name="Footer Placeholder 4">
            <a:extLst>
              <a:ext uri="{FF2B5EF4-FFF2-40B4-BE49-F238E27FC236}">
                <a16:creationId xmlns:a16="http://schemas.microsoft.com/office/drawing/2014/main" id="{B30025CD-B97A-45C3-BE98-56B28961C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C3E35-595D-49FC-8833-0C765A03B6CC}"/>
              </a:ext>
            </a:extLst>
          </p:cNvPr>
          <p:cNvSpPr>
            <a:spLocks noGrp="1"/>
          </p:cNvSpPr>
          <p:nvPr>
            <p:ph type="sldNum" sz="quarter" idx="12"/>
          </p:nvPr>
        </p:nvSpPr>
        <p:spPr/>
        <p:txBody>
          <a:bodyPr/>
          <a:lstStyle/>
          <a:p>
            <a:fld id="{B094DC39-AB90-42A5-BFE9-2A386B66FC5B}" type="slidenum">
              <a:rPr lang="en-US" smtClean="0"/>
              <a:t>‹#›</a:t>
            </a:fld>
            <a:endParaRPr lang="en-US"/>
          </a:p>
        </p:txBody>
      </p:sp>
    </p:spTree>
    <p:extLst>
      <p:ext uri="{BB962C8B-B14F-4D97-AF65-F5344CB8AC3E}">
        <p14:creationId xmlns:p14="http://schemas.microsoft.com/office/powerpoint/2010/main" val="342850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3527-780B-4833-A631-F75F1DCF78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5EA716-690C-4222-9A4B-A5DCB68E43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4374E-E117-4ACB-98E7-6C6BE4B66BE8}"/>
              </a:ext>
            </a:extLst>
          </p:cNvPr>
          <p:cNvSpPr>
            <a:spLocks noGrp="1"/>
          </p:cNvSpPr>
          <p:nvPr>
            <p:ph type="dt" sz="half" idx="10"/>
          </p:nvPr>
        </p:nvSpPr>
        <p:spPr/>
        <p:txBody>
          <a:bodyPr/>
          <a:lstStyle/>
          <a:p>
            <a:fld id="{54217A0C-9AC7-4FC6-82A7-196794724E28}" type="datetimeFigureOut">
              <a:rPr lang="en-US" smtClean="0"/>
              <a:t>5/15/2022</a:t>
            </a:fld>
            <a:endParaRPr lang="en-US"/>
          </a:p>
        </p:txBody>
      </p:sp>
      <p:sp>
        <p:nvSpPr>
          <p:cNvPr id="5" name="Footer Placeholder 4">
            <a:extLst>
              <a:ext uri="{FF2B5EF4-FFF2-40B4-BE49-F238E27FC236}">
                <a16:creationId xmlns:a16="http://schemas.microsoft.com/office/drawing/2014/main" id="{D5AC2393-DE94-4D64-AD52-D729BDF59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C3DAD-9856-465D-9D94-D0EF6A65891C}"/>
              </a:ext>
            </a:extLst>
          </p:cNvPr>
          <p:cNvSpPr>
            <a:spLocks noGrp="1"/>
          </p:cNvSpPr>
          <p:nvPr>
            <p:ph type="sldNum" sz="quarter" idx="12"/>
          </p:nvPr>
        </p:nvSpPr>
        <p:spPr/>
        <p:txBody>
          <a:bodyPr/>
          <a:lstStyle/>
          <a:p>
            <a:fld id="{B094DC39-AB90-42A5-BFE9-2A386B66FC5B}" type="slidenum">
              <a:rPr lang="en-US" smtClean="0"/>
              <a:t>‹#›</a:t>
            </a:fld>
            <a:endParaRPr lang="en-US"/>
          </a:p>
        </p:txBody>
      </p:sp>
    </p:spTree>
    <p:extLst>
      <p:ext uri="{BB962C8B-B14F-4D97-AF65-F5344CB8AC3E}">
        <p14:creationId xmlns:p14="http://schemas.microsoft.com/office/powerpoint/2010/main" val="16264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7B13E9-E694-4BDF-8B18-26813E0E4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A3BAC0-6406-4875-8822-2E780ED8C0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6B1E9-ED68-4433-B36C-A3A05E118FC0}"/>
              </a:ext>
            </a:extLst>
          </p:cNvPr>
          <p:cNvSpPr>
            <a:spLocks noGrp="1"/>
          </p:cNvSpPr>
          <p:nvPr>
            <p:ph type="dt" sz="half" idx="10"/>
          </p:nvPr>
        </p:nvSpPr>
        <p:spPr/>
        <p:txBody>
          <a:bodyPr/>
          <a:lstStyle/>
          <a:p>
            <a:fld id="{54217A0C-9AC7-4FC6-82A7-196794724E28}" type="datetimeFigureOut">
              <a:rPr lang="en-US" smtClean="0"/>
              <a:t>5/15/2022</a:t>
            </a:fld>
            <a:endParaRPr lang="en-US"/>
          </a:p>
        </p:txBody>
      </p:sp>
      <p:sp>
        <p:nvSpPr>
          <p:cNvPr id="5" name="Footer Placeholder 4">
            <a:extLst>
              <a:ext uri="{FF2B5EF4-FFF2-40B4-BE49-F238E27FC236}">
                <a16:creationId xmlns:a16="http://schemas.microsoft.com/office/drawing/2014/main" id="{C8DF3871-EE94-4B40-9F0E-3B6E2DCC1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5D29F-49AC-48F2-955E-794E4F394905}"/>
              </a:ext>
            </a:extLst>
          </p:cNvPr>
          <p:cNvSpPr>
            <a:spLocks noGrp="1"/>
          </p:cNvSpPr>
          <p:nvPr>
            <p:ph type="sldNum" sz="quarter" idx="12"/>
          </p:nvPr>
        </p:nvSpPr>
        <p:spPr/>
        <p:txBody>
          <a:bodyPr/>
          <a:lstStyle/>
          <a:p>
            <a:fld id="{B094DC39-AB90-42A5-BFE9-2A386B66FC5B}" type="slidenum">
              <a:rPr lang="en-US" smtClean="0"/>
              <a:t>‹#›</a:t>
            </a:fld>
            <a:endParaRPr lang="en-US"/>
          </a:p>
        </p:txBody>
      </p:sp>
    </p:spTree>
    <p:extLst>
      <p:ext uri="{BB962C8B-B14F-4D97-AF65-F5344CB8AC3E}">
        <p14:creationId xmlns:p14="http://schemas.microsoft.com/office/powerpoint/2010/main" val="357093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12CE-A19D-481F-BABA-80B6A8E412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15E691-5AF3-47E3-82F2-08F2D56836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2AAA4-3D9C-4A2D-8C1A-0FFCB850E3E6}"/>
              </a:ext>
            </a:extLst>
          </p:cNvPr>
          <p:cNvSpPr>
            <a:spLocks noGrp="1"/>
          </p:cNvSpPr>
          <p:nvPr>
            <p:ph type="dt" sz="half" idx="10"/>
          </p:nvPr>
        </p:nvSpPr>
        <p:spPr/>
        <p:txBody>
          <a:bodyPr/>
          <a:lstStyle/>
          <a:p>
            <a:fld id="{54217A0C-9AC7-4FC6-82A7-196794724E28}" type="datetimeFigureOut">
              <a:rPr lang="en-US" smtClean="0"/>
              <a:t>5/15/2022</a:t>
            </a:fld>
            <a:endParaRPr lang="en-US"/>
          </a:p>
        </p:txBody>
      </p:sp>
      <p:sp>
        <p:nvSpPr>
          <p:cNvPr id="5" name="Footer Placeholder 4">
            <a:extLst>
              <a:ext uri="{FF2B5EF4-FFF2-40B4-BE49-F238E27FC236}">
                <a16:creationId xmlns:a16="http://schemas.microsoft.com/office/drawing/2014/main" id="{21529C1F-B98C-43AB-B066-64630336E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4066D-FFD6-44C5-9E8E-5A412ACF95A2}"/>
              </a:ext>
            </a:extLst>
          </p:cNvPr>
          <p:cNvSpPr>
            <a:spLocks noGrp="1"/>
          </p:cNvSpPr>
          <p:nvPr>
            <p:ph type="sldNum" sz="quarter" idx="12"/>
          </p:nvPr>
        </p:nvSpPr>
        <p:spPr/>
        <p:txBody>
          <a:bodyPr/>
          <a:lstStyle/>
          <a:p>
            <a:fld id="{B094DC39-AB90-42A5-BFE9-2A386B66FC5B}" type="slidenum">
              <a:rPr lang="en-US" smtClean="0"/>
              <a:t>‹#›</a:t>
            </a:fld>
            <a:endParaRPr lang="en-US"/>
          </a:p>
        </p:txBody>
      </p:sp>
    </p:spTree>
    <p:extLst>
      <p:ext uri="{BB962C8B-B14F-4D97-AF65-F5344CB8AC3E}">
        <p14:creationId xmlns:p14="http://schemas.microsoft.com/office/powerpoint/2010/main" val="81343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FFEF-5936-402F-A2EB-B965B2C251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6B703F-E672-484B-A9A5-01B46DECA5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3CE270-FDDE-4BBA-AF25-FDCC6FFC1126}"/>
              </a:ext>
            </a:extLst>
          </p:cNvPr>
          <p:cNvSpPr>
            <a:spLocks noGrp="1"/>
          </p:cNvSpPr>
          <p:nvPr>
            <p:ph type="dt" sz="half" idx="10"/>
          </p:nvPr>
        </p:nvSpPr>
        <p:spPr/>
        <p:txBody>
          <a:bodyPr/>
          <a:lstStyle/>
          <a:p>
            <a:fld id="{54217A0C-9AC7-4FC6-82A7-196794724E28}" type="datetimeFigureOut">
              <a:rPr lang="en-US" smtClean="0"/>
              <a:t>5/15/2022</a:t>
            </a:fld>
            <a:endParaRPr lang="en-US"/>
          </a:p>
        </p:txBody>
      </p:sp>
      <p:sp>
        <p:nvSpPr>
          <p:cNvPr id="5" name="Footer Placeholder 4">
            <a:extLst>
              <a:ext uri="{FF2B5EF4-FFF2-40B4-BE49-F238E27FC236}">
                <a16:creationId xmlns:a16="http://schemas.microsoft.com/office/drawing/2014/main" id="{F9B21A4D-8760-4FC9-934B-F6614EBAE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3F0DE-1145-445C-A5B5-24E91ABCA42F}"/>
              </a:ext>
            </a:extLst>
          </p:cNvPr>
          <p:cNvSpPr>
            <a:spLocks noGrp="1"/>
          </p:cNvSpPr>
          <p:nvPr>
            <p:ph type="sldNum" sz="quarter" idx="12"/>
          </p:nvPr>
        </p:nvSpPr>
        <p:spPr/>
        <p:txBody>
          <a:bodyPr/>
          <a:lstStyle/>
          <a:p>
            <a:fld id="{B094DC39-AB90-42A5-BFE9-2A386B66FC5B}" type="slidenum">
              <a:rPr lang="en-US" smtClean="0"/>
              <a:t>‹#›</a:t>
            </a:fld>
            <a:endParaRPr lang="en-US"/>
          </a:p>
        </p:txBody>
      </p:sp>
    </p:spTree>
    <p:extLst>
      <p:ext uri="{BB962C8B-B14F-4D97-AF65-F5344CB8AC3E}">
        <p14:creationId xmlns:p14="http://schemas.microsoft.com/office/powerpoint/2010/main" val="406161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98E4-038E-49AC-A9D5-C0DD7154E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971A8-EB2C-496C-BAAD-945317519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357988-04B0-4C6A-B0CD-EB9BCFF0D9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3259FA-7790-4BEE-B6F4-A0C4F6C556B2}"/>
              </a:ext>
            </a:extLst>
          </p:cNvPr>
          <p:cNvSpPr>
            <a:spLocks noGrp="1"/>
          </p:cNvSpPr>
          <p:nvPr>
            <p:ph type="dt" sz="half" idx="10"/>
          </p:nvPr>
        </p:nvSpPr>
        <p:spPr/>
        <p:txBody>
          <a:bodyPr/>
          <a:lstStyle/>
          <a:p>
            <a:fld id="{54217A0C-9AC7-4FC6-82A7-196794724E28}" type="datetimeFigureOut">
              <a:rPr lang="en-US" smtClean="0"/>
              <a:t>5/15/2022</a:t>
            </a:fld>
            <a:endParaRPr lang="en-US"/>
          </a:p>
        </p:txBody>
      </p:sp>
      <p:sp>
        <p:nvSpPr>
          <p:cNvPr id="6" name="Footer Placeholder 5">
            <a:extLst>
              <a:ext uri="{FF2B5EF4-FFF2-40B4-BE49-F238E27FC236}">
                <a16:creationId xmlns:a16="http://schemas.microsoft.com/office/drawing/2014/main" id="{9695E0BD-CAD7-4CA6-80F3-5B027C6E0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40FE74-6540-4FFD-905A-84C33AF2B105}"/>
              </a:ext>
            </a:extLst>
          </p:cNvPr>
          <p:cNvSpPr>
            <a:spLocks noGrp="1"/>
          </p:cNvSpPr>
          <p:nvPr>
            <p:ph type="sldNum" sz="quarter" idx="12"/>
          </p:nvPr>
        </p:nvSpPr>
        <p:spPr/>
        <p:txBody>
          <a:bodyPr/>
          <a:lstStyle/>
          <a:p>
            <a:fld id="{B094DC39-AB90-42A5-BFE9-2A386B66FC5B}" type="slidenum">
              <a:rPr lang="en-US" smtClean="0"/>
              <a:t>‹#›</a:t>
            </a:fld>
            <a:endParaRPr lang="en-US"/>
          </a:p>
        </p:txBody>
      </p:sp>
    </p:spTree>
    <p:extLst>
      <p:ext uri="{BB962C8B-B14F-4D97-AF65-F5344CB8AC3E}">
        <p14:creationId xmlns:p14="http://schemas.microsoft.com/office/powerpoint/2010/main" val="340890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4B0A-138A-40E9-9E87-1BD6A4D0CC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0FA7F-DDC2-4166-A696-0ABFCD1C9E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FF24A9-83D7-4BD3-8D3A-3C3C216B0B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156697-A432-4626-B2EA-23DE3E678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748E1D-9FEA-4719-AE53-9118B9FB21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41E924-C57C-4AB1-A381-EDDE7CC23F75}"/>
              </a:ext>
            </a:extLst>
          </p:cNvPr>
          <p:cNvSpPr>
            <a:spLocks noGrp="1"/>
          </p:cNvSpPr>
          <p:nvPr>
            <p:ph type="dt" sz="half" idx="10"/>
          </p:nvPr>
        </p:nvSpPr>
        <p:spPr/>
        <p:txBody>
          <a:bodyPr/>
          <a:lstStyle/>
          <a:p>
            <a:fld id="{54217A0C-9AC7-4FC6-82A7-196794724E28}" type="datetimeFigureOut">
              <a:rPr lang="en-US" smtClean="0"/>
              <a:t>5/15/2022</a:t>
            </a:fld>
            <a:endParaRPr lang="en-US"/>
          </a:p>
        </p:txBody>
      </p:sp>
      <p:sp>
        <p:nvSpPr>
          <p:cNvPr id="8" name="Footer Placeholder 7">
            <a:extLst>
              <a:ext uri="{FF2B5EF4-FFF2-40B4-BE49-F238E27FC236}">
                <a16:creationId xmlns:a16="http://schemas.microsoft.com/office/drawing/2014/main" id="{CF816EA2-EE9C-44AA-BD98-5470B0C179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0CFE0-464C-4513-8442-5245FC54B424}"/>
              </a:ext>
            </a:extLst>
          </p:cNvPr>
          <p:cNvSpPr>
            <a:spLocks noGrp="1"/>
          </p:cNvSpPr>
          <p:nvPr>
            <p:ph type="sldNum" sz="quarter" idx="12"/>
          </p:nvPr>
        </p:nvSpPr>
        <p:spPr/>
        <p:txBody>
          <a:bodyPr/>
          <a:lstStyle/>
          <a:p>
            <a:fld id="{B094DC39-AB90-42A5-BFE9-2A386B66FC5B}" type="slidenum">
              <a:rPr lang="en-US" smtClean="0"/>
              <a:t>‹#›</a:t>
            </a:fld>
            <a:endParaRPr lang="en-US"/>
          </a:p>
        </p:txBody>
      </p:sp>
    </p:spTree>
    <p:extLst>
      <p:ext uri="{BB962C8B-B14F-4D97-AF65-F5344CB8AC3E}">
        <p14:creationId xmlns:p14="http://schemas.microsoft.com/office/powerpoint/2010/main" val="333385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A5F4-AC3F-4B6B-BA8C-D74E8CBC32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F78111-9652-4AE9-A82E-463E5D7B8FA7}"/>
              </a:ext>
            </a:extLst>
          </p:cNvPr>
          <p:cNvSpPr>
            <a:spLocks noGrp="1"/>
          </p:cNvSpPr>
          <p:nvPr>
            <p:ph type="dt" sz="half" idx="10"/>
          </p:nvPr>
        </p:nvSpPr>
        <p:spPr/>
        <p:txBody>
          <a:bodyPr/>
          <a:lstStyle/>
          <a:p>
            <a:fld id="{54217A0C-9AC7-4FC6-82A7-196794724E28}" type="datetimeFigureOut">
              <a:rPr lang="en-US" smtClean="0"/>
              <a:t>5/15/2022</a:t>
            </a:fld>
            <a:endParaRPr lang="en-US"/>
          </a:p>
        </p:txBody>
      </p:sp>
      <p:sp>
        <p:nvSpPr>
          <p:cNvPr id="4" name="Footer Placeholder 3">
            <a:extLst>
              <a:ext uri="{FF2B5EF4-FFF2-40B4-BE49-F238E27FC236}">
                <a16:creationId xmlns:a16="http://schemas.microsoft.com/office/drawing/2014/main" id="{B9A00020-245C-4456-A245-292C352379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BE9779-21D2-414D-B5B1-680615254756}"/>
              </a:ext>
            </a:extLst>
          </p:cNvPr>
          <p:cNvSpPr>
            <a:spLocks noGrp="1"/>
          </p:cNvSpPr>
          <p:nvPr>
            <p:ph type="sldNum" sz="quarter" idx="12"/>
          </p:nvPr>
        </p:nvSpPr>
        <p:spPr/>
        <p:txBody>
          <a:bodyPr/>
          <a:lstStyle/>
          <a:p>
            <a:fld id="{B094DC39-AB90-42A5-BFE9-2A386B66FC5B}" type="slidenum">
              <a:rPr lang="en-US" smtClean="0"/>
              <a:t>‹#›</a:t>
            </a:fld>
            <a:endParaRPr lang="en-US"/>
          </a:p>
        </p:txBody>
      </p:sp>
    </p:spTree>
    <p:extLst>
      <p:ext uri="{BB962C8B-B14F-4D97-AF65-F5344CB8AC3E}">
        <p14:creationId xmlns:p14="http://schemas.microsoft.com/office/powerpoint/2010/main" val="179286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5EE9A-AA89-4E1E-AAE4-7515913AF3CA}"/>
              </a:ext>
            </a:extLst>
          </p:cNvPr>
          <p:cNvSpPr>
            <a:spLocks noGrp="1"/>
          </p:cNvSpPr>
          <p:nvPr>
            <p:ph type="dt" sz="half" idx="10"/>
          </p:nvPr>
        </p:nvSpPr>
        <p:spPr/>
        <p:txBody>
          <a:bodyPr/>
          <a:lstStyle/>
          <a:p>
            <a:fld id="{54217A0C-9AC7-4FC6-82A7-196794724E28}" type="datetimeFigureOut">
              <a:rPr lang="en-US" smtClean="0"/>
              <a:t>5/15/2022</a:t>
            </a:fld>
            <a:endParaRPr lang="en-US"/>
          </a:p>
        </p:txBody>
      </p:sp>
      <p:sp>
        <p:nvSpPr>
          <p:cNvPr id="3" name="Footer Placeholder 2">
            <a:extLst>
              <a:ext uri="{FF2B5EF4-FFF2-40B4-BE49-F238E27FC236}">
                <a16:creationId xmlns:a16="http://schemas.microsoft.com/office/drawing/2014/main" id="{2B61A230-3C45-45C3-B24C-ABB735A787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48F3D4-BCB0-4841-A8B3-9A24338565EC}"/>
              </a:ext>
            </a:extLst>
          </p:cNvPr>
          <p:cNvSpPr>
            <a:spLocks noGrp="1"/>
          </p:cNvSpPr>
          <p:nvPr>
            <p:ph type="sldNum" sz="quarter" idx="12"/>
          </p:nvPr>
        </p:nvSpPr>
        <p:spPr/>
        <p:txBody>
          <a:bodyPr/>
          <a:lstStyle/>
          <a:p>
            <a:fld id="{B094DC39-AB90-42A5-BFE9-2A386B66FC5B}" type="slidenum">
              <a:rPr lang="en-US" smtClean="0"/>
              <a:t>‹#›</a:t>
            </a:fld>
            <a:endParaRPr lang="en-US"/>
          </a:p>
        </p:txBody>
      </p:sp>
    </p:spTree>
    <p:extLst>
      <p:ext uri="{BB962C8B-B14F-4D97-AF65-F5344CB8AC3E}">
        <p14:creationId xmlns:p14="http://schemas.microsoft.com/office/powerpoint/2010/main" val="404841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1001-0F7C-4C92-B8A8-0CC56AB26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E57C80-7657-467C-8C5E-79447C5DE2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71C299-FE10-46DD-BF2D-0D05C6D49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06F1B3-0524-4218-A1D2-639F1BDF2165}"/>
              </a:ext>
            </a:extLst>
          </p:cNvPr>
          <p:cNvSpPr>
            <a:spLocks noGrp="1"/>
          </p:cNvSpPr>
          <p:nvPr>
            <p:ph type="dt" sz="half" idx="10"/>
          </p:nvPr>
        </p:nvSpPr>
        <p:spPr/>
        <p:txBody>
          <a:bodyPr/>
          <a:lstStyle/>
          <a:p>
            <a:fld id="{54217A0C-9AC7-4FC6-82A7-196794724E28}" type="datetimeFigureOut">
              <a:rPr lang="en-US" smtClean="0"/>
              <a:t>5/15/2022</a:t>
            </a:fld>
            <a:endParaRPr lang="en-US"/>
          </a:p>
        </p:txBody>
      </p:sp>
      <p:sp>
        <p:nvSpPr>
          <p:cNvPr id="6" name="Footer Placeholder 5">
            <a:extLst>
              <a:ext uri="{FF2B5EF4-FFF2-40B4-BE49-F238E27FC236}">
                <a16:creationId xmlns:a16="http://schemas.microsoft.com/office/drawing/2014/main" id="{21F8188C-351E-4AF2-BE9C-2B9DCD9EF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DAFB7-88C1-46BB-897F-DE9631DC42FF}"/>
              </a:ext>
            </a:extLst>
          </p:cNvPr>
          <p:cNvSpPr>
            <a:spLocks noGrp="1"/>
          </p:cNvSpPr>
          <p:nvPr>
            <p:ph type="sldNum" sz="quarter" idx="12"/>
          </p:nvPr>
        </p:nvSpPr>
        <p:spPr/>
        <p:txBody>
          <a:bodyPr/>
          <a:lstStyle/>
          <a:p>
            <a:fld id="{B094DC39-AB90-42A5-BFE9-2A386B66FC5B}" type="slidenum">
              <a:rPr lang="en-US" smtClean="0"/>
              <a:t>‹#›</a:t>
            </a:fld>
            <a:endParaRPr lang="en-US"/>
          </a:p>
        </p:txBody>
      </p:sp>
    </p:spTree>
    <p:extLst>
      <p:ext uri="{BB962C8B-B14F-4D97-AF65-F5344CB8AC3E}">
        <p14:creationId xmlns:p14="http://schemas.microsoft.com/office/powerpoint/2010/main" val="306035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B643-2C70-4C3B-B953-EAF1066B3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9E64E-A713-46C2-A59A-F43CA3340F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93092F-F0D1-49A8-BFFD-EBC407866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37568-9F2F-4161-ADFD-04C5EAD2BA1C}"/>
              </a:ext>
            </a:extLst>
          </p:cNvPr>
          <p:cNvSpPr>
            <a:spLocks noGrp="1"/>
          </p:cNvSpPr>
          <p:nvPr>
            <p:ph type="dt" sz="half" idx="10"/>
          </p:nvPr>
        </p:nvSpPr>
        <p:spPr/>
        <p:txBody>
          <a:bodyPr/>
          <a:lstStyle/>
          <a:p>
            <a:fld id="{54217A0C-9AC7-4FC6-82A7-196794724E28}" type="datetimeFigureOut">
              <a:rPr lang="en-US" smtClean="0"/>
              <a:t>5/15/2022</a:t>
            </a:fld>
            <a:endParaRPr lang="en-US"/>
          </a:p>
        </p:txBody>
      </p:sp>
      <p:sp>
        <p:nvSpPr>
          <p:cNvPr id="6" name="Footer Placeholder 5">
            <a:extLst>
              <a:ext uri="{FF2B5EF4-FFF2-40B4-BE49-F238E27FC236}">
                <a16:creationId xmlns:a16="http://schemas.microsoft.com/office/drawing/2014/main" id="{C01E91EE-B600-403B-956F-6630AECC8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D39A33-84A1-4B01-BA0F-CCCD12A0278B}"/>
              </a:ext>
            </a:extLst>
          </p:cNvPr>
          <p:cNvSpPr>
            <a:spLocks noGrp="1"/>
          </p:cNvSpPr>
          <p:nvPr>
            <p:ph type="sldNum" sz="quarter" idx="12"/>
          </p:nvPr>
        </p:nvSpPr>
        <p:spPr/>
        <p:txBody>
          <a:bodyPr/>
          <a:lstStyle/>
          <a:p>
            <a:fld id="{B094DC39-AB90-42A5-BFE9-2A386B66FC5B}" type="slidenum">
              <a:rPr lang="en-US" smtClean="0"/>
              <a:t>‹#›</a:t>
            </a:fld>
            <a:endParaRPr lang="en-US"/>
          </a:p>
        </p:txBody>
      </p:sp>
    </p:spTree>
    <p:extLst>
      <p:ext uri="{BB962C8B-B14F-4D97-AF65-F5344CB8AC3E}">
        <p14:creationId xmlns:p14="http://schemas.microsoft.com/office/powerpoint/2010/main" val="31307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50BF0A-F483-40A4-9C9B-88B622F5D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43B981-1291-4624-9990-AC1812C0B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74541-A3CC-41D6-99A3-CC8023449C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17A0C-9AC7-4FC6-82A7-196794724E28}" type="datetimeFigureOut">
              <a:rPr lang="en-US" smtClean="0"/>
              <a:t>5/15/2022</a:t>
            </a:fld>
            <a:endParaRPr lang="en-US"/>
          </a:p>
        </p:txBody>
      </p:sp>
      <p:sp>
        <p:nvSpPr>
          <p:cNvPr id="5" name="Footer Placeholder 4">
            <a:extLst>
              <a:ext uri="{FF2B5EF4-FFF2-40B4-BE49-F238E27FC236}">
                <a16:creationId xmlns:a16="http://schemas.microsoft.com/office/drawing/2014/main" id="{69C42F4B-F6C9-449C-B1AB-83ABCAA89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8A6629-488B-40CF-B6B3-B5FCE894D9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4DC39-AB90-42A5-BFE9-2A386B66FC5B}" type="slidenum">
              <a:rPr lang="en-US" smtClean="0"/>
              <a:t>‹#›</a:t>
            </a:fld>
            <a:endParaRPr lang="en-US"/>
          </a:p>
        </p:txBody>
      </p:sp>
    </p:spTree>
    <p:extLst>
      <p:ext uri="{BB962C8B-B14F-4D97-AF65-F5344CB8AC3E}">
        <p14:creationId xmlns:p14="http://schemas.microsoft.com/office/powerpoint/2010/main" val="2953282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ui.adsabs.harvard.edu/abs/2020arXiv201003240C/abstract" TargetMode="External"/><Relationship Id="rId2" Type="http://schemas.openxmlformats.org/officeDocument/2006/relationships/hyperlink" Target="https://scholar.harvard.edu/files/sendhil/files/recommenders55.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CC7E5A-E642-4B91-A29B-7CE35EED2D54}"/>
              </a:ext>
            </a:extLst>
          </p:cNvPr>
          <p:cNvSpPr/>
          <p:nvPr/>
        </p:nvSpPr>
        <p:spPr>
          <a:xfrm>
            <a:off x="463826" y="424068"/>
            <a:ext cx="10548730" cy="591047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417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B1B0F1-B087-4839-8A6D-2B6B18B04BBB}"/>
              </a:ext>
            </a:extLst>
          </p:cNvPr>
          <p:cNvSpPr>
            <a:spLocks noGrp="1"/>
          </p:cNvSpPr>
          <p:nvPr>
            <p:ph type="body" sz="half" idx="2"/>
          </p:nvPr>
        </p:nvSpPr>
        <p:spPr>
          <a:xfrm>
            <a:off x="490330" y="2640496"/>
            <a:ext cx="3932237" cy="1371600"/>
          </a:xfrm>
        </p:spPr>
        <p:txBody>
          <a:bodyPr>
            <a:normAutofit/>
          </a:bodyPr>
          <a:lstStyle/>
          <a:p>
            <a:pPr marL="285750" indent="-285750" algn="l">
              <a:buFont typeface="Arial" panose="020B0604020202020204" pitchFamily="34" charset="0"/>
              <a:buChar char="•"/>
            </a:pPr>
            <a:r>
              <a:rPr lang="en-US" b="0" i="0" dirty="0">
                <a:solidFill>
                  <a:srgbClr val="000000"/>
                </a:solidFill>
                <a:effectLst/>
                <a:latin typeface="Helvetica Neue"/>
              </a:rPr>
              <a:t>According to the dataset these are the best movies and top rated movies.</a:t>
            </a:r>
            <a:br>
              <a:rPr lang="en-US" dirty="0"/>
            </a:br>
            <a:endParaRPr lang="en-US" dirty="0"/>
          </a:p>
        </p:txBody>
      </p:sp>
      <p:sp>
        <p:nvSpPr>
          <p:cNvPr id="5" name="Rectangle 4">
            <a:extLst>
              <a:ext uri="{FF2B5EF4-FFF2-40B4-BE49-F238E27FC236}">
                <a16:creationId xmlns:a16="http://schemas.microsoft.com/office/drawing/2014/main" id="{1D2A1351-F524-4E32-BC96-0D2F1A890117}"/>
              </a:ext>
            </a:extLst>
          </p:cNvPr>
          <p:cNvSpPr/>
          <p:nvPr/>
        </p:nvSpPr>
        <p:spPr>
          <a:xfrm>
            <a:off x="4422567" y="602974"/>
            <a:ext cx="7279103" cy="520147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2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7B4A9E-6BEB-4C70-BEE5-B962B2EDC744}"/>
              </a:ext>
            </a:extLst>
          </p:cNvPr>
          <p:cNvSpPr>
            <a:spLocks noGrp="1"/>
          </p:cNvSpPr>
          <p:nvPr>
            <p:ph type="body" sz="half" idx="2"/>
          </p:nvPr>
        </p:nvSpPr>
        <p:spPr>
          <a:xfrm>
            <a:off x="455475" y="1209261"/>
            <a:ext cx="3932237" cy="3811588"/>
          </a:xfrm>
        </p:spPr>
        <p:txBody>
          <a:bodyPr/>
          <a:lstStyle/>
          <a:p>
            <a:pPr algn="l"/>
            <a:r>
              <a:rPr lang="en-US" b="1" i="0" dirty="0">
                <a:solidFill>
                  <a:srgbClr val="000000"/>
                </a:solidFill>
                <a:effectLst/>
                <a:latin typeface="Helvetica Neue"/>
              </a:rPr>
              <a:t>Product:</a:t>
            </a:r>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Eyeliner Pen.</a:t>
            </a:r>
          </a:p>
          <a:p>
            <a:pPr algn="l"/>
            <a:r>
              <a:rPr lang="en-US" b="1" i="0" dirty="0">
                <a:solidFill>
                  <a:srgbClr val="000000"/>
                </a:solidFill>
                <a:effectLst/>
                <a:latin typeface="Helvetica Neue"/>
              </a:rPr>
              <a:t>Suggestions:</a:t>
            </a:r>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Kms California Hair Conditioner.</a:t>
            </a:r>
          </a:p>
          <a:p>
            <a:pPr marL="285750" indent="-285750" algn="l">
              <a:buFont typeface="Arial" panose="020B0604020202020204" pitchFamily="34" charset="0"/>
              <a:buChar char="•"/>
            </a:pPr>
            <a:r>
              <a:rPr lang="en-US" b="0" i="0" dirty="0">
                <a:solidFill>
                  <a:srgbClr val="000000"/>
                </a:solidFill>
                <a:effectLst/>
                <a:latin typeface="Helvetica Neue"/>
              </a:rPr>
              <a:t>Anti Aging face cream.</a:t>
            </a:r>
          </a:p>
          <a:p>
            <a:pPr marL="285750" indent="-285750" algn="l">
              <a:buFont typeface="Arial" panose="020B0604020202020204" pitchFamily="34" charset="0"/>
              <a:buChar char="•"/>
            </a:pPr>
            <a:r>
              <a:rPr lang="en-US" b="0" i="0" dirty="0">
                <a:solidFill>
                  <a:srgbClr val="000000"/>
                </a:solidFill>
                <a:effectLst/>
                <a:latin typeface="Helvetica Neue"/>
              </a:rPr>
              <a:t>Women’s Perfume.</a:t>
            </a:r>
          </a:p>
          <a:p>
            <a:pPr marL="285750" indent="-285750" algn="l">
              <a:buFont typeface="Arial" panose="020B0604020202020204" pitchFamily="34" charset="0"/>
              <a:buChar char="•"/>
            </a:pPr>
            <a:r>
              <a:rPr lang="en-US" b="0" i="0" dirty="0">
                <a:solidFill>
                  <a:srgbClr val="000000"/>
                </a:solidFill>
                <a:effectLst/>
                <a:latin typeface="Helvetica Neue"/>
              </a:rPr>
              <a:t>Peanuts: A Charlie Brown Christmas.</a:t>
            </a:r>
          </a:p>
          <a:p>
            <a:endParaRPr lang="en-US" dirty="0"/>
          </a:p>
        </p:txBody>
      </p:sp>
      <p:sp>
        <p:nvSpPr>
          <p:cNvPr id="5" name="Rectangle 4">
            <a:extLst>
              <a:ext uri="{FF2B5EF4-FFF2-40B4-BE49-F238E27FC236}">
                <a16:creationId xmlns:a16="http://schemas.microsoft.com/office/drawing/2014/main" id="{E2ABDEF0-E13A-47D6-B8E4-0E65BC401D7A}"/>
              </a:ext>
            </a:extLst>
          </p:cNvPr>
          <p:cNvSpPr/>
          <p:nvPr/>
        </p:nvSpPr>
        <p:spPr>
          <a:xfrm>
            <a:off x="4594846" y="514316"/>
            <a:ext cx="7279103" cy="520147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69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A80D-6987-459D-9873-44BB8254716D}"/>
              </a:ext>
            </a:extLst>
          </p:cNvPr>
          <p:cNvSpPr>
            <a:spLocks noGrp="1"/>
          </p:cNvSpPr>
          <p:nvPr>
            <p:ph type="title"/>
          </p:nvPr>
        </p:nvSpPr>
        <p:spPr>
          <a:xfrm>
            <a:off x="4576902" y="377824"/>
            <a:ext cx="2221464" cy="611188"/>
          </a:xfrm>
        </p:spPr>
        <p:txBody>
          <a:bodyPr>
            <a:normAutofit/>
          </a:bodyPr>
          <a:lstStyle/>
          <a:p>
            <a:r>
              <a:rPr lang="en-US" sz="2800" b="1" dirty="0"/>
              <a:t>Modeling</a:t>
            </a:r>
          </a:p>
        </p:txBody>
      </p:sp>
      <p:sp>
        <p:nvSpPr>
          <p:cNvPr id="4" name="Text Placeholder 3">
            <a:extLst>
              <a:ext uri="{FF2B5EF4-FFF2-40B4-BE49-F238E27FC236}">
                <a16:creationId xmlns:a16="http://schemas.microsoft.com/office/drawing/2014/main" id="{4294268F-2AAF-4AE3-AE3C-67999A5D0A4A}"/>
              </a:ext>
            </a:extLst>
          </p:cNvPr>
          <p:cNvSpPr>
            <a:spLocks noGrp="1"/>
          </p:cNvSpPr>
          <p:nvPr>
            <p:ph type="body" sz="half" idx="2"/>
          </p:nvPr>
        </p:nvSpPr>
        <p:spPr>
          <a:xfrm>
            <a:off x="375962" y="1257300"/>
            <a:ext cx="3932237" cy="4374874"/>
          </a:xfrm>
        </p:spPr>
        <p:txBody>
          <a:bodyPr>
            <a:normAutofit/>
          </a:bodyPr>
          <a:lstStyle/>
          <a:p>
            <a:pPr algn="l"/>
            <a:r>
              <a:rPr lang="en-US" b="1" i="0" dirty="0">
                <a:solidFill>
                  <a:srgbClr val="000000"/>
                </a:solidFill>
                <a:effectLst/>
                <a:latin typeface="Helvetica Neue"/>
              </a:rPr>
              <a:t>Nearest Neighbors:</a:t>
            </a:r>
          </a:p>
          <a:p>
            <a:pPr algn="l"/>
            <a:r>
              <a:rPr lang="en-US" dirty="0">
                <a:solidFill>
                  <a:srgbClr val="000000"/>
                </a:solidFill>
                <a:latin typeface="Helvetica Neue"/>
              </a:rPr>
              <a:t>K</a:t>
            </a:r>
            <a:r>
              <a:rPr lang="en-US" b="0" i="0" dirty="0">
                <a:solidFill>
                  <a:srgbClr val="000000"/>
                </a:solidFill>
                <a:effectLst/>
                <a:latin typeface="Helvetica Neue"/>
              </a:rPr>
              <a:t>NN is a machine learning algorithm to find clusters of similar users based on common book ratings, and make predictions using the average rating of top-k nearest neighbors.</a:t>
            </a:r>
          </a:p>
          <a:p>
            <a:r>
              <a:rPr lang="en-US" b="0" i="0" dirty="0">
                <a:solidFill>
                  <a:srgbClr val="000000"/>
                </a:solidFill>
                <a:effectLst/>
                <a:latin typeface="Helvetica Neue"/>
              </a:rPr>
              <a:t>We are going to use the Nearest neighbors to do collaborative filtering. I will use cosine similarity to calculate the distance between the points. Cosine similarity is a metric used to measure how similar two items are. Mathematically, it measures the cosine of the angle between two vectors projected in a multi-dimensional space. The output value ranges from 0–to 1. 0 means no similarity, whereas 1 means that both the items are 100% similar.</a:t>
            </a:r>
            <a:endParaRPr lang="en-US" dirty="0"/>
          </a:p>
        </p:txBody>
      </p:sp>
      <p:sp>
        <p:nvSpPr>
          <p:cNvPr id="5" name="Rectangle 4">
            <a:extLst>
              <a:ext uri="{FF2B5EF4-FFF2-40B4-BE49-F238E27FC236}">
                <a16:creationId xmlns:a16="http://schemas.microsoft.com/office/drawing/2014/main" id="{AD4E6F74-2F72-48DC-A87E-80447DE536D4}"/>
              </a:ext>
            </a:extLst>
          </p:cNvPr>
          <p:cNvSpPr/>
          <p:nvPr/>
        </p:nvSpPr>
        <p:spPr>
          <a:xfrm>
            <a:off x="4772025" y="1257300"/>
            <a:ext cx="7173084" cy="520147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26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AB94CBD-BB14-48A5-B53B-2552863DBBD4}"/>
              </a:ext>
            </a:extLst>
          </p:cNvPr>
          <p:cNvSpPr>
            <a:spLocks noGrp="1"/>
          </p:cNvSpPr>
          <p:nvPr>
            <p:ph type="body" sz="half" idx="2"/>
          </p:nvPr>
        </p:nvSpPr>
        <p:spPr>
          <a:xfrm>
            <a:off x="694014" y="2168386"/>
            <a:ext cx="3932237" cy="2521228"/>
          </a:xfrm>
        </p:spPr>
        <p:txBody>
          <a:bodyPr/>
          <a:lstStyle/>
          <a:p>
            <a:pPr algn="l"/>
            <a:r>
              <a:rPr lang="en-US" b="1" i="0" dirty="0">
                <a:solidFill>
                  <a:srgbClr val="000000"/>
                </a:solidFill>
                <a:effectLst/>
                <a:latin typeface="Helvetica Neue"/>
              </a:rPr>
              <a:t>Results of Movie recommendation system:</a:t>
            </a:r>
          </a:p>
          <a:p>
            <a:r>
              <a:rPr lang="en-US" b="0" i="0" dirty="0">
                <a:solidFill>
                  <a:srgbClr val="000000"/>
                </a:solidFill>
                <a:effectLst/>
                <a:latin typeface="Helvetica Neue"/>
              </a:rPr>
              <a:t>I have created a function that will take 5 parameters title of the movie, model, number of recommendations, and dataset. I have chosen the title of the toy story. Now you can see the recommendation engine is giving 20 suggestions which closer to the toy story</a:t>
            </a:r>
            <a:endParaRPr lang="en-US" dirty="0"/>
          </a:p>
        </p:txBody>
      </p:sp>
      <p:sp>
        <p:nvSpPr>
          <p:cNvPr id="5" name="Rectangle 4">
            <a:extLst>
              <a:ext uri="{FF2B5EF4-FFF2-40B4-BE49-F238E27FC236}">
                <a16:creationId xmlns:a16="http://schemas.microsoft.com/office/drawing/2014/main" id="{CD5B2BDC-DFFC-455F-9032-4BCDCE744585}"/>
              </a:ext>
            </a:extLst>
          </p:cNvPr>
          <p:cNvSpPr/>
          <p:nvPr/>
        </p:nvSpPr>
        <p:spPr>
          <a:xfrm>
            <a:off x="5005664" y="1507434"/>
            <a:ext cx="6629745" cy="484857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31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D34A-0BE1-4E75-9930-26876A8640DF}"/>
              </a:ext>
            </a:extLst>
          </p:cNvPr>
          <p:cNvSpPr>
            <a:spLocks noGrp="1"/>
          </p:cNvSpPr>
          <p:nvPr>
            <p:ph type="title"/>
          </p:nvPr>
        </p:nvSpPr>
        <p:spPr>
          <a:xfrm>
            <a:off x="5211763" y="521873"/>
            <a:ext cx="2116689" cy="559904"/>
          </a:xfrm>
        </p:spPr>
        <p:txBody>
          <a:bodyPr/>
          <a:lstStyle/>
          <a:p>
            <a:r>
              <a:rPr lang="en-US" b="1" dirty="0"/>
              <a:t>Evaluation</a:t>
            </a:r>
          </a:p>
        </p:txBody>
      </p:sp>
      <p:sp>
        <p:nvSpPr>
          <p:cNvPr id="4" name="Text Placeholder 3">
            <a:extLst>
              <a:ext uri="{FF2B5EF4-FFF2-40B4-BE49-F238E27FC236}">
                <a16:creationId xmlns:a16="http://schemas.microsoft.com/office/drawing/2014/main" id="{4F7237C1-6143-43BD-8147-E46E25FDA787}"/>
              </a:ext>
            </a:extLst>
          </p:cNvPr>
          <p:cNvSpPr>
            <a:spLocks noGrp="1"/>
          </p:cNvSpPr>
          <p:nvPr>
            <p:ph type="body" sz="half" idx="2"/>
          </p:nvPr>
        </p:nvSpPr>
        <p:spPr>
          <a:xfrm>
            <a:off x="747022" y="2358887"/>
            <a:ext cx="3932237" cy="1563756"/>
          </a:xfrm>
        </p:spPr>
        <p:txBody>
          <a:bodyPr>
            <a:normAutofit fontScale="62500" lnSpcReduction="20000"/>
          </a:bodyPr>
          <a:lstStyle/>
          <a:p>
            <a:pPr algn="l"/>
            <a:r>
              <a:rPr lang="en-US" sz="2600" b="1" i="0" dirty="0">
                <a:solidFill>
                  <a:srgbClr val="000000"/>
                </a:solidFill>
                <a:effectLst/>
                <a:latin typeface="Helvetica Neue"/>
              </a:rPr>
              <a:t>Evaluation Metrics for Recommendation Systems:</a:t>
            </a:r>
          </a:p>
          <a:p>
            <a:pPr algn="l"/>
            <a:r>
              <a:rPr lang="en-US" sz="2100" b="0" i="0" dirty="0">
                <a:solidFill>
                  <a:srgbClr val="000000"/>
                </a:solidFill>
                <a:effectLst/>
                <a:latin typeface="Helvetica Neue"/>
              </a:rPr>
              <a:t>Evaluation Metrics Helps to find the Accuracy or Success of Recommender Systems. Predictive accuracy metrics, classification accuracy metrics, rank accuracy metrics, and non-accuracy measurements are the four major types of evaluation metrics for recommender systems.</a:t>
            </a:r>
          </a:p>
        </p:txBody>
      </p:sp>
      <p:sp>
        <p:nvSpPr>
          <p:cNvPr id="5" name="Rectangle 4">
            <a:extLst>
              <a:ext uri="{FF2B5EF4-FFF2-40B4-BE49-F238E27FC236}">
                <a16:creationId xmlns:a16="http://schemas.microsoft.com/office/drawing/2014/main" id="{78CC5261-938A-4726-ABD0-84528C5676C2}"/>
              </a:ext>
            </a:extLst>
          </p:cNvPr>
          <p:cNvSpPr/>
          <p:nvPr/>
        </p:nvSpPr>
        <p:spPr>
          <a:xfrm>
            <a:off x="5005664" y="1507434"/>
            <a:ext cx="6629745" cy="332960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177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B788CB-3EC6-49A0-8AE0-0CB95209D967}"/>
              </a:ext>
            </a:extLst>
          </p:cNvPr>
          <p:cNvSpPr>
            <a:spLocks noGrp="1"/>
          </p:cNvSpPr>
          <p:nvPr>
            <p:ph type="body" sz="half" idx="2"/>
          </p:nvPr>
        </p:nvSpPr>
        <p:spPr/>
        <p:txBody>
          <a:bodyPr>
            <a:normAutofit fontScale="92500" lnSpcReduction="10000"/>
          </a:bodyPr>
          <a:lstStyle/>
          <a:p>
            <a:r>
              <a:rPr lang="en-US" b="1" i="0" dirty="0">
                <a:solidFill>
                  <a:srgbClr val="000000"/>
                </a:solidFill>
                <a:effectLst/>
                <a:latin typeface="Helvetica Neue"/>
              </a:rPr>
              <a:t>Classification Accuracy Metrics:</a:t>
            </a:r>
            <a:endParaRPr lang="en-US" b="0" i="0" dirty="0">
              <a:solidFill>
                <a:srgbClr val="000000"/>
              </a:solidFill>
              <a:effectLst/>
              <a:latin typeface="Helvetica Neue"/>
            </a:endParaRPr>
          </a:p>
          <a:p>
            <a:endParaRPr lang="en-US" b="0" i="0" dirty="0">
              <a:solidFill>
                <a:srgbClr val="000000"/>
              </a:solidFill>
              <a:effectLst/>
              <a:latin typeface="Helvetica Neue"/>
            </a:endParaRPr>
          </a:p>
          <a:p>
            <a:r>
              <a:rPr lang="en-US" b="0" i="0" dirty="0">
                <a:solidFill>
                  <a:srgbClr val="000000"/>
                </a:solidFill>
                <a:effectLst/>
                <a:latin typeface="Helvetica Neue"/>
              </a:rPr>
              <a:t>Classification accuracy measures attempt to evaluate a recommendation algorithm’s successful decision-making capacity (SDMC). They are useful for user tasks such as identifying nice products since they assess the number of right and wrong classifications as relevant or irrelevant things generated by the recommender system. The exact rating or ranking of objects is ignored by SDMC measures, which simply quantify correct or erroneous classification. This type of measure is particularly well suited to e-commerce systems that attempt to persuade users to take certain actions, such as purchasing products or services.</a:t>
            </a:r>
            <a:endParaRPr lang="en-US" dirty="0"/>
          </a:p>
        </p:txBody>
      </p:sp>
      <p:sp>
        <p:nvSpPr>
          <p:cNvPr id="5" name="Rectangle 4">
            <a:extLst>
              <a:ext uri="{FF2B5EF4-FFF2-40B4-BE49-F238E27FC236}">
                <a16:creationId xmlns:a16="http://schemas.microsoft.com/office/drawing/2014/main" id="{768DB09D-6FA5-446F-8DF1-E10A971EA62B}"/>
              </a:ext>
            </a:extLst>
          </p:cNvPr>
          <p:cNvSpPr/>
          <p:nvPr/>
        </p:nvSpPr>
        <p:spPr>
          <a:xfrm>
            <a:off x="5429734" y="1149626"/>
            <a:ext cx="6629745" cy="484857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1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7392-4D17-472E-BEA3-E1D63C10CBA0}"/>
              </a:ext>
            </a:extLst>
          </p:cNvPr>
          <p:cNvSpPr>
            <a:spLocks noGrp="1"/>
          </p:cNvSpPr>
          <p:nvPr>
            <p:ph type="title"/>
          </p:nvPr>
        </p:nvSpPr>
        <p:spPr>
          <a:xfrm>
            <a:off x="4129882" y="636104"/>
            <a:ext cx="2310676" cy="506895"/>
          </a:xfrm>
        </p:spPr>
        <p:txBody>
          <a:bodyPr>
            <a:normAutofit fontScale="90000"/>
          </a:bodyPr>
          <a:lstStyle/>
          <a:p>
            <a:r>
              <a:rPr lang="en-US" b="1" dirty="0"/>
              <a:t>Deployment</a:t>
            </a:r>
          </a:p>
        </p:txBody>
      </p:sp>
      <p:sp>
        <p:nvSpPr>
          <p:cNvPr id="6" name="Text Placeholder 5">
            <a:extLst>
              <a:ext uri="{FF2B5EF4-FFF2-40B4-BE49-F238E27FC236}">
                <a16:creationId xmlns:a16="http://schemas.microsoft.com/office/drawing/2014/main" id="{0E30D336-8132-4876-8756-31AB930480FC}"/>
              </a:ext>
            </a:extLst>
          </p:cNvPr>
          <p:cNvSpPr>
            <a:spLocks noGrp="1"/>
          </p:cNvSpPr>
          <p:nvPr>
            <p:ph type="body" sz="half" idx="2"/>
          </p:nvPr>
        </p:nvSpPr>
        <p:spPr>
          <a:xfrm>
            <a:off x="3675753" y="2017643"/>
            <a:ext cx="3932237" cy="3811588"/>
          </a:xfrm>
        </p:spPr>
        <p:txBody>
          <a:bodyPr/>
          <a:lstStyle/>
          <a:p>
            <a:pPr algn="l"/>
            <a:r>
              <a:rPr lang="en-US" b="1" i="0" dirty="0">
                <a:solidFill>
                  <a:srgbClr val="000000"/>
                </a:solidFill>
                <a:effectLst/>
                <a:latin typeface="Helvetica Neue"/>
              </a:rPr>
              <a:t>Platforms To Deploy Recommendation Systems</a:t>
            </a:r>
          </a:p>
          <a:p>
            <a:pPr marL="285750" indent="-285750" algn="l">
              <a:buFont typeface="Arial" panose="020B0604020202020204" pitchFamily="34" charset="0"/>
              <a:buChar char="•"/>
            </a:pPr>
            <a:r>
              <a:rPr lang="en-US" b="0" i="0" dirty="0">
                <a:solidFill>
                  <a:srgbClr val="000000"/>
                </a:solidFill>
                <a:effectLst/>
                <a:latin typeface="Helvetica Neue"/>
              </a:rPr>
              <a:t>Amazon Sage Maker</a:t>
            </a:r>
          </a:p>
          <a:p>
            <a:pPr marL="285750" indent="-285750" algn="l">
              <a:buFont typeface="Arial" panose="020B0604020202020204" pitchFamily="34" charset="0"/>
              <a:buChar char="•"/>
            </a:pPr>
            <a:r>
              <a:rPr lang="en-US" b="0" i="0" dirty="0">
                <a:solidFill>
                  <a:srgbClr val="000000"/>
                </a:solidFill>
                <a:effectLst/>
                <a:latin typeface="Helvetica Neue"/>
              </a:rPr>
              <a:t>Azure Machine Learning</a:t>
            </a:r>
          </a:p>
          <a:p>
            <a:pPr marL="285750" indent="-285750" algn="l">
              <a:buFont typeface="Arial" panose="020B0604020202020204" pitchFamily="34" charset="0"/>
              <a:buChar char="•"/>
            </a:pPr>
            <a:r>
              <a:rPr lang="en-US" b="0" i="0" dirty="0">
                <a:solidFill>
                  <a:srgbClr val="000000"/>
                </a:solidFill>
                <a:effectLst/>
                <a:latin typeface="Helvetica Neue"/>
              </a:rPr>
              <a:t>Google Cloud AI Platform</a:t>
            </a:r>
          </a:p>
          <a:p>
            <a:pPr marL="285750" indent="-285750" algn="l">
              <a:buFont typeface="Arial" panose="020B0604020202020204" pitchFamily="34" charset="0"/>
              <a:buChar char="•"/>
            </a:pPr>
            <a:r>
              <a:rPr lang="en-US" b="0" i="0" dirty="0">
                <a:solidFill>
                  <a:srgbClr val="000000"/>
                </a:solidFill>
                <a:effectLst/>
                <a:latin typeface="Helvetica Neue"/>
              </a:rPr>
              <a:t>IBM Watson Studio</a:t>
            </a:r>
          </a:p>
          <a:p>
            <a:pPr marL="285750" indent="-285750" algn="l">
              <a:buFont typeface="Arial" panose="020B0604020202020204" pitchFamily="34" charset="0"/>
              <a:buChar char="•"/>
            </a:pPr>
            <a:r>
              <a:rPr lang="en-US" b="0" i="0" dirty="0">
                <a:solidFill>
                  <a:srgbClr val="000000"/>
                </a:solidFill>
                <a:effectLst/>
                <a:latin typeface="Helvetica Neue"/>
              </a:rPr>
              <a:t>Heroku</a:t>
            </a:r>
          </a:p>
          <a:p>
            <a:pPr marL="285750" indent="-285750" algn="l">
              <a:buFont typeface="Arial" panose="020B0604020202020204" pitchFamily="34" charset="0"/>
              <a:buChar char="•"/>
            </a:pPr>
            <a:r>
              <a:rPr lang="en-US" b="0" i="0" dirty="0">
                <a:solidFill>
                  <a:srgbClr val="000000"/>
                </a:solidFill>
                <a:effectLst/>
                <a:latin typeface="Helvetica Neue"/>
              </a:rPr>
              <a:t>Docker</a:t>
            </a:r>
          </a:p>
          <a:p>
            <a:pPr marL="285750" indent="-285750" algn="l">
              <a:buFont typeface="Arial" panose="020B0604020202020204" pitchFamily="34" charset="0"/>
              <a:buChar char="•"/>
            </a:pPr>
            <a:r>
              <a:rPr lang="en-US" b="0" i="0" dirty="0">
                <a:solidFill>
                  <a:srgbClr val="000000"/>
                </a:solidFill>
                <a:effectLst/>
                <a:latin typeface="Helvetica Neue"/>
              </a:rPr>
              <a:t>etc.</a:t>
            </a:r>
          </a:p>
          <a:p>
            <a:endParaRPr lang="en-US" dirty="0"/>
          </a:p>
        </p:txBody>
      </p:sp>
    </p:spTree>
    <p:extLst>
      <p:ext uri="{BB962C8B-B14F-4D97-AF65-F5344CB8AC3E}">
        <p14:creationId xmlns:p14="http://schemas.microsoft.com/office/powerpoint/2010/main" val="370879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620A7C1-053F-40AA-8A3B-D38492A46772}"/>
              </a:ext>
            </a:extLst>
          </p:cNvPr>
          <p:cNvSpPr>
            <a:spLocks noGrp="1"/>
          </p:cNvSpPr>
          <p:nvPr>
            <p:ph type="body" sz="half" idx="2"/>
          </p:nvPr>
        </p:nvSpPr>
        <p:spPr>
          <a:xfrm>
            <a:off x="1369875" y="798443"/>
            <a:ext cx="9152351" cy="2792896"/>
          </a:xfrm>
        </p:spPr>
        <p:txBody>
          <a:bodyPr>
            <a:normAutofit/>
          </a:bodyPr>
          <a:lstStyle/>
          <a:p>
            <a:pPr algn="l"/>
            <a:r>
              <a:rPr lang="en-US" b="1" i="0" dirty="0">
                <a:solidFill>
                  <a:srgbClr val="000000"/>
                </a:solidFill>
                <a:effectLst/>
                <a:latin typeface="Helvetica Neue"/>
              </a:rPr>
              <a:t>Why To Choose Heroku For Testing Recommendation Systems</a:t>
            </a:r>
          </a:p>
          <a:p>
            <a:pPr algn="l"/>
            <a:r>
              <a:rPr lang="en-US" b="0" i="0" dirty="0">
                <a:solidFill>
                  <a:srgbClr val="000000"/>
                </a:solidFill>
                <a:effectLst/>
                <a:latin typeface="Helvetica Neue"/>
              </a:rPr>
              <a:t>Deploying a machine learning model as a service can solve most of these problems, and predictions will be real-time. But there will be issues like scalability, monitoring, and down-time of service. Though there are many cloud providers to resolve these issues and provide 24*7 support. Still, if you are a small company or just starting in AI/ML and don’t want to spend more time to handle cloud deployments or DevOps tasks and want a quick deployment option, then deploying your machine learning model on Heroku using Flask will address all your issues. and it is free Cloud Source Platform and very easy to use.</a:t>
            </a:r>
          </a:p>
          <a:p>
            <a:endParaRPr lang="en-US" dirty="0"/>
          </a:p>
        </p:txBody>
      </p:sp>
      <p:sp>
        <p:nvSpPr>
          <p:cNvPr id="8" name="TextBox 7">
            <a:extLst>
              <a:ext uri="{FF2B5EF4-FFF2-40B4-BE49-F238E27FC236}">
                <a16:creationId xmlns:a16="http://schemas.microsoft.com/office/drawing/2014/main" id="{5079D7E8-692A-4D1E-B98E-80C9DA085B87}"/>
              </a:ext>
            </a:extLst>
          </p:cNvPr>
          <p:cNvSpPr txBox="1"/>
          <p:nvPr/>
        </p:nvSpPr>
        <p:spPr>
          <a:xfrm>
            <a:off x="1369875" y="3710683"/>
            <a:ext cx="9351134" cy="2031325"/>
          </a:xfrm>
          <a:prstGeom prst="rect">
            <a:avLst/>
          </a:prstGeom>
          <a:noFill/>
        </p:spPr>
        <p:txBody>
          <a:bodyPr wrap="square">
            <a:spAutoFit/>
          </a:bodyPr>
          <a:lstStyle/>
          <a:p>
            <a:pPr algn="l"/>
            <a:r>
              <a:rPr lang="en-US" b="1" i="0" dirty="0">
                <a:solidFill>
                  <a:srgbClr val="000000"/>
                </a:solidFill>
                <a:effectLst/>
                <a:latin typeface="Helvetica Neue"/>
              </a:rPr>
              <a:t>Heroku using Flask</a:t>
            </a:r>
          </a:p>
          <a:p>
            <a:pPr algn="l"/>
            <a:r>
              <a:rPr lang="en-US" b="0" i="0" dirty="0">
                <a:solidFill>
                  <a:srgbClr val="000000"/>
                </a:solidFill>
                <a:effectLst/>
                <a:latin typeface="Helvetica Neue"/>
              </a:rPr>
              <a:t>Heroku is a Platform-as-a-Service tool by Salesforce. Heroku is backed by AWS and all Heroku applications/services are hosted on AWS. AWS provides the infrastructure and handles all the load-balancing, resource utilization, networking, logging, monitoring and Heroku acts as a middle-man to provide a scalable, automated rapid deployment platform with all cloud capabilities. Using Flask will provide UI to test and it can be integrated with enterprise-level applications.</a:t>
            </a:r>
          </a:p>
        </p:txBody>
      </p:sp>
    </p:spTree>
    <p:extLst>
      <p:ext uri="{BB962C8B-B14F-4D97-AF65-F5344CB8AC3E}">
        <p14:creationId xmlns:p14="http://schemas.microsoft.com/office/powerpoint/2010/main" val="397728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942BBF2-A57C-40D8-8A25-92CFF7F3D8B3}"/>
              </a:ext>
            </a:extLst>
          </p:cNvPr>
          <p:cNvSpPr>
            <a:spLocks noGrp="1"/>
          </p:cNvSpPr>
          <p:nvPr>
            <p:ph type="body" sz="half" idx="2"/>
          </p:nvPr>
        </p:nvSpPr>
        <p:spPr>
          <a:xfrm>
            <a:off x="1065075" y="692426"/>
            <a:ext cx="8383725" cy="1229139"/>
          </a:xfrm>
        </p:spPr>
        <p:txBody>
          <a:bodyPr>
            <a:normAutofit/>
          </a:bodyPr>
          <a:lstStyle/>
          <a:p>
            <a:pPr algn="l"/>
            <a:r>
              <a:rPr lang="en-US" b="1" i="0" dirty="0">
                <a:solidFill>
                  <a:srgbClr val="000000"/>
                </a:solidFill>
                <a:effectLst/>
                <a:latin typeface="Helvetica Neue"/>
              </a:rPr>
              <a:t>Steps for Recommendation System deployment on Heroku using Flask</a:t>
            </a:r>
          </a:p>
          <a:p>
            <a:pPr algn="l"/>
            <a:r>
              <a:rPr lang="en-US" b="0" i="0" dirty="0">
                <a:solidFill>
                  <a:srgbClr val="000000"/>
                </a:solidFill>
                <a:effectLst/>
                <a:latin typeface="Helvetica Neue"/>
              </a:rPr>
              <a:t>Deployment on Heroku using Flask has 7 steps from creating a machine learning model to deployment. These steps are the same for all machine learning models and you can deploy any ML model on Heroku using these steps.</a:t>
            </a:r>
          </a:p>
        </p:txBody>
      </p:sp>
      <p:sp>
        <p:nvSpPr>
          <p:cNvPr id="6" name="Rectangle 5">
            <a:extLst>
              <a:ext uri="{FF2B5EF4-FFF2-40B4-BE49-F238E27FC236}">
                <a16:creationId xmlns:a16="http://schemas.microsoft.com/office/drawing/2014/main" id="{F554D529-8CAD-4512-9B81-801387FC5061}"/>
              </a:ext>
            </a:extLst>
          </p:cNvPr>
          <p:cNvSpPr/>
          <p:nvPr/>
        </p:nvSpPr>
        <p:spPr>
          <a:xfrm>
            <a:off x="5870713" y="2418524"/>
            <a:ext cx="5168348" cy="251791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82F3F0E-D3D7-4C3E-A219-0E106678A14F}"/>
              </a:ext>
            </a:extLst>
          </p:cNvPr>
          <p:cNvSpPr txBox="1">
            <a:spLocks/>
          </p:cNvSpPr>
          <p:nvPr/>
        </p:nvSpPr>
        <p:spPr>
          <a:xfrm>
            <a:off x="1065075" y="2814430"/>
            <a:ext cx="3498574" cy="122913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r>
              <a:rPr lang="en-US" b="1" i="0" dirty="0">
                <a:solidFill>
                  <a:srgbClr val="000000"/>
                </a:solidFill>
                <a:effectLst/>
                <a:latin typeface="Helvetica Neue"/>
              </a:rPr>
              <a:t>STEP 1:</a:t>
            </a:r>
            <a:endParaRPr lang="en-US" b="0" i="0" dirty="0">
              <a:solidFill>
                <a:srgbClr val="000000"/>
              </a:solidFill>
              <a:effectLst/>
              <a:latin typeface="Helvetica Neue"/>
            </a:endParaRPr>
          </a:p>
          <a:p>
            <a:pPr algn="l"/>
            <a:r>
              <a:rPr lang="en-US" b="0" i="0" dirty="0">
                <a:solidFill>
                  <a:srgbClr val="000000"/>
                </a:solidFill>
                <a:effectLst/>
                <a:latin typeface="Helvetica Neue"/>
              </a:rPr>
              <a:t>Create Recommendation ML Model and save (pickle) it</a:t>
            </a:r>
          </a:p>
        </p:txBody>
      </p:sp>
    </p:spTree>
    <p:extLst>
      <p:ext uri="{BB962C8B-B14F-4D97-AF65-F5344CB8AC3E}">
        <p14:creationId xmlns:p14="http://schemas.microsoft.com/office/powerpoint/2010/main" val="35003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7EF566F-7377-4590-94F7-8A0B38C59F5F}"/>
              </a:ext>
            </a:extLst>
          </p:cNvPr>
          <p:cNvSpPr>
            <a:spLocks noGrp="1"/>
          </p:cNvSpPr>
          <p:nvPr>
            <p:ph type="body" sz="half" idx="2"/>
          </p:nvPr>
        </p:nvSpPr>
        <p:spPr>
          <a:xfrm>
            <a:off x="733771" y="1523206"/>
            <a:ext cx="3932237" cy="3811588"/>
          </a:xfrm>
        </p:spPr>
        <p:txBody>
          <a:bodyPr/>
          <a:lstStyle/>
          <a:p>
            <a:pPr algn="l"/>
            <a:r>
              <a:rPr lang="en-US" b="1" i="0" dirty="0">
                <a:solidFill>
                  <a:srgbClr val="000000"/>
                </a:solidFill>
                <a:effectLst/>
                <a:latin typeface="Helvetica Neue"/>
              </a:rPr>
              <a:t>STEP 2:</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0" i="0" dirty="0">
                <a:solidFill>
                  <a:srgbClr val="000000"/>
                </a:solidFill>
                <a:effectLst/>
                <a:latin typeface="Helvetica Neue"/>
              </a:rPr>
              <a:t>Create Flask files for UI and python main file (app.py) or with the name of any other .</a:t>
            </a:r>
            <a:r>
              <a:rPr lang="en-US" b="0" i="0" dirty="0" err="1">
                <a:solidFill>
                  <a:srgbClr val="000000"/>
                </a:solidFill>
                <a:effectLst/>
                <a:latin typeface="Helvetica Neue"/>
              </a:rPr>
              <a:t>py</a:t>
            </a:r>
            <a:r>
              <a:rPr lang="en-US" b="0" i="0" dirty="0">
                <a:solidFill>
                  <a:srgbClr val="000000"/>
                </a:solidFill>
                <a:effectLst/>
                <a:latin typeface="Helvetica Neue"/>
              </a:rPr>
              <a:t> file</a:t>
            </a:r>
          </a:p>
          <a:p>
            <a:r>
              <a:rPr lang="en-US" b="0" i="0" dirty="0">
                <a:solidFill>
                  <a:srgbClr val="000000"/>
                </a:solidFill>
                <a:effectLst/>
                <a:latin typeface="Helvetica Neue"/>
              </a:rPr>
              <a:t>that can unpickle the machine learning model from step 1 and do predictions. we will create flask files — index.html and app.py. index.html, is a flask UI file for providing inputs (or features) to the model. app.py, is a python main file that unpickles the gradient boosting model from Step 1, renders the flask UI page index.html and makes predictions based on input from UI.</a:t>
            </a:r>
            <a:endParaRPr lang="en-US" dirty="0"/>
          </a:p>
        </p:txBody>
      </p:sp>
      <p:sp>
        <p:nvSpPr>
          <p:cNvPr id="5" name="Rectangle 4">
            <a:extLst>
              <a:ext uri="{FF2B5EF4-FFF2-40B4-BE49-F238E27FC236}">
                <a16:creationId xmlns:a16="http://schemas.microsoft.com/office/drawing/2014/main" id="{00E70E24-4EEB-4C78-9F4C-1E02AD83FF20}"/>
              </a:ext>
            </a:extLst>
          </p:cNvPr>
          <p:cNvSpPr/>
          <p:nvPr/>
        </p:nvSpPr>
        <p:spPr>
          <a:xfrm>
            <a:off x="5870713" y="457199"/>
            <a:ext cx="5976730" cy="60098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220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4D8FC1-AD26-4574-97BA-E7C8ED73D61F}"/>
              </a:ext>
            </a:extLst>
          </p:cNvPr>
          <p:cNvSpPr txBox="1"/>
          <p:nvPr/>
        </p:nvSpPr>
        <p:spPr>
          <a:xfrm>
            <a:off x="1881809" y="781878"/>
            <a:ext cx="7407965" cy="2462213"/>
          </a:xfrm>
          <a:prstGeom prst="rect">
            <a:avLst/>
          </a:prstGeom>
          <a:noFill/>
        </p:spPr>
        <p:txBody>
          <a:bodyPr wrap="square" rtlCol="0">
            <a:spAutoFit/>
          </a:bodyPr>
          <a:lstStyle/>
          <a:p>
            <a:r>
              <a:rPr lang="en-US" sz="2800" b="1" dirty="0"/>
              <a:t>Introduction:</a:t>
            </a:r>
          </a:p>
          <a:p>
            <a:r>
              <a:rPr lang="en-US" dirty="0"/>
              <a:t>In this project, we are going to explore what is a recommendation system ? its uses, and how we can grow our business with the help of this system ? and then we will build recommendations. A recommendation system is a subclass of Information filtering Systems that seeks to predict the rating or the preference a user might give to an item. In simple words, it is an algorithm that suggests relevant items to users. I am going to build 2 recommendation systems one on the movie dataset and the other one on the product dataset.</a:t>
            </a:r>
          </a:p>
        </p:txBody>
      </p:sp>
      <p:sp>
        <p:nvSpPr>
          <p:cNvPr id="5" name="TextBox 4">
            <a:extLst>
              <a:ext uri="{FF2B5EF4-FFF2-40B4-BE49-F238E27FC236}">
                <a16:creationId xmlns:a16="http://schemas.microsoft.com/office/drawing/2014/main" id="{EE361AA9-F007-480E-B175-4FBB4A3567D8}"/>
              </a:ext>
            </a:extLst>
          </p:cNvPr>
          <p:cNvSpPr txBox="1"/>
          <p:nvPr/>
        </p:nvSpPr>
        <p:spPr>
          <a:xfrm>
            <a:off x="1881809" y="3776869"/>
            <a:ext cx="4387163" cy="1785104"/>
          </a:xfrm>
          <a:prstGeom prst="rect">
            <a:avLst/>
          </a:prstGeom>
          <a:noFill/>
        </p:spPr>
        <p:txBody>
          <a:bodyPr wrap="none" rtlCol="0">
            <a:spAutoFit/>
          </a:bodyPr>
          <a:lstStyle/>
          <a:p>
            <a:r>
              <a:rPr lang="en-US" sz="2000" b="1" dirty="0"/>
              <a:t>Examples of Recommendation systems:</a:t>
            </a:r>
          </a:p>
          <a:p>
            <a:r>
              <a:rPr lang="en-US" dirty="0"/>
              <a:t>    </a:t>
            </a:r>
          </a:p>
          <a:p>
            <a:r>
              <a:rPr lang="en-US" dirty="0"/>
              <a:t>* Movie recommendation system.</a:t>
            </a:r>
          </a:p>
          <a:p>
            <a:r>
              <a:rPr lang="en-US" dirty="0"/>
              <a:t>* Product recommendation system.</a:t>
            </a:r>
          </a:p>
          <a:p>
            <a:r>
              <a:rPr lang="en-US" dirty="0"/>
              <a:t>* Books recommendation system.</a:t>
            </a:r>
          </a:p>
          <a:p>
            <a:endParaRPr lang="en-US" dirty="0"/>
          </a:p>
        </p:txBody>
      </p:sp>
    </p:spTree>
    <p:extLst>
      <p:ext uri="{BB962C8B-B14F-4D97-AF65-F5344CB8AC3E}">
        <p14:creationId xmlns:p14="http://schemas.microsoft.com/office/powerpoint/2010/main" val="297981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546BF5B-9BBF-4B86-871C-EFE754B809E0}"/>
              </a:ext>
            </a:extLst>
          </p:cNvPr>
          <p:cNvSpPr>
            <a:spLocks noGrp="1"/>
          </p:cNvSpPr>
          <p:nvPr>
            <p:ph type="body" sz="half" idx="2"/>
          </p:nvPr>
        </p:nvSpPr>
        <p:spPr>
          <a:xfrm>
            <a:off x="2655336" y="2017645"/>
            <a:ext cx="5998334" cy="1931504"/>
          </a:xfrm>
        </p:spPr>
        <p:txBody>
          <a:bodyPr/>
          <a:lstStyle/>
          <a:p>
            <a:pPr algn="l"/>
            <a:r>
              <a:rPr lang="en-US" b="1" i="0" dirty="0">
                <a:solidFill>
                  <a:srgbClr val="000000"/>
                </a:solidFill>
                <a:effectLst/>
                <a:latin typeface="Helvetica Neue"/>
              </a:rPr>
              <a:t>STEP 3:</a:t>
            </a:r>
            <a:r>
              <a:rPr lang="en-US" b="0" i="0" dirty="0">
                <a:solidFill>
                  <a:srgbClr val="000000"/>
                </a:solidFill>
                <a:effectLst/>
                <a:latin typeface="Helvetica Neue"/>
              </a:rPr>
              <a:t>Create requirements.txt to setup Flask web app with all python dependencies. In Step 3, we will create requirements.txt to add all of the dependencies for the flask app.</a:t>
            </a:r>
          </a:p>
          <a:p>
            <a:pPr algn="l"/>
            <a:r>
              <a:rPr lang="en-US" b="1" i="0" dirty="0">
                <a:solidFill>
                  <a:srgbClr val="000000"/>
                </a:solidFill>
                <a:effectLst/>
                <a:latin typeface="Helvetica Neue"/>
              </a:rPr>
              <a:t>STEP 4:</a:t>
            </a:r>
            <a:r>
              <a:rPr lang="en-US" b="0" i="0" dirty="0">
                <a:solidFill>
                  <a:srgbClr val="000000"/>
                </a:solidFill>
                <a:effectLst/>
                <a:latin typeface="Helvetica Neue"/>
              </a:rPr>
              <a:t>Create Procfile to initiate Flask app command. In Step 4, we will create Procfile to specify the commands that are executed by Heroku app on startup.</a:t>
            </a:r>
          </a:p>
          <a:p>
            <a:pPr algn="l"/>
            <a:r>
              <a:rPr lang="en-US" b="1" i="0" dirty="0">
                <a:solidFill>
                  <a:srgbClr val="000000"/>
                </a:solidFill>
                <a:effectLst/>
                <a:latin typeface="Helvetica Neue"/>
              </a:rPr>
              <a:t>STEP 5:</a:t>
            </a:r>
            <a:r>
              <a:rPr lang="en-US" b="0" i="0" dirty="0">
                <a:solidFill>
                  <a:srgbClr val="000000"/>
                </a:solidFill>
                <a:effectLst/>
                <a:latin typeface="Helvetica Neue"/>
              </a:rPr>
              <a:t>Commit files from Step 1, 2, 3 &amp; 4 in the GitHub repo</a:t>
            </a:r>
          </a:p>
          <a:p>
            <a:endParaRPr lang="en-US" dirty="0"/>
          </a:p>
        </p:txBody>
      </p:sp>
    </p:spTree>
    <p:extLst>
      <p:ext uri="{BB962C8B-B14F-4D97-AF65-F5344CB8AC3E}">
        <p14:creationId xmlns:p14="http://schemas.microsoft.com/office/powerpoint/2010/main" val="2834637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6720F1-2380-430F-AE48-582925ABB2ED}"/>
              </a:ext>
            </a:extLst>
          </p:cNvPr>
          <p:cNvSpPr>
            <a:spLocks noGrp="1"/>
          </p:cNvSpPr>
          <p:nvPr>
            <p:ph type="body" sz="half" idx="2"/>
          </p:nvPr>
        </p:nvSpPr>
        <p:spPr>
          <a:xfrm>
            <a:off x="839788" y="2057399"/>
            <a:ext cx="3932237" cy="4290391"/>
          </a:xfrm>
        </p:spPr>
        <p:txBody>
          <a:bodyPr/>
          <a:lstStyle/>
          <a:p>
            <a:r>
              <a:rPr lang="en-US" b="1" i="0" dirty="0">
                <a:solidFill>
                  <a:srgbClr val="000000"/>
                </a:solidFill>
                <a:effectLst/>
                <a:latin typeface="Helvetica Neue"/>
              </a:rPr>
              <a:t>STEP 6:</a:t>
            </a:r>
            <a:r>
              <a:rPr lang="en-US" b="0" i="0" dirty="0">
                <a:solidFill>
                  <a:srgbClr val="000000"/>
                </a:solidFill>
                <a:effectLst/>
                <a:latin typeface="Helvetica Neue"/>
              </a:rPr>
              <a:t>Create account/Login on Heroku, create an app, connect with GitHub repo, and select branch.</a:t>
            </a:r>
          </a:p>
          <a:p>
            <a:pPr algn="l"/>
            <a:r>
              <a:rPr lang="en-US" b="0" i="0" dirty="0">
                <a:solidFill>
                  <a:srgbClr val="000000"/>
                </a:solidFill>
                <a:effectLst/>
                <a:latin typeface="Helvetica Neue"/>
              </a:rPr>
              <a:t>In Step 6, we will log in on Heroku and create a new app. Next, we will connect the GitHub repo created in step 5 to the Heroku app and select a branch.</a:t>
            </a:r>
          </a:p>
          <a:p>
            <a:pPr algn="l"/>
            <a:r>
              <a:rPr lang="en-US" b="1" i="0" dirty="0">
                <a:solidFill>
                  <a:srgbClr val="000000"/>
                </a:solidFill>
                <a:effectLst/>
                <a:latin typeface="Helvetica Neue"/>
              </a:rPr>
              <a:t>STEP 7:</a:t>
            </a:r>
            <a:r>
              <a:rPr lang="en-US" b="0" i="0" dirty="0">
                <a:solidFill>
                  <a:srgbClr val="000000"/>
                </a:solidFill>
                <a:effectLst/>
                <a:latin typeface="Helvetica Neue"/>
              </a:rPr>
              <a:t>Select manual deploy (or enable Automatic deploys) on Heroku.</a:t>
            </a:r>
          </a:p>
          <a:p>
            <a:r>
              <a:rPr lang="en-US" b="0" i="0" dirty="0">
                <a:solidFill>
                  <a:srgbClr val="000000"/>
                </a:solidFill>
                <a:effectLst/>
                <a:latin typeface="Helvetica Neue"/>
              </a:rPr>
              <a:t>Finally in Step 7, select manual (or automatic) deploy and you can see the build logs scrolling. Once the application is deployed, you will get the application URL in logs and it will show the success message.</a:t>
            </a:r>
            <a:endParaRPr lang="en-US" dirty="0"/>
          </a:p>
        </p:txBody>
      </p:sp>
      <p:sp>
        <p:nvSpPr>
          <p:cNvPr id="5" name="Rectangle 4">
            <a:extLst>
              <a:ext uri="{FF2B5EF4-FFF2-40B4-BE49-F238E27FC236}">
                <a16:creationId xmlns:a16="http://schemas.microsoft.com/office/drawing/2014/main" id="{462FAB28-FB55-43CA-8553-5B2793139A4C}"/>
              </a:ext>
            </a:extLst>
          </p:cNvPr>
          <p:cNvSpPr/>
          <p:nvPr/>
        </p:nvSpPr>
        <p:spPr>
          <a:xfrm>
            <a:off x="5870713" y="457199"/>
            <a:ext cx="5976730" cy="60098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70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1B8583-46EA-42D8-B41C-236604C83E8A}"/>
              </a:ext>
            </a:extLst>
          </p:cNvPr>
          <p:cNvSpPr txBox="1"/>
          <p:nvPr/>
        </p:nvSpPr>
        <p:spPr>
          <a:xfrm>
            <a:off x="848140" y="569844"/>
            <a:ext cx="9359990" cy="5509200"/>
          </a:xfrm>
          <a:prstGeom prst="rect">
            <a:avLst/>
          </a:prstGeom>
          <a:noFill/>
        </p:spPr>
        <p:txBody>
          <a:bodyPr wrap="square" rtlCol="0">
            <a:spAutoFit/>
          </a:bodyPr>
          <a:lstStyle/>
          <a:p>
            <a:pPr algn="l"/>
            <a:r>
              <a:rPr lang="en-US" sz="2800" b="1" i="0" dirty="0">
                <a:solidFill>
                  <a:srgbClr val="000000"/>
                </a:solidFill>
                <a:effectLst/>
                <a:latin typeface="Helvetica Neue"/>
              </a:rPr>
              <a:t>Conclusion:</a:t>
            </a:r>
          </a:p>
          <a:p>
            <a:pPr algn="l"/>
            <a:r>
              <a:rPr lang="en-US" b="0" i="0" dirty="0">
                <a:solidFill>
                  <a:srgbClr val="000000"/>
                </a:solidFill>
                <a:effectLst/>
                <a:latin typeface="Helvetica Neue"/>
              </a:rPr>
              <a:t>We have built two recommendation Systems based on collaborative filtering with the help of Nearest Neighbors. We calculated the items' similarities with the help of cosine similarity. Both models are working great. Most online stores, such as eBay and Amazon, will constantly offer their customers recommendations by sorting through their search results and what they have purchased, This is because a recommendation system is a perfect way to offer a compelling user experience.</a:t>
            </a:r>
          </a:p>
          <a:p>
            <a:pPr algn="l"/>
            <a:r>
              <a:rPr lang="en-US" b="0" i="0" dirty="0">
                <a:solidFill>
                  <a:srgbClr val="000000"/>
                </a:solidFill>
                <a:effectLst/>
                <a:latin typeface="Helvetica Neue"/>
              </a:rPr>
              <a:t>By getting to know your customers through content-based approaches, you will ensure that they keep coming back to you. As you learn what does and doesn't sell, you can offer your main target audience exactly what they need. This will quickly lead to more sales and more profit for you!</a:t>
            </a:r>
          </a:p>
          <a:p>
            <a:pPr algn="l"/>
            <a:r>
              <a:rPr lang="en-US" b="1" i="0" dirty="0">
                <a:solidFill>
                  <a:srgbClr val="000000"/>
                </a:solidFill>
                <a:effectLst/>
                <a:latin typeface="Helvetica Neue"/>
              </a:rPr>
              <a:t>Benefits of Recommendation System:</a:t>
            </a:r>
          </a:p>
          <a:p>
            <a:pPr marL="285750" indent="-285750" algn="l">
              <a:buFont typeface="Arial" panose="020B0604020202020204" pitchFamily="34" charset="0"/>
              <a:buChar char="•"/>
            </a:pPr>
            <a:r>
              <a:rPr lang="en-US" b="0" i="0" dirty="0">
                <a:solidFill>
                  <a:srgbClr val="000000"/>
                </a:solidFill>
                <a:effectLst/>
                <a:latin typeface="Helvetica Neue"/>
              </a:rPr>
              <a:t>Attracts more traffic</a:t>
            </a:r>
          </a:p>
          <a:p>
            <a:pPr marL="285750" indent="-285750" algn="l">
              <a:buFont typeface="Arial" panose="020B0604020202020204" pitchFamily="34" charset="0"/>
              <a:buChar char="•"/>
            </a:pPr>
            <a:r>
              <a:rPr lang="en-US" b="0" i="0" dirty="0">
                <a:solidFill>
                  <a:srgbClr val="000000"/>
                </a:solidFill>
                <a:effectLst/>
                <a:latin typeface="Helvetica Neue"/>
              </a:rPr>
              <a:t>Engages shoppers through diversity</a:t>
            </a:r>
          </a:p>
          <a:p>
            <a:pPr marL="285750" indent="-285750" algn="l">
              <a:buFont typeface="Arial" panose="020B0604020202020204" pitchFamily="34" charset="0"/>
              <a:buChar char="•"/>
            </a:pPr>
            <a:r>
              <a:rPr lang="en-US" b="0" i="0" dirty="0">
                <a:solidFill>
                  <a:srgbClr val="000000"/>
                </a:solidFill>
                <a:effectLst/>
                <a:latin typeface="Helvetica Neue"/>
              </a:rPr>
              <a:t>Increases customer satisfaction and retention</a:t>
            </a:r>
          </a:p>
          <a:p>
            <a:pPr marL="285750" indent="-285750" algn="l">
              <a:buFont typeface="Arial" panose="020B0604020202020204" pitchFamily="34" charset="0"/>
              <a:buChar char="•"/>
            </a:pPr>
            <a:r>
              <a:rPr lang="en-US" b="0" i="0" dirty="0">
                <a:solidFill>
                  <a:srgbClr val="000000"/>
                </a:solidFill>
                <a:effectLst/>
                <a:latin typeface="Helvetica Neue"/>
              </a:rPr>
              <a:t>Boosts conversion rates</a:t>
            </a:r>
          </a:p>
          <a:p>
            <a:pPr marL="285750" indent="-285750" algn="l">
              <a:buFont typeface="Arial" panose="020B0604020202020204" pitchFamily="34" charset="0"/>
              <a:buChar char="•"/>
            </a:pPr>
            <a:r>
              <a:rPr lang="en-US" b="0" i="0" dirty="0">
                <a:solidFill>
                  <a:srgbClr val="000000"/>
                </a:solidFill>
                <a:effectLst/>
                <a:latin typeface="Helvetica Neue"/>
              </a:rPr>
              <a:t>Augments upselling and cross-selling efforts</a:t>
            </a:r>
          </a:p>
          <a:p>
            <a:pPr marL="285750" indent="-285750" algn="l">
              <a:buFont typeface="Arial" panose="020B0604020202020204" pitchFamily="34" charset="0"/>
              <a:buChar char="•"/>
            </a:pPr>
            <a:r>
              <a:rPr lang="en-US" b="0" i="0" dirty="0">
                <a:solidFill>
                  <a:srgbClr val="000000"/>
                </a:solidFill>
                <a:effectLst/>
                <a:latin typeface="Helvetica Neue"/>
              </a:rPr>
              <a:t>Raises average order value and purchases, and more.</a:t>
            </a:r>
          </a:p>
          <a:p>
            <a:endParaRPr lang="en-US" dirty="0"/>
          </a:p>
        </p:txBody>
      </p:sp>
    </p:spTree>
    <p:extLst>
      <p:ext uri="{BB962C8B-B14F-4D97-AF65-F5344CB8AC3E}">
        <p14:creationId xmlns:p14="http://schemas.microsoft.com/office/powerpoint/2010/main" val="29870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2814CB-EAE5-4F77-83B3-72854DC2F33A}"/>
              </a:ext>
            </a:extLst>
          </p:cNvPr>
          <p:cNvSpPr txBox="1"/>
          <p:nvPr/>
        </p:nvSpPr>
        <p:spPr>
          <a:xfrm>
            <a:off x="848139" y="1397675"/>
            <a:ext cx="7173759" cy="2031325"/>
          </a:xfrm>
          <a:prstGeom prst="rect">
            <a:avLst/>
          </a:prstGeom>
          <a:noFill/>
        </p:spPr>
        <p:txBody>
          <a:bodyPr wrap="none" rtlCol="0">
            <a:spAutoFit/>
          </a:bodyPr>
          <a:lstStyle/>
          <a:p>
            <a:pPr algn="l"/>
            <a:r>
              <a:rPr lang="en-US" b="1" i="0" dirty="0">
                <a:solidFill>
                  <a:srgbClr val="000000"/>
                </a:solidFill>
                <a:effectLst/>
                <a:latin typeface="Helvetica Neue"/>
              </a:rPr>
              <a:t>References:</a:t>
            </a:r>
          </a:p>
          <a:p>
            <a:pPr algn="l"/>
            <a:r>
              <a:rPr lang="en-US" b="0" i="0" dirty="0">
                <a:solidFill>
                  <a:srgbClr val="000000"/>
                </a:solidFill>
                <a:effectLst/>
                <a:latin typeface="Helvetica Neue"/>
              </a:rPr>
              <a:t>1) </a:t>
            </a:r>
            <a:r>
              <a:rPr lang="en-US" b="0" i="0" u="sng" dirty="0">
                <a:solidFill>
                  <a:srgbClr val="296EAA"/>
                </a:solidFill>
                <a:effectLst/>
                <a:latin typeface="Helvetica Neue"/>
                <a:hlinkClick r:id="rId2"/>
              </a:rPr>
              <a:t>https://scholar.harvard.edu/files/sendhil/files/recommenders55.pdf</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0" i="0" dirty="0">
                <a:solidFill>
                  <a:srgbClr val="000000"/>
                </a:solidFill>
                <a:effectLst/>
                <a:latin typeface="Helvetica Neue"/>
              </a:rPr>
              <a:t>2) </a:t>
            </a:r>
            <a:r>
              <a:rPr lang="en-US" b="0" i="0" u="sng" dirty="0">
                <a:solidFill>
                  <a:srgbClr val="296EAA"/>
                </a:solidFill>
                <a:effectLst/>
                <a:latin typeface="Helvetica Neue"/>
                <a:hlinkClick r:id="rId3"/>
              </a:rPr>
              <a:t>https://ui.adsabs.harvard.edu/abs/2020arXiv201003240C/abstract</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0" i="0" dirty="0">
                <a:solidFill>
                  <a:srgbClr val="000000"/>
                </a:solidFill>
                <a:effectLst/>
                <a:latin typeface="Helvetica Neue"/>
              </a:rPr>
              <a:t>3) </a:t>
            </a:r>
            <a:r>
              <a:rPr lang="en-US" b="0" i="0" u="sng" dirty="0">
                <a:solidFill>
                  <a:srgbClr val="296EAA"/>
                </a:solidFill>
                <a:effectLst/>
                <a:latin typeface="Helvetica Neue"/>
                <a:hlinkClick r:id="rId3"/>
              </a:rPr>
              <a:t>https://ui.adsabs.harvard.edu/abs/2020arXiv201003240C/abstract</a:t>
            </a:r>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212265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979EC2-8058-43F7-A07E-992BD1E01290}"/>
              </a:ext>
            </a:extLst>
          </p:cNvPr>
          <p:cNvSpPr txBox="1"/>
          <p:nvPr/>
        </p:nvSpPr>
        <p:spPr>
          <a:xfrm>
            <a:off x="1603315" y="2097403"/>
            <a:ext cx="8438806" cy="3785652"/>
          </a:xfrm>
          <a:prstGeom prst="rect">
            <a:avLst/>
          </a:prstGeom>
          <a:noFill/>
        </p:spPr>
        <p:txBody>
          <a:bodyPr wrap="square" rtlCol="0">
            <a:spAutoFit/>
          </a:bodyPr>
          <a:lstStyle/>
          <a:p>
            <a:pPr algn="l"/>
            <a:r>
              <a:rPr lang="en-US" sz="2400" b="1" i="0" dirty="0">
                <a:solidFill>
                  <a:srgbClr val="000000"/>
                </a:solidFill>
                <a:effectLst/>
                <a:latin typeface="Helvetica Neue"/>
              </a:rPr>
              <a:t>Business Perspective:</a:t>
            </a:r>
          </a:p>
          <a:p>
            <a:pPr algn="l"/>
            <a:r>
              <a:rPr lang="en-US" b="0" i="0" dirty="0">
                <a:solidFill>
                  <a:srgbClr val="000000"/>
                </a:solidFill>
                <a:effectLst/>
                <a:latin typeface="Helvetica Neue"/>
              </a:rPr>
              <a:t>A recommendation system is used to predict whether a customer will buy any specific product or not based on previous shopping history. We can use recommendations to bring any kind of business to another level. On top of strengthening relationships with your customers, the recommendation engines can provide higher returns to your business as they can help boost engagement opportunities with your products and offer a greater influx of cross-selling opportunities.</a:t>
            </a:r>
            <a:br>
              <a:rPr lang="en-US" dirty="0"/>
            </a:br>
            <a:r>
              <a:rPr lang="en-US" b="0" i="0" dirty="0">
                <a:solidFill>
                  <a:srgbClr val="000000"/>
                </a:solidFill>
                <a:effectLst/>
                <a:latin typeface="Helvetica Neue"/>
              </a:rPr>
              <a:t>Netflix, YouTube, Tinder, and Amazon are all examples of recommender systems in use. The systems entice users with relevant suggestions based on the choices they make. Recommender systems can also enhance experiences for News Websites.</a:t>
            </a:r>
          </a:p>
          <a:p>
            <a:endParaRPr lang="en-US" dirty="0"/>
          </a:p>
        </p:txBody>
      </p:sp>
      <p:sp>
        <p:nvSpPr>
          <p:cNvPr id="2" name="TextBox 1">
            <a:extLst>
              <a:ext uri="{FF2B5EF4-FFF2-40B4-BE49-F238E27FC236}">
                <a16:creationId xmlns:a16="http://schemas.microsoft.com/office/drawing/2014/main" id="{0976F455-75CE-47A0-A268-FA6B95D68ECE}"/>
              </a:ext>
            </a:extLst>
          </p:cNvPr>
          <p:cNvSpPr txBox="1"/>
          <p:nvPr/>
        </p:nvSpPr>
        <p:spPr>
          <a:xfrm>
            <a:off x="3379304" y="874643"/>
            <a:ext cx="3747436" cy="523220"/>
          </a:xfrm>
          <a:prstGeom prst="rect">
            <a:avLst/>
          </a:prstGeom>
          <a:noFill/>
        </p:spPr>
        <p:txBody>
          <a:bodyPr wrap="none" rtlCol="0">
            <a:spAutoFit/>
          </a:bodyPr>
          <a:lstStyle/>
          <a:p>
            <a:r>
              <a:rPr lang="en-US" sz="2800" b="1" dirty="0"/>
              <a:t>Business Understanding</a:t>
            </a:r>
          </a:p>
        </p:txBody>
      </p:sp>
    </p:spTree>
    <p:extLst>
      <p:ext uri="{BB962C8B-B14F-4D97-AF65-F5344CB8AC3E}">
        <p14:creationId xmlns:p14="http://schemas.microsoft.com/office/powerpoint/2010/main" val="88506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F38C1F-9936-4DB9-8FE9-145418F42C59}"/>
              </a:ext>
            </a:extLst>
          </p:cNvPr>
          <p:cNvSpPr txBox="1"/>
          <p:nvPr/>
        </p:nvSpPr>
        <p:spPr>
          <a:xfrm>
            <a:off x="961278" y="371655"/>
            <a:ext cx="10571080" cy="1477328"/>
          </a:xfrm>
          <a:prstGeom prst="rect">
            <a:avLst/>
          </a:prstGeom>
          <a:noFill/>
        </p:spPr>
        <p:txBody>
          <a:bodyPr wrap="square" rtlCol="0">
            <a:spAutoFit/>
          </a:bodyPr>
          <a:lstStyle/>
          <a:p>
            <a:r>
              <a:rPr lang="en-US" b="0" i="0" dirty="0">
                <a:solidFill>
                  <a:srgbClr val="000000"/>
                </a:solidFill>
                <a:effectLst/>
                <a:latin typeface="Helvetica Neue"/>
              </a:rPr>
              <a:t>Many businesses take up artificial intelligence (AI) technology to try to reduce operational costs, increase efficiency, grow revenue, and improve customer experience. For the greatest benefits, businesses should look at putting the full range of smart technologies - including machine learning, natural language processing, and more - into their processes and products. However, even businesses that are new to AI can reap major</a:t>
            </a:r>
            <a:endParaRPr lang="en-US" dirty="0"/>
          </a:p>
        </p:txBody>
      </p:sp>
      <p:sp>
        <p:nvSpPr>
          <p:cNvPr id="3" name="Rectangle 2">
            <a:extLst>
              <a:ext uri="{FF2B5EF4-FFF2-40B4-BE49-F238E27FC236}">
                <a16:creationId xmlns:a16="http://schemas.microsoft.com/office/drawing/2014/main" id="{7C415BD7-E8B4-4055-BF5D-00A7B00091E7}"/>
              </a:ext>
            </a:extLst>
          </p:cNvPr>
          <p:cNvSpPr/>
          <p:nvPr/>
        </p:nvSpPr>
        <p:spPr>
          <a:xfrm>
            <a:off x="961278" y="1906985"/>
            <a:ext cx="9894627" cy="4579360"/>
          </a:xfrm>
          <a:prstGeom prst="rect">
            <a:avLst/>
          </a:prstGeom>
          <a:blipFill dpi="0" rotWithShape="1">
            <a:blip r:embed="rId2">
              <a:extLst>
                <a:ext uri="{28A0092B-C50C-407E-A947-70E740481C1C}">
                  <a14:useLocalDpi xmlns:a14="http://schemas.microsoft.com/office/drawing/2010/main" val="0"/>
                </a:ext>
              </a:extLst>
            </a:blip>
            <a:srcRect/>
            <a:stretch>
              <a:fillRect l="-1518" r="-53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91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A69EE8-96AA-4D19-9C14-EE4330A58C6D}"/>
              </a:ext>
            </a:extLst>
          </p:cNvPr>
          <p:cNvSpPr txBox="1"/>
          <p:nvPr/>
        </p:nvSpPr>
        <p:spPr>
          <a:xfrm>
            <a:off x="775252" y="602976"/>
            <a:ext cx="10641495" cy="5078313"/>
          </a:xfrm>
          <a:prstGeom prst="rect">
            <a:avLst/>
          </a:prstGeom>
          <a:noFill/>
        </p:spPr>
        <p:txBody>
          <a:bodyPr wrap="square" rtlCol="0">
            <a:spAutoFit/>
          </a:bodyPr>
          <a:lstStyle/>
          <a:p>
            <a:pPr algn="l"/>
            <a:r>
              <a:rPr lang="en-US" sz="2400" b="1" i="0" dirty="0">
                <a:solidFill>
                  <a:srgbClr val="000000"/>
                </a:solidFill>
                <a:effectLst/>
                <a:latin typeface="Helvetica Neue"/>
              </a:rPr>
              <a:t>Some benefits of recommendation system:</a:t>
            </a:r>
          </a:p>
          <a:p>
            <a:pPr marL="285750" indent="-285750" algn="l">
              <a:buFont typeface="Arial" panose="020B0604020202020204" pitchFamily="34" charset="0"/>
              <a:buChar char="•"/>
            </a:pPr>
            <a:r>
              <a:rPr lang="en-US" b="0" i="0" dirty="0">
                <a:solidFill>
                  <a:srgbClr val="000000"/>
                </a:solidFill>
                <a:effectLst/>
                <a:latin typeface="Helvetica Neue"/>
              </a:rPr>
              <a:t>Engage Shoppers.</a:t>
            </a:r>
          </a:p>
          <a:p>
            <a:pPr marL="285750" indent="-285750" algn="l">
              <a:buFont typeface="Arial" panose="020B0604020202020204" pitchFamily="34" charset="0"/>
              <a:buChar char="•"/>
            </a:pPr>
            <a:r>
              <a:rPr lang="en-US" b="0" i="0" dirty="0">
                <a:solidFill>
                  <a:srgbClr val="000000"/>
                </a:solidFill>
                <a:effectLst/>
                <a:latin typeface="Helvetica Neue"/>
              </a:rPr>
              <a:t>Increase Average Order Value.</a:t>
            </a:r>
          </a:p>
          <a:p>
            <a:pPr marL="285750" indent="-285750" algn="l">
              <a:buFont typeface="Arial" panose="020B0604020202020204" pitchFamily="34" charset="0"/>
              <a:buChar char="•"/>
            </a:pPr>
            <a:r>
              <a:rPr lang="en-US" b="0" i="0" dirty="0">
                <a:solidFill>
                  <a:srgbClr val="000000"/>
                </a:solidFill>
                <a:effectLst/>
                <a:latin typeface="Helvetica Neue"/>
              </a:rPr>
              <a:t>Increase the Number of Items per Order.</a:t>
            </a:r>
          </a:p>
          <a:p>
            <a:pPr marL="285750" indent="-285750" algn="l">
              <a:buFont typeface="Arial" panose="020B0604020202020204" pitchFamily="34" charset="0"/>
              <a:buChar char="•"/>
            </a:pPr>
            <a:r>
              <a:rPr lang="en-US" b="0" i="0" dirty="0">
                <a:solidFill>
                  <a:srgbClr val="000000"/>
                </a:solidFill>
                <a:effectLst/>
                <a:latin typeface="Helvetica Neue"/>
              </a:rPr>
              <a:t>Convert Shoppers to Customers.</a:t>
            </a:r>
          </a:p>
          <a:p>
            <a:pPr marL="285750" indent="-285750" algn="l">
              <a:buFont typeface="Arial" panose="020B0604020202020204" pitchFamily="34" charset="0"/>
              <a:buChar char="•"/>
            </a:pPr>
            <a:endParaRPr lang="en-US" dirty="0">
              <a:solidFill>
                <a:srgbClr val="000000"/>
              </a:solidFill>
              <a:latin typeface="Helvetica Neue"/>
            </a:endParaRPr>
          </a:p>
          <a:p>
            <a:pPr marL="285750" indent="-285750" algn="l">
              <a:buFont typeface="Arial" panose="020B0604020202020204" pitchFamily="34" charset="0"/>
              <a:buChar char="•"/>
            </a:pPr>
            <a:endParaRPr lang="en-US" b="0" i="0" dirty="0">
              <a:solidFill>
                <a:srgbClr val="000000"/>
              </a:solidFill>
              <a:effectLst/>
              <a:latin typeface="Helvetica Neue"/>
            </a:endParaRPr>
          </a:p>
          <a:p>
            <a:pPr algn="l"/>
            <a:r>
              <a:rPr lang="en-US" sz="2400" b="1" i="0" dirty="0">
                <a:solidFill>
                  <a:srgbClr val="000000"/>
                </a:solidFill>
                <a:effectLst/>
                <a:latin typeface="Helvetica Neue"/>
              </a:rPr>
              <a:t>Google Recommendation System:</a:t>
            </a:r>
          </a:p>
          <a:p>
            <a:pPr algn="l"/>
            <a:r>
              <a:rPr lang="en-US" b="0" i="0" dirty="0">
                <a:solidFill>
                  <a:srgbClr val="000000"/>
                </a:solidFill>
                <a:effectLst/>
                <a:latin typeface="Helvetica Neue"/>
              </a:rPr>
              <a:t>When you use Google Shopping, you're browsing products from advertisers and sellers who have chosen to feature their products on Google Shopping. Unless otherwise indicated, offers on Google Shopping are ranked based on relevance, including your search terms and other Google activity.</a:t>
            </a:r>
          </a:p>
          <a:p>
            <a:pPr algn="l"/>
            <a:r>
              <a:rPr lang="en-US" sz="2400" b="1" i="0" dirty="0">
                <a:solidFill>
                  <a:srgbClr val="000000"/>
                </a:solidFill>
                <a:effectLst/>
                <a:latin typeface="Helvetica Neue"/>
              </a:rPr>
              <a:t>Netflix Recommendation System:</a:t>
            </a:r>
          </a:p>
          <a:p>
            <a:pPr algn="l"/>
            <a:r>
              <a:rPr lang="en-US" b="0" i="0" dirty="0">
                <a:solidFill>
                  <a:srgbClr val="000000"/>
                </a:solidFill>
                <a:effectLst/>
                <a:latin typeface="Helvetica Neue"/>
              </a:rPr>
              <a:t>Netflix uses machine learning, a subset of artificial intelligence, to help their algorithms “learn” without human assistance. Machine learning gives the platform the ability to automate millions of decisions based on user activities. Netflix takes feedback from every visit to the website service and continually re-trains our algorithms with those signals to improve the accuracy of their prediction of what we're most likely to watch.</a:t>
            </a:r>
          </a:p>
        </p:txBody>
      </p:sp>
    </p:spTree>
    <p:extLst>
      <p:ext uri="{BB962C8B-B14F-4D97-AF65-F5344CB8AC3E}">
        <p14:creationId xmlns:p14="http://schemas.microsoft.com/office/powerpoint/2010/main" val="403145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8F3E3D-8857-4EB1-BA61-2B1F4E5311DA}"/>
              </a:ext>
            </a:extLst>
          </p:cNvPr>
          <p:cNvSpPr txBox="1"/>
          <p:nvPr/>
        </p:nvSpPr>
        <p:spPr>
          <a:xfrm>
            <a:off x="4214191" y="569843"/>
            <a:ext cx="3405809" cy="523220"/>
          </a:xfrm>
          <a:prstGeom prst="rect">
            <a:avLst/>
          </a:prstGeom>
          <a:noFill/>
        </p:spPr>
        <p:txBody>
          <a:bodyPr wrap="square" rtlCol="0">
            <a:spAutoFit/>
          </a:bodyPr>
          <a:lstStyle/>
          <a:p>
            <a:r>
              <a:rPr lang="en-US" sz="2800" b="1" dirty="0"/>
              <a:t>Data understanding</a:t>
            </a:r>
          </a:p>
        </p:txBody>
      </p:sp>
      <p:sp>
        <p:nvSpPr>
          <p:cNvPr id="3" name="TextBox 2">
            <a:extLst>
              <a:ext uri="{FF2B5EF4-FFF2-40B4-BE49-F238E27FC236}">
                <a16:creationId xmlns:a16="http://schemas.microsoft.com/office/drawing/2014/main" id="{E12D51FC-A83D-4A1B-9DA0-075BD3A955A4}"/>
              </a:ext>
            </a:extLst>
          </p:cNvPr>
          <p:cNvSpPr txBox="1"/>
          <p:nvPr/>
        </p:nvSpPr>
        <p:spPr>
          <a:xfrm>
            <a:off x="1020417" y="1436773"/>
            <a:ext cx="9077739" cy="3416320"/>
          </a:xfrm>
          <a:prstGeom prst="rect">
            <a:avLst/>
          </a:prstGeom>
          <a:noFill/>
        </p:spPr>
        <p:txBody>
          <a:bodyPr wrap="square" rtlCol="0">
            <a:spAutoFit/>
          </a:bodyPr>
          <a:lstStyle/>
          <a:p>
            <a:pPr algn="l"/>
            <a:r>
              <a:rPr lang="en-US" sz="2400" b="1" i="0" dirty="0">
                <a:solidFill>
                  <a:srgbClr val="000000"/>
                </a:solidFill>
                <a:effectLst/>
                <a:latin typeface="Helvetica Neue"/>
              </a:rPr>
              <a:t>Before we get started, let me define a few terms to describe the datasets:</a:t>
            </a:r>
          </a:p>
          <a:p>
            <a:pPr algn="l"/>
            <a:endParaRPr lang="en-US" sz="2400" b="1" i="0" dirty="0">
              <a:solidFill>
                <a:srgbClr val="000000"/>
              </a:solidFill>
              <a:effectLst/>
              <a:latin typeface="Helvetica Neue"/>
            </a:endParaRPr>
          </a:p>
          <a:p>
            <a:pPr marL="285750" indent="-285750" algn="l">
              <a:buFont typeface="Arial" panose="020B0604020202020204" pitchFamily="34" charset="0"/>
              <a:buChar char="•"/>
            </a:pPr>
            <a:r>
              <a:rPr lang="en-US" b="1" i="0" dirty="0">
                <a:solidFill>
                  <a:srgbClr val="000000"/>
                </a:solidFill>
                <a:effectLst/>
                <a:latin typeface="Helvetica Neue"/>
              </a:rPr>
              <a:t>Item</a:t>
            </a:r>
            <a:r>
              <a:rPr lang="en-US" b="0" i="0" dirty="0">
                <a:solidFill>
                  <a:srgbClr val="000000"/>
                </a:solidFill>
                <a:effectLst/>
                <a:latin typeface="Helvetica Neue"/>
              </a:rPr>
              <a:t>: A thing that is recommended, whether it be a product, movie, webpage, or piece of information.</a:t>
            </a:r>
          </a:p>
          <a:p>
            <a:pPr marL="285750" indent="-285750" algn="l">
              <a:buFont typeface="Arial" panose="020B0604020202020204" pitchFamily="34" charset="0"/>
              <a:buChar char="•"/>
            </a:pPr>
            <a:r>
              <a:rPr lang="en-US" b="1" i="0" dirty="0">
                <a:solidFill>
                  <a:srgbClr val="000000"/>
                </a:solidFill>
                <a:effectLst/>
                <a:latin typeface="Helvetica Neue"/>
              </a:rPr>
              <a:t>User</a:t>
            </a:r>
            <a:r>
              <a:rPr lang="en-US" b="0" i="0" dirty="0">
                <a:solidFill>
                  <a:srgbClr val="000000"/>
                </a:solidFill>
                <a:effectLst/>
                <a:latin typeface="Helvetica Neue"/>
              </a:rPr>
              <a:t>: A person who rates items and receives recommendations for new items.</a:t>
            </a:r>
          </a:p>
          <a:p>
            <a:pPr marL="285750" indent="-285750" algn="l">
              <a:buFont typeface="Arial" panose="020B0604020202020204" pitchFamily="34" charset="0"/>
              <a:buChar char="•"/>
            </a:pPr>
            <a:r>
              <a:rPr lang="en-US" b="1" i="0" dirty="0">
                <a:solidFill>
                  <a:srgbClr val="000000"/>
                </a:solidFill>
                <a:effectLst/>
                <a:latin typeface="Helvetica Neue"/>
              </a:rPr>
              <a:t>Rating</a:t>
            </a:r>
            <a:r>
              <a:rPr lang="en-US" b="0" i="0" dirty="0">
                <a:solidFill>
                  <a:srgbClr val="000000"/>
                </a:solidFill>
                <a:effectLst/>
                <a:latin typeface="Helvetica Neue"/>
              </a:rPr>
              <a:t>: An expression of preference by a user in regards to items. Ratings can be binary (like/dislike), integer (1 to 5 * stars), or continuous (any value on some interval). Additionally, there are implicit ratings which record only whether a user interacted with an item.</a:t>
            </a:r>
          </a:p>
          <a:p>
            <a:endParaRPr lang="en-US" dirty="0"/>
          </a:p>
        </p:txBody>
      </p:sp>
    </p:spTree>
    <p:extLst>
      <p:ext uri="{BB962C8B-B14F-4D97-AF65-F5344CB8AC3E}">
        <p14:creationId xmlns:p14="http://schemas.microsoft.com/office/powerpoint/2010/main" val="247176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7ECC7-8A98-4DEE-BA9F-E0BC0CFE6A28}"/>
              </a:ext>
            </a:extLst>
          </p:cNvPr>
          <p:cNvSpPr txBox="1"/>
          <p:nvPr/>
        </p:nvSpPr>
        <p:spPr>
          <a:xfrm>
            <a:off x="834887" y="1089898"/>
            <a:ext cx="9018203" cy="4678204"/>
          </a:xfrm>
          <a:prstGeom prst="rect">
            <a:avLst/>
          </a:prstGeom>
          <a:noFill/>
        </p:spPr>
        <p:txBody>
          <a:bodyPr wrap="square" rtlCol="0">
            <a:spAutoFit/>
          </a:bodyPr>
          <a:lstStyle/>
          <a:p>
            <a:pPr algn="l"/>
            <a:r>
              <a:rPr lang="en-US" sz="2400" b="1" i="0" dirty="0">
                <a:solidFill>
                  <a:srgbClr val="000000"/>
                </a:solidFill>
                <a:effectLst/>
                <a:latin typeface="Helvetica Neue"/>
              </a:rPr>
              <a:t>Which datasets I will use in this project?</a:t>
            </a:r>
          </a:p>
          <a:p>
            <a:pPr algn="l"/>
            <a:r>
              <a:rPr lang="en-US" b="0" i="0" dirty="0">
                <a:solidFill>
                  <a:srgbClr val="000000"/>
                </a:solidFill>
                <a:effectLst/>
                <a:latin typeface="Helvetica Neue"/>
              </a:rPr>
              <a:t>I am going to use two dataset for recommender system . Movie dataset and amazon review dataset. These dataset does not contains much features and are very clean so no need for detailed preprocessing.</a:t>
            </a:r>
          </a:p>
          <a:p>
            <a:pPr algn="l"/>
            <a:endParaRPr lang="en-US" b="0" i="0" dirty="0">
              <a:solidFill>
                <a:srgbClr val="000000"/>
              </a:solidFill>
              <a:effectLst/>
              <a:latin typeface="Helvetica Neue"/>
            </a:endParaRPr>
          </a:p>
          <a:p>
            <a:pPr algn="l"/>
            <a:r>
              <a:rPr lang="en-US" sz="2000" b="1" i="0" dirty="0">
                <a:solidFill>
                  <a:srgbClr val="000000"/>
                </a:solidFill>
                <a:effectLst/>
                <a:latin typeface="Helvetica Neue"/>
              </a:rPr>
              <a:t>Movies rating dataset features:</a:t>
            </a:r>
            <a:endParaRPr lang="en-US" sz="2000" b="0" i="0" dirty="0">
              <a:solidFill>
                <a:srgbClr val="000000"/>
              </a:solidFill>
              <a:effectLst/>
              <a:latin typeface="Helvetica Neue"/>
            </a:endParaRPr>
          </a:p>
          <a:p>
            <a:pPr algn="l"/>
            <a:r>
              <a:rPr lang="en-US" b="0" i="0" dirty="0">
                <a:solidFill>
                  <a:srgbClr val="000000"/>
                </a:solidFill>
                <a:effectLst/>
                <a:latin typeface="Helvetica Neue"/>
              </a:rPr>
              <a:t>1) UserId</a:t>
            </a:r>
            <a:br>
              <a:rPr lang="en-US" b="0" i="0" dirty="0">
                <a:solidFill>
                  <a:srgbClr val="000000"/>
                </a:solidFill>
                <a:effectLst/>
                <a:latin typeface="Helvetica Neue"/>
              </a:rPr>
            </a:br>
            <a:r>
              <a:rPr lang="en-US" b="0" i="0" dirty="0">
                <a:solidFill>
                  <a:srgbClr val="000000"/>
                </a:solidFill>
                <a:effectLst/>
                <a:latin typeface="Helvetica Neue"/>
              </a:rPr>
              <a:t>2) MovieId</a:t>
            </a:r>
            <a:br>
              <a:rPr lang="en-US" b="0" i="0" dirty="0">
                <a:solidFill>
                  <a:srgbClr val="000000"/>
                </a:solidFill>
                <a:effectLst/>
                <a:latin typeface="Helvetica Neue"/>
              </a:rPr>
            </a:br>
            <a:r>
              <a:rPr lang="en-US" b="0" i="0" dirty="0">
                <a:solidFill>
                  <a:srgbClr val="000000"/>
                </a:solidFill>
                <a:effectLst/>
                <a:latin typeface="Helvetica Neue"/>
              </a:rPr>
              <a:t>3) Rating (Target column)</a:t>
            </a:r>
            <a:br>
              <a:rPr lang="en-US" b="0" i="0" dirty="0">
                <a:solidFill>
                  <a:srgbClr val="000000"/>
                </a:solidFill>
                <a:effectLst/>
                <a:latin typeface="Helvetica Neue"/>
              </a:rPr>
            </a:br>
            <a:r>
              <a:rPr lang="en-US" b="0" i="0" dirty="0">
                <a:solidFill>
                  <a:srgbClr val="000000"/>
                </a:solidFill>
                <a:effectLst/>
                <a:latin typeface="Helvetica Neue"/>
              </a:rPr>
              <a:t>4) Title</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sz="2000" b="1" i="0" dirty="0">
                <a:solidFill>
                  <a:srgbClr val="000000"/>
                </a:solidFill>
                <a:effectLst/>
                <a:latin typeface="Helvetica Neue"/>
              </a:rPr>
              <a:t>Products rating dataset features:</a:t>
            </a:r>
            <a:endParaRPr lang="en-US" sz="2000" b="0" i="0" dirty="0">
              <a:solidFill>
                <a:srgbClr val="000000"/>
              </a:solidFill>
              <a:effectLst/>
              <a:latin typeface="Helvetica Neue"/>
            </a:endParaRPr>
          </a:p>
          <a:p>
            <a:pPr algn="l"/>
            <a:r>
              <a:rPr lang="en-US" b="0" i="0" dirty="0">
                <a:solidFill>
                  <a:srgbClr val="000000"/>
                </a:solidFill>
                <a:effectLst/>
                <a:latin typeface="Helvetica Neue"/>
              </a:rPr>
              <a:t>1) UserId</a:t>
            </a:r>
            <a:br>
              <a:rPr lang="en-US" b="0" i="0" dirty="0">
                <a:solidFill>
                  <a:srgbClr val="000000"/>
                </a:solidFill>
                <a:effectLst/>
                <a:latin typeface="Helvetica Neue"/>
              </a:rPr>
            </a:br>
            <a:r>
              <a:rPr lang="en-US" b="0" i="0" dirty="0">
                <a:solidFill>
                  <a:srgbClr val="000000"/>
                </a:solidFill>
                <a:effectLst/>
                <a:latin typeface="Helvetica Neue"/>
              </a:rPr>
              <a:t>2) ProductId</a:t>
            </a:r>
            <a:br>
              <a:rPr lang="en-US" b="0" i="0" dirty="0">
                <a:solidFill>
                  <a:srgbClr val="000000"/>
                </a:solidFill>
                <a:effectLst/>
                <a:latin typeface="Helvetica Neue"/>
              </a:rPr>
            </a:br>
            <a:r>
              <a:rPr lang="en-US" b="0" i="0" dirty="0">
                <a:solidFill>
                  <a:srgbClr val="000000"/>
                </a:solidFill>
                <a:effectLst/>
                <a:latin typeface="Helvetica Neue"/>
              </a:rPr>
              <a:t>3) Rating (Target column)</a:t>
            </a:r>
            <a:br>
              <a:rPr lang="en-US" b="0" i="0" dirty="0">
                <a:solidFill>
                  <a:srgbClr val="000000"/>
                </a:solidFill>
                <a:effectLst/>
                <a:latin typeface="Helvetica Neue"/>
              </a:rPr>
            </a:br>
            <a:r>
              <a:rPr lang="en-US" b="0" i="0" dirty="0">
                <a:solidFill>
                  <a:srgbClr val="000000"/>
                </a:solidFill>
                <a:effectLst/>
                <a:latin typeface="Helvetica Neue"/>
              </a:rPr>
              <a:t>4) Timestamp</a:t>
            </a:r>
          </a:p>
        </p:txBody>
      </p:sp>
    </p:spTree>
    <p:extLst>
      <p:ext uri="{BB962C8B-B14F-4D97-AF65-F5344CB8AC3E}">
        <p14:creationId xmlns:p14="http://schemas.microsoft.com/office/powerpoint/2010/main" val="343167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80F0B-E3F4-4122-A479-228E0D5C5B9E}"/>
              </a:ext>
            </a:extLst>
          </p:cNvPr>
          <p:cNvSpPr>
            <a:spLocks noGrp="1"/>
          </p:cNvSpPr>
          <p:nvPr>
            <p:ph type="title"/>
          </p:nvPr>
        </p:nvSpPr>
        <p:spPr>
          <a:xfrm>
            <a:off x="3734146" y="503582"/>
            <a:ext cx="3932237" cy="569844"/>
          </a:xfrm>
        </p:spPr>
        <p:txBody>
          <a:bodyPr>
            <a:normAutofit fontScale="90000"/>
          </a:bodyPr>
          <a:lstStyle/>
          <a:p>
            <a:br>
              <a:rPr lang="en-US" dirty="0"/>
            </a:br>
            <a:r>
              <a:rPr lang="en-US" b="1" dirty="0"/>
              <a:t>Data Preprocessing</a:t>
            </a:r>
          </a:p>
        </p:txBody>
      </p:sp>
      <p:sp>
        <p:nvSpPr>
          <p:cNvPr id="4" name="Text Placeholder 3">
            <a:extLst>
              <a:ext uri="{FF2B5EF4-FFF2-40B4-BE49-F238E27FC236}">
                <a16:creationId xmlns:a16="http://schemas.microsoft.com/office/drawing/2014/main" id="{D03D9D7D-F50B-4635-98FE-FE03C52E4AD9}"/>
              </a:ext>
            </a:extLst>
          </p:cNvPr>
          <p:cNvSpPr>
            <a:spLocks noGrp="1"/>
          </p:cNvSpPr>
          <p:nvPr>
            <p:ph type="body" sz="half" idx="2"/>
          </p:nvPr>
        </p:nvSpPr>
        <p:spPr>
          <a:xfrm>
            <a:off x="601249" y="3429000"/>
            <a:ext cx="3932237" cy="1507435"/>
          </a:xfrm>
        </p:spPr>
        <p:txBody>
          <a:bodyPr>
            <a:normAutofit lnSpcReduction="10000"/>
          </a:bodyPr>
          <a:lstStyle/>
          <a:p>
            <a:pPr algn="l"/>
            <a:r>
              <a:rPr lang="en-US" b="1" i="0" dirty="0">
                <a:solidFill>
                  <a:srgbClr val="000000"/>
                </a:solidFill>
                <a:effectLst/>
                <a:latin typeface="Helvetica Neue"/>
              </a:rPr>
              <a:t>Movie data :</a:t>
            </a:r>
          </a:p>
          <a:p>
            <a:r>
              <a:rPr lang="en-US" b="0" i="0" dirty="0">
                <a:solidFill>
                  <a:srgbClr val="000000"/>
                </a:solidFill>
                <a:effectLst/>
                <a:latin typeface="Helvetica Neue"/>
              </a:rPr>
              <a:t>I have a dataset of movies reviews. This dataset contains features. The dataset is pretty so I don't have to do much work for cleaning.</a:t>
            </a:r>
            <a:br>
              <a:rPr lang="en-US" dirty="0"/>
            </a:br>
            <a:endParaRPr lang="en-US" dirty="0"/>
          </a:p>
        </p:txBody>
      </p:sp>
      <p:sp>
        <p:nvSpPr>
          <p:cNvPr id="5" name="Rectangle 4">
            <a:extLst>
              <a:ext uri="{FF2B5EF4-FFF2-40B4-BE49-F238E27FC236}">
                <a16:creationId xmlns:a16="http://schemas.microsoft.com/office/drawing/2014/main" id="{4F4D960D-3896-444B-B68F-5B1223BDD65C}"/>
              </a:ext>
            </a:extLst>
          </p:cNvPr>
          <p:cNvSpPr/>
          <p:nvPr/>
        </p:nvSpPr>
        <p:spPr>
          <a:xfrm>
            <a:off x="5221357" y="1749287"/>
            <a:ext cx="4890052" cy="432020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28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49B152-4D5F-4220-A2B5-22FDBAB92860}"/>
              </a:ext>
            </a:extLst>
          </p:cNvPr>
          <p:cNvSpPr>
            <a:spLocks noGrp="1"/>
          </p:cNvSpPr>
          <p:nvPr>
            <p:ph type="body" sz="half" idx="2"/>
          </p:nvPr>
        </p:nvSpPr>
        <p:spPr>
          <a:xfrm>
            <a:off x="853040" y="2085560"/>
            <a:ext cx="3932237" cy="2527852"/>
          </a:xfrm>
        </p:spPr>
        <p:txBody>
          <a:bodyPr/>
          <a:lstStyle/>
          <a:p>
            <a:pPr algn="l"/>
            <a:r>
              <a:rPr lang="en-US" b="1" i="0" dirty="0">
                <a:solidFill>
                  <a:srgbClr val="000000"/>
                </a:solidFill>
                <a:effectLst/>
                <a:latin typeface="Helvetica Neue"/>
              </a:rPr>
              <a:t>Product data :</a:t>
            </a:r>
          </a:p>
          <a:p>
            <a:pPr algn="l"/>
            <a:r>
              <a:rPr lang="en-US" b="0" i="0" dirty="0">
                <a:solidFill>
                  <a:srgbClr val="000000"/>
                </a:solidFill>
                <a:effectLst/>
                <a:latin typeface="Helvetica Neue"/>
              </a:rPr>
              <a:t>For product Recommendation I am going to use the amazon reviews dataset. the dataset contains 4 features but it does not contain the product title feature. we only have got product id. so our recommendation system will only return product id instead of title.</a:t>
            </a:r>
          </a:p>
          <a:p>
            <a:endParaRPr lang="en-US" dirty="0"/>
          </a:p>
        </p:txBody>
      </p:sp>
      <p:sp>
        <p:nvSpPr>
          <p:cNvPr id="6" name="Rectangle 5">
            <a:extLst>
              <a:ext uri="{FF2B5EF4-FFF2-40B4-BE49-F238E27FC236}">
                <a16:creationId xmlns:a16="http://schemas.microsoft.com/office/drawing/2014/main" id="{3052DAA7-6D6C-4B71-87BE-79B02B81C7FD}"/>
              </a:ext>
            </a:extLst>
          </p:cNvPr>
          <p:cNvSpPr/>
          <p:nvPr/>
        </p:nvSpPr>
        <p:spPr>
          <a:xfrm>
            <a:off x="5446644" y="1189382"/>
            <a:ext cx="6003234" cy="432020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747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1971</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Preprocessing</vt:lpstr>
      <vt:lpstr>PowerPoint Presentation</vt:lpstr>
      <vt:lpstr>PowerPoint Presentation</vt:lpstr>
      <vt:lpstr>PowerPoint Presentation</vt:lpstr>
      <vt:lpstr>Modeling</vt:lpstr>
      <vt:lpstr>PowerPoint Presentation</vt:lpstr>
      <vt:lpstr>Evaluation</vt:lpstr>
      <vt:lpstr>PowerPoint Presentation</vt:lpstr>
      <vt:lpstr>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asjad</dc:creator>
  <cp:lastModifiedBy>ali asjad</cp:lastModifiedBy>
  <cp:revision>7</cp:revision>
  <dcterms:created xsi:type="dcterms:W3CDTF">2022-05-15T14:18:24Z</dcterms:created>
  <dcterms:modified xsi:type="dcterms:W3CDTF">2022-05-15T15:18:59Z</dcterms:modified>
</cp:coreProperties>
</file>