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5571" y="386365"/>
            <a:ext cx="7197726" cy="11744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u="sng" dirty="0" smtClean="0">
                <a:latin typeface="Bauhaus 93" panose="04030905020B02020C02" pitchFamily="82" charset="0"/>
              </a:rPr>
              <a:t>BASKETBALL</a:t>
            </a:r>
            <a:endParaRPr lang="en-US" sz="8800" b="1" u="sng"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5571" y="1452655"/>
            <a:ext cx="7197726" cy="681693"/>
          </a:xfrm>
        </p:spPr>
        <p:txBody>
          <a:bodyPr/>
          <a:lstStyle/>
          <a:p>
            <a:pPr algn="ctr"/>
            <a:r>
              <a:rPr lang="en-US" sz="2400" dirty="0" smtClean="0">
                <a:latin typeface="Bauhaus 93" panose="04030905020B02020C02" pitchFamily="82" charset="0"/>
              </a:rPr>
              <a:t>Point guards in the </a:t>
            </a:r>
            <a:r>
              <a:rPr lang="en-US" sz="2400" dirty="0" err="1" smtClean="0">
                <a:latin typeface="Bauhaus 93" panose="04030905020B02020C02" pitchFamily="82" charset="0"/>
              </a:rPr>
              <a:t>nba</a:t>
            </a:r>
            <a:endParaRPr lang="en-US" sz="2400" dirty="0" smtClean="0">
              <a:latin typeface="Bauhaus 93" panose="04030905020B02020C02" pitchFamily="82" charset="0"/>
            </a:endParaRPr>
          </a:p>
          <a:p>
            <a:endParaRPr lang="en-US" dirty="0"/>
          </a:p>
        </p:txBody>
      </p:sp>
      <p:pic>
        <p:nvPicPr>
          <p:cNvPr id="4" name="Picture 2" descr="https://immortallifestyle.files.wordpress.com/2013/02/nbapoi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21" y="2026157"/>
            <a:ext cx="8226626" cy="467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1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59" y="17011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>
                <a:latin typeface="Bauhaus 93" panose="04030905020B02020C02" pitchFamily="82" charset="0"/>
              </a:rPr>
              <a:t>DATASET</a:t>
            </a:r>
            <a:endParaRPr lang="en-US" sz="4800" u="sng" dirty="0">
              <a:latin typeface="Bauhaus 93" panose="04030905020B02020C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26383"/>
            <a:ext cx="10915142" cy="5085648"/>
          </a:xfrm>
        </p:spPr>
      </p:pic>
    </p:spTree>
    <p:extLst>
      <p:ext uri="{BB962C8B-B14F-4D97-AF65-F5344CB8AC3E}">
        <p14:creationId xmlns:p14="http://schemas.microsoft.com/office/powerpoint/2010/main" val="40170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u="sng" dirty="0" smtClean="0">
                <a:latin typeface="Bauhaus 93" panose="04030905020B02020C02" pitchFamily="82" charset="0"/>
              </a:rPr>
              <a:t>GOAL</a:t>
            </a:r>
            <a:endParaRPr lang="en-US" sz="4800" u="sng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Bauhaus 93" panose="04030905020B02020C02" pitchFamily="82" charset="0"/>
              </a:rPr>
              <a:t>Investigate career statistical averages for point guards of the past and present</a:t>
            </a:r>
          </a:p>
          <a:p>
            <a:r>
              <a:rPr lang="en-US" sz="2400" dirty="0" smtClean="0">
                <a:latin typeface="Bauhaus 93" panose="04030905020B02020C02" pitchFamily="82" charset="0"/>
              </a:rPr>
              <a:t>Find any underlying patterns that occur in the point guard position</a:t>
            </a:r>
          </a:p>
          <a:p>
            <a:r>
              <a:rPr lang="en-US" sz="2400" dirty="0" smtClean="0">
                <a:latin typeface="Bauhaus 93" panose="04030905020B02020C02" pitchFamily="82" charset="0"/>
              </a:rPr>
              <a:t>Make solid statements about certain point guards with evidence to back it up</a:t>
            </a:r>
            <a:endParaRPr lang="en-US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>
                <a:latin typeface="Bauhaus 93" panose="04030905020B02020C02" pitchFamily="82" charset="0"/>
              </a:rPr>
              <a:t>BASKETBALL TERMINOLOGY</a:t>
            </a:r>
            <a:endParaRPr lang="en-US" sz="4800" u="sng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983" y="876479"/>
            <a:ext cx="2843010" cy="499616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auhaus 93" panose="04030905020B02020C02" pitchFamily="82" charset="0"/>
              </a:rPr>
              <a:t>Assist</a:t>
            </a:r>
          </a:p>
          <a:p>
            <a:r>
              <a:rPr lang="en-US" sz="2400" dirty="0" smtClean="0">
                <a:latin typeface="Bauhaus 93" panose="04030905020B02020C02" pitchFamily="82" charset="0"/>
              </a:rPr>
              <a:t>3-pointer</a:t>
            </a:r>
          </a:p>
          <a:p>
            <a:r>
              <a:rPr lang="en-US" sz="2400" dirty="0" smtClean="0">
                <a:latin typeface="Bauhaus 93" panose="04030905020B02020C02" pitchFamily="82" charset="0"/>
              </a:rPr>
              <a:t>Turnover</a:t>
            </a:r>
          </a:p>
          <a:p>
            <a:r>
              <a:rPr lang="en-US" sz="2400" dirty="0" smtClean="0">
                <a:latin typeface="Bauhaus 93" panose="04030905020B02020C02" pitchFamily="82" charset="0"/>
              </a:rPr>
              <a:t>Point Guard</a:t>
            </a:r>
          </a:p>
          <a:p>
            <a:r>
              <a:rPr lang="en-US" sz="2400" dirty="0" smtClean="0">
                <a:latin typeface="Bauhaus 93" panose="04030905020B02020C02" pitchFamily="82" charset="0"/>
              </a:rPr>
              <a:t>True Point Guard</a:t>
            </a:r>
          </a:p>
          <a:p>
            <a:r>
              <a:rPr lang="en-US" sz="2400" dirty="0" smtClean="0">
                <a:latin typeface="Bauhaus 93" panose="04030905020B02020C02" pitchFamily="82" charset="0"/>
              </a:rPr>
              <a:t>Scoring Point Guard</a:t>
            </a:r>
            <a:endParaRPr lang="en-US" sz="2400" dirty="0">
              <a:latin typeface="Bauhaus 93" panose="04030905020B02020C02" pitchFamily="82" charset="0"/>
            </a:endParaRPr>
          </a:p>
        </p:txBody>
      </p:sp>
      <p:pic>
        <p:nvPicPr>
          <p:cNvPr id="7172" name="Picture 4" descr="https://s-media-cache-ak0.pinimg.com/736x/4a/b4/61/4ab4614697654d33c77ba039b1c85ad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75" y="1748067"/>
            <a:ext cx="6528562" cy="446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0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73" y="-8266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>
                <a:latin typeface="Bauhaus 93" panose="04030905020B02020C02" pitchFamily="82" charset="0"/>
              </a:rPr>
              <a:t>HIERARCHICAL CLUSTERING</a:t>
            </a:r>
            <a:endParaRPr lang="en-US" sz="4800" u="sng" dirty="0">
              <a:latin typeface="Bauhaus 93" panose="04030905020B02020C02" pitchFamily="82" charset="0"/>
            </a:endParaRPr>
          </a:p>
        </p:txBody>
      </p:sp>
      <p:pic>
        <p:nvPicPr>
          <p:cNvPr id="2050" name="Picture 2" descr="Complete Clustering Dend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73" y="1752481"/>
            <a:ext cx="5351863" cy="448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90924" y="1752481"/>
            <a:ext cx="5184152" cy="3870720"/>
          </a:xfrm>
        </p:spPr>
        <p:txBody>
          <a:bodyPr/>
          <a:lstStyle/>
          <a:p>
            <a:r>
              <a:rPr lang="en-US" dirty="0" smtClean="0">
                <a:latin typeface="Bauhaus 93" panose="04030905020B02020C02" pitchFamily="82" charset="0"/>
              </a:rPr>
              <a:t>Complete linkage gave most clear-</a:t>
            </a:r>
            <a:r>
              <a:rPr lang="en-US" dirty="0" err="1" smtClean="0">
                <a:latin typeface="Bauhaus 93" panose="04030905020B02020C02" pitchFamily="82" charset="0"/>
              </a:rPr>
              <a:t>ish</a:t>
            </a:r>
            <a:r>
              <a:rPr lang="en-US" dirty="0" smtClean="0">
                <a:latin typeface="Bauhaus 93" panose="04030905020B02020C02" pitchFamily="82" charset="0"/>
              </a:rPr>
              <a:t> results</a:t>
            </a:r>
          </a:p>
          <a:p>
            <a:r>
              <a:rPr lang="en-US" dirty="0" smtClean="0">
                <a:latin typeface="Bauhaus 93" panose="04030905020B02020C02" pitchFamily="82" charset="0"/>
              </a:rPr>
              <a:t>There are about 3 major groups</a:t>
            </a:r>
          </a:p>
          <a:p>
            <a:r>
              <a:rPr lang="en-US" dirty="0" smtClean="0">
                <a:latin typeface="Bauhaus 93" panose="04030905020B02020C02" pitchFamily="82" charset="0"/>
              </a:rPr>
              <a:t>Allen Iverson and Magic Johnson jump out</a:t>
            </a:r>
          </a:p>
          <a:p>
            <a:r>
              <a:rPr lang="en-US" dirty="0" smtClean="0">
                <a:latin typeface="Bauhaus 93" panose="04030905020B02020C02" pitchFamily="82" charset="0"/>
              </a:rPr>
              <a:t>Scorers, True Point Guards, Average Point Guards</a:t>
            </a:r>
          </a:p>
          <a:p>
            <a:r>
              <a:rPr lang="en-US" dirty="0" smtClean="0">
                <a:latin typeface="Bauhaus 93" panose="04030905020B02020C02" pitchFamily="82" charset="0"/>
              </a:rPr>
              <a:t>Misclassifications:</a:t>
            </a:r>
          </a:p>
          <a:p>
            <a:pPr lvl="1"/>
            <a:r>
              <a:rPr lang="en-US" sz="1800" dirty="0" smtClean="0">
                <a:latin typeface="Bauhaus 93" panose="04030905020B02020C02" pitchFamily="82" charset="0"/>
              </a:rPr>
              <a:t>Deron Williams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http://allwall.xyz/wp-content/uploads/2016/03/Allen-Iverson-Wallpaper-C2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714" y="4657285"/>
            <a:ext cx="2479303" cy="15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p91279.biography.com/1000509261001/1000509261001_1432190081001_Bio-Biography-Magic-Johnson-S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24" y="4657285"/>
            <a:ext cx="2923790" cy="15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>
                <a:latin typeface="Bauhaus 93" panose="04030905020B02020C02" pitchFamily="82" charset="0"/>
              </a:rPr>
              <a:t>Regression tree</a:t>
            </a:r>
            <a:endParaRPr lang="en-US" sz="4800" u="sng" dirty="0">
              <a:latin typeface="Bauhaus 93" panose="04030905020B02020C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78320"/>
            <a:ext cx="5440053" cy="255201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96876" y="1457221"/>
            <a:ext cx="5184152" cy="397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Bauhaus 93" panose="04030905020B02020C02" pitchFamily="82" charset="0"/>
              </a:rPr>
              <a:t>AST Decision Tree</a:t>
            </a:r>
          </a:p>
          <a:p>
            <a:pPr lvl="1"/>
            <a:r>
              <a:rPr lang="en-US" sz="1600" dirty="0" smtClean="0">
                <a:latin typeface="Bauhaus 93" panose="04030905020B02020C02" pitchFamily="82" charset="0"/>
              </a:rPr>
              <a:t>The more you turn the ball over, the more assists you have</a:t>
            </a:r>
          </a:p>
          <a:p>
            <a:pPr lvl="1"/>
            <a:r>
              <a:rPr lang="en-US" dirty="0" smtClean="0">
                <a:latin typeface="Bauhaus 93" panose="04030905020B02020C02" pitchFamily="82" charset="0"/>
              </a:rPr>
              <a:t>The less amount of field goals you get, the more assists you get</a:t>
            </a:r>
          </a:p>
          <a:p>
            <a:pPr lvl="1"/>
            <a:r>
              <a:rPr lang="en-US" dirty="0" smtClean="0">
                <a:latin typeface="Bauhaus 93" panose="04030905020B02020C02" pitchFamily="82" charset="0"/>
              </a:rPr>
              <a:t>True PG vs. Scoring PG</a:t>
            </a:r>
            <a:endParaRPr lang="en-US" sz="1600" dirty="0" smtClean="0">
              <a:latin typeface="Bauhaus 93" panose="04030905020B02020C02" pitchFamily="82" charset="0"/>
            </a:endParaRPr>
          </a:p>
          <a:p>
            <a:endParaRPr lang="en-US" sz="1800" dirty="0" smtClean="0">
              <a:latin typeface="Bauhaus 93" panose="04030905020B02020C02" pitchFamily="82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https://static01.nyt.com/images/2007/10/23/magazine/27nash-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52384"/>
            <a:ext cx="3305112" cy="173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gannett-cdn.com/-mm-/0f24d67d4a6c92ca604bb62777ab42778bb43e24/c=0-225-2304-3297&amp;r=537&amp;c=0-0-534-712/local/-/media/2015/05/24/USATODAY/USATODAY/635680878958519365-USP-NBA-PLAYOFFS-GOLDEN-STATE-WARRIORS-AT-HOUSTON-7326948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000" y="4264629"/>
            <a:ext cx="1763918" cy="235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nzjersey.com/images/goods/UploadFiles/2015/0120/20150120033920788849594544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4677211"/>
            <a:ext cx="2218164" cy="19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5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768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>
                <a:latin typeface="Bauhaus 93" panose="04030905020B02020C02" pitchFamily="82" charset="0"/>
              </a:rPr>
              <a:t>RANDOM FORESTS/BAGGING</a:t>
            </a:r>
            <a:endParaRPr lang="en-US" sz="4800" u="sng" dirty="0">
              <a:latin typeface="Bauhaus 93" panose="04030905020B02020C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56266"/>
            <a:ext cx="5534696" cy="455589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16682" y="1456266"/>
            <a:ext cx="5184152" cy="405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>
              <a:latin typeface="Bauhaus 93" panose="04030905020B02020C02" pitchFamily="82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16682" y="568575"/>
            <a:ext cx="5184152" cy="405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Bauhaus 93" panose="04030905020B02020C02" pitchFamily="82" charset="0"/>
              </a:rPr>
              <a:t>Plot of variable importance for AST</a:t>
            </a:r>
          </a:p>
          <a:p>
            <a:r>
              <a:rPr lang="en-US" dirty="0" smtClean="0">
                <a:latin typeface="Bauhaus 93" panose="04030905020B02020C02" pitchFamily="82" charset="0"/>
              </a:rPr>
              <a:t>We can see that TOV is very important</a:t>
            </a:r>
          </a:p>
          <a:p>
            <a:r>
              <a:rPr lang="en-US" sz="1800" dirty="0" smtClean="0">
                <a:latin typeface="Bauhaus 93" panose="04030905020B02020C02" pitchFamily="82" charset="0"/>
              </a:rPr>
              <a:t>Solidifies our statement from previous slide: “The more turnovers you have the more assists you have”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www.samuellippke.com/blog/wp-content/uploads/2009/05/63281_rockets_lakers_basketb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290" y="3096973"/>
            <a:ext cx="4351532" cy="291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>
                <a:latin typeface="Bauhaus 93" panose="04030905020B02020C02" pitchFamily="82" charset="0"/>
              </a:rPr>
              <a:t>PRINCIPAL COMPONENT ANALYSIS</a:t>
            </a:r>
            <a:endParaRPr lang="en-US" sz="4800" u="sng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043" y="1102560"/>
            <a:ext cx="5057406" cy="3649133"/>
          </a:xfrm>
        </p:spPr>
        <p:txBody>
          <a:bodyPr/>
          <a:lstStyle/>
          <a:p>
            <a:r>
              <a:rPr lang="en-US" dirty="0" smtClean="0">
                <a:latin typeface="Bauhaus 93" panose="04030905020B02020C02" pitchFamily="82" charset="0"/>
              </a:rPr>
              <a:t>Majority of the </a:t>
            </a:r>
            <a:r>
              <a:rPr lang="en-US" dirty="0" err="1" smtClean="0">
                <a:latin typeface="Bauhaus 93" panose="04030905020B02020C02" pitchFamily="82" charset="0"/>
              </a:rPr>
              <a:t>varibles</a:t>
            </a:r>
            <a:r>
              <a:rPr lang="en-US" dirty="0" smtClean="0">
                <a:latin typeface="Bauhaus 93" panose="04030905020B02020C02" pitchFamily="82" charset="0"/>
              </a:rPr>
              <a:t> do poorly in PC2</a:t>
            </a:r>
          </a:p>
          <a:p>
            <a:r>
              <a:rPr lang="en-US" dirty="0" smtClean="0">
                <a:latin typeface="Bauhaus 93" panose="04030905020B02020C02" pitchFamily="82" charset="0"/>
              </a:rPr>
              <a:t>3-Points made and attempted </a:t>
            </a:r>
          </a:p>
          <a:p>
            <a:pPr lvl="1"/>
            <a:r>
              <a:rPr lang="en-US" dirty="0" smtClean="0">
                <a:latin typeface="Bauhaus 93" panose="04030905020B02020C02" pitchFamily="82" charset="0"/>
              </a:rPr>
              <a:t>Damian </a:t>
            </a:r>
            <a:r>
              <a:rPr lang="en-US" dirty="0" err="1" smtClean="0">
                <a:latin typeface="Bauhaus 93" panose="04030905020B02020C02" pitchFamily="82" charset="0"/>
              </a:rPr>
              <a:t>Lillard</a:t>
            </a:r>
            <a:r>
              <a:rPr lang="en-US" dirty="0" smtClean="0">
                <a:latin typeface="Bauhaus 93" panose="04030905020B02020C02" pitchFamily="82" charset="0"/>
              </a:rPr>
              <a:t> and Stephen Curry score very high in this variable</a:t>
            </a:r>
          </a:p>
          <a:p>
            <a:r>
              <a:rPr lang="en-US" dirty="0" smtClean="0">
                <a:latin typeface="Bauhaus 93" panose="04030905020B02020C02" pitchFamily="82" charset="0"/>
              </a:rPr>
              <a:t>Allen Iverson Does well in a lot of categories</a:t>
            </a:r>
          </a:p>
          <a:p>
            <a:r>
              <a:rPr lang="en-US" dirty="0" smtClean="0">
                <a:latin typeface="Bauhaus 93" panose="04030905020B02020C02" pitchFamily="82" charset="0"/>
              </a:rPr>
              <a:t>Magic Johnson, Rajon Rondo get a lot of rebounds</a:t>
            </a:r>
            <a:endParaRPr lang="en-US" dirty="0">
              <a:latin typeface="Bauhaus 93" panose="04030905020B02020C02" pitchFamily="82" charset="0"/>
            </a:endParaRPr>
          </a:p>
        </p:txBody>
      </p:sp>
      <p:pic>
        <p:nvPicPr>
          <p:cNvPr id="6146" name="Picture 2" descr="Biplot for 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66" y="1476048"/>
            <a:ext cx="4736206" cy="474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http://cdn.nextimpulsesports.com/wp-content/uploads/2015/08/damian-lill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043" y="4516793"/>
            <a:ext cx="3036426" cy="170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elyriact.smugmug.com/Sports/Pro-Basketball/Cavs-May-9/i-wvgfx9c/0/M/Cavaliers%20Celtics%20Basketball-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516" y="4516793"/>
            <a:ext cx="1603933" cy="211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3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>
                <a:latin typeface="Bauhaus 93" panose="04030905020B02020C02" pitchFamily="82" charset="0"/>
              </a:rPr>
              <a:t>CONCLUSION</a:t>
            </a:r>
            <a:endParaRPr lang="en-US" sz="4800" u="sng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4490"/>
            <a:ext cx="10892307" cy="3649133"/>
          </a:xfrm>
        </p:spPr>
        <p:txBody>
          <a:bodyPr>
            <a:normAutofit fontScale="92500"/>
          </a:bodyPr>
          <a:lstStyle/>
          <a:p>
            <a:r>
              <a:rPr lang="en-US" sz="3200" dirty="0" smtClean="0">
                <a:latin typeface="Bauhaus 93" panose="04030905020B02020C02" pitchFamily="82" charset="0"/>
              </a:rPr>
              <a:t>Point Guards have more assists if they have more turnovers</a:t>
            </a:r>
          </a:p>
          <a:p>
            <a:r>
              <a:rPr lang="en-US" sz="3200" dirty="0" smtClean="0">
                <a:latin typeface="Bauhaus 93" panose="04030905020B02020C02" pitchFamily="82" charset="0"/>
              </a:rPr>
              <a:t>Point Guards who have less assists usually have more points</a:t>
            </a:r>
          </a:p>
          <a:p>
            <a:r>
              <a:rPr lang="en-US" sz="3200" dirty="0" smtClean="0">
                <a:latin typeface="Bauhaus 93" panose="04030905020B02020C02" pitchFamily="82" charset="0"/>
              </a:rPr>
              <a:t>Iverson was the best at a lot of different things</a:t>
            </a:r>
          </a:p>
          <a:p>
            <a:r>
              <a:rPr lang="en-US" sz="3200" dirty="0" smtClean="0">
                <a:latin typeface="Bauhaus 93" panose="04030905020B02020C02" pitchFamily="82" charset="0"/>
              </a:rPr>
              <a:t>There are scoring point guards and play-making point guards</a:t>
            </a:r>
          </a:p>
          <a:p>
            <a:pPr lvl="1"/>
            <a:r>
              <a:rPr lang="en-US" sz="3200" dirty="0" smtClean="0">
                <a:latin typeface="Bauhaus 93" panose="04030905020B02020C02" pitchFamily="82" charset="0"/>
              </a:rPr>
              <a:t>3-point shooters and lay-up experts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1806</TotalTime>
  <Words>254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Bauhaus 93</vt:lpstr>
      <vt:lpstr>Calibri</vt:lpstr>
      <vt:lpstr>Calibri Light</vt:lpstr>
      <vt:lpstr>Celestial</vt:lpstr>
      <vt:lpstr>BASKETBALL</vt:lpstr>
      <vt:lpstr>DATASET</vt:lpstr>
      <vt:lpstr>GOAL</vt:lpstr>
      <vt:lpstr>BASKETBALL TERMINOLOGY</vt:lpstr>
      <vt:lpstr>HIERARCHICAL CLUSTERING</vt:lpstr>
      <vt:lpstr>Regression tree</vt:lpstr>
      <vt:lpstr>RANDOM FORESTS/BAGGING</vt:lpstr>
      <vt:lpstr>PRINCIPAL COMPONENT ANALYSIS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</dc:title>
  <dc:creator>nishant vyas</dc:creator>
  <cp:lastModifiedBy>nishant vyas</cp:lastModifiedBy>
  <cp:revision>23</cp:revision>
  <dcterms:created xsi:type="dcterms:W3CDTF">2016-04-06T00:48:18Z</dcterms:created>
  <dcterms:modified xsi:type="dcterms:W3CDTF">2016-04-07T06:55:02Z</dcterms:modified>
</cp:coreProperties>
</file>