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0" r:id="rId6"/>
    <p:sldId id="261" r:id="rId7"/>
    <p:sldId id="262" r:id="rId8"/>
    <p:sldId id="263" r:id="rId9"/>
    <p:sldId id="265" r:id="rId10"/>
    <p:sldId id="266" r:id="rId11"/>
    <p:sldId id="267" r:id="rId12"/>
    <p:sldId id="268" r:id="rId13"/>
    <p:sldId id="271"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989" autoAdjust="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 M" userId="c9da4abd55099c62" providerId="LiveId" clId="{CBC125AB-FFCE-423B-AA2D-255C30657857}"/>
    <pc:docChg chg="modSld">
      <pc:chgData name="nisha M" userId="c9da4abd55099c62" providerId="LiveId" clId="{CBC125AB-FFCE-423B-AA2D-255C30657857}" dt="2024-04-04T18:14:59.127" v="10" actId="207"/>
      <pc:docMkLst>
        <pc:docMk/>
      </pc:docMkLst>
      <pc:sldChg chg="modSp mod">
        <pc:chgData name="nisha M" userId="c9da4abd55099c62" providerId="LiveId" clId="{CBC125AB-FFCE-423B-AA2D-255C30657857}" dt="2024-04-04T18:14:59.127" v="10" actId="207"/>
        <pc:sldMkLst>
          <pc:docMk/>
          <pc:sldMk cId="4019134001" sldId="271"/>
        </pc:sldMkLst>
        <pc:spChg chg="mod">
          <ac:chgData name="nisha M" userId="c9da4abd55099c62" providerId="LiveId" clId="{CBC125AB-FFCE-423B-AA2D-255C30657857}" dt="2024-04-04T18:14:59.127" v="10" actId="207"/>
          <ac:spMkLst>
            <pc:docMk/>
            <pc:sldMk cId="4019134001" sldId="271"/>
            <ac:spMk id="3" creationId="{2C87BBA0-F4F4-8D2E-815C-C8A75B4FE62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5BEC-9720-711A-F17D-A67CD88FB5C6}"/>
              </a:ext>
            </a:extLst>
          </p:cNvPr>
          <p:cNvSpPr>
            <a:spLocks noGrp="1"/>
          </p:cNvSpPr>
          <p:nvPr>
            <p:ph type="ctrTitle"/>
          </p:nvPr>
        </p:nvSpPr>
        <p:spPr>
          <a:xfrm>
            <a:off x="2311777" y="801434"/>
            <a:ext cx="8764266" cy="3025554"/>
          </a:xfrm>
        </p:spPr>
        <p:txBody>
          <a:bodyPr/>
          <a:lstStyle/>
          <a:p>
            <a:r>
              <a:rPr lang="en-US" b="1" dirty="0">
                <a:latin typeface="Times New Roman" panose="02020603050405020304" pitchFamily="18" charset="0"/>
                <a:cs typeface="Times New Roman" panose="02020603050405020304" pitchFamily="18" charset="0"/>
              </a:rPr>
              <a:t>KEYLOGGERS AND ITS SECURITY</a:t>
            </a:r>
            <a:endParaRPr lang="en-IN" dirty="0"/>
          </a:p>
        </p:txBody>
      </p:sp>
      <p:sp>
        <p:nvSpPr>
          <p:cNvPr id="3" name="Subtitle 2">
            <a:extLst>
              <a:ext uri="{FF2B5EF4-FFF2-40B4-BE49-F238E27FC236}">
                <a16:creationId xmlns:a16="http://schemas.microsoft.com/office/drawing/2014/main" id="{EA49EECE-D5DA-8D94-C2D6-A38FF4E05D18}"/>
              </a:ext>
            </a:extLst>
          </p:cNvPr>
          <p:cNvSpPr>
            <a:spLocks noGrp="1"/>
          </p:cNvSpPr>
          <p:nvPr>
            <p:ph type="subTitle" idx="1"/>
          </p:nvPr>
        </p:nvSpPr>
        <p:spPr/>
        <p:txBody>
          <a:bodyPr/>
          <a:lstStyle/>
          <a:p>
            <a:r>
              <a:rPr lang="en-US" b="1" dirty="0">
                <a:latin typeface="Abadi" panose="020B0604020104020204" pitchFamily="34" charset="0"/>
                <a:cs typeface="Times New Roman" panose="02020603050405020304" pitchFamily="18" charset="0"/>
              </a:rPr>
              <a:t>Presented by:</a:t>
            </a:r>
          </a:p>
          <a:p>
            <a:r>
              <a:rPr lang="en-US" b="1" dirty="0">
                <a:latin typeface="Abadi" panose="020B0604020104020204" pitchFamily="34" charset="0"/>
                <a:cs typeface="Times New Roman" panose="02020603050405020304" pitchFamily="18" charset="0"/>
              </a:rPr>
              <a:t>m. Nisha </a:t>
            </a:r>
            <a:r>
              <a:rPr lang="en-US" dirty="0">
                <a:latin typeface="Abadi" panose="020B0604020104020204" pitchFamily="34" charset="0"/>
                <a:cs typeface="Times New Roman" panose="02020603050405020304" pitchFamily="18" charset="0"/>
              </a:rPr>
              <a:t>– </a:t>
            </a:r>
            <a:r>
              <a:rPr lang="en-US" dirty="0" err="1">
                <a:latin typeface="Abadi" panose="020B0604020104020204" pitchFamily="34" charset="0"/>
                <a:cs typeface="Times New Roman" panose="02020603050405020304" pitchFamily="18" charset="0"/>
              </a:rPr>
              <a:t>anjalai</a:t>
            </a:r>
            <a:r>
              <a:rPr lang="en-US" dirty="0">
                <a:latin typeface="Abadi" panose="020B0604020104020204" pitchFamily="34" charset="0"/>
                <a:cs typeface="Times New Roman" panose="02020603050405020304" pitchFamily="18" charset="0"/>
              </a:rPr>
              <a:t>  </a:t>
            </a:r>
            <a:r>
              <a:rPr lang="en-US" dirty="0" err="1">
                <a:latin typeface="Abadi" panose="020B0604020104020204" pitchFamily="34" charset="0"/>
                <a:cs typeface="Times New Roman" panose="02020603050405020304" pitchFamily="18" charset="0"/>
              </a:rPr>
              <a:t>ammal</a:t>
            </a:r>
            <a:r>
              <a:rPr lang="en-US" dirty="0">
                <a:latin typeface="Abadi" panose="020B0604020104020204" pitchFamily="34" charset="0"/>
                <a:cs typeface="Times New Roman" panose="02020603050405020304" pitchFamily="18" charset="0"/>
              </a:rPr>
              <a:t> Mahalingam engineering college – computer science engineering</a:t>
            </a:r>
          </a:p>
          <a:p>
            <a:endParaRPr lang="en-IN" dirty="0"/>
          </a:p>
        </p:txBody>
      </p:sp>
    </p:spTree>
    <p:extLst>
      <p:ext uri="{BB962C8B-B14F-4D97-AF65-F5344CB8AC3E}">
        <p14:creationId xmlns:p14="http://schemas.microsoft.com/office/powerpoint/2010/main" val="4239985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C08CD-90D0-AF00-B653-82D0C626A82F}"/>
              </a:ext>
            </a:extLst>
          </p:cNvPr>
          <p:cNvSpPr>
            <a:spLocks noGrp="1"/>
          </p:cNvSpPr>
          <p:nvPr>
            <p:ph idx="1"/>
          </p:nvPr>
        </p:nvSpPr>
        <p:spPr>
          <a:xfrm>
            <a:off x="630315" y="195309"/>
            <a:ext cx="10972800" cy="5595891"/>
          </a:xfrm>
        </p:spPr>
        <p:txBody>
          <a:bodyPr>
            <a:normAutofit/>
          </a:bodyPr>
          <a:lstStyle/>
          <a:p>
            <a:pPr marL="0" indent="0">
              <a:buNone/>
            </a:pPr>
            <a:r>
              <a:rPr lang="en-US" sz="2000" b="1" i="0" dirty="0">
                <a:solidFill>
                  <a:schemeClr val="bg1"/>
                </a:solidFill>
                <a:effectLst/>
              </a:rPr>
              <a:t>Model Training and Evaluation: </a:t>
            </a:r>
            <a:r>
              <a:rPr lang="en-US" sz="2000" b="1" i="0" dirty="0">
                <a:solidFill>
                  <a:srgbClr val="ECECEC"/>
                </a:solidFill>
                <a:effectLst/>
              </a:rPr>
              <a:t>Train the selected models on historical data and evaluate their performance using validation metrics like Mean Absolute Error or Root Mean Squared Error.</a:t>
            </a:r>
            <a:br>
              <a:rPr lang="en-US" sz="2000" b="1" i="0" dirty="0">
                <a:solidFill>
                  <a:srgbClr val="ECECEC"/>
                </a:solidFill>
                <a:effectLst/>
              </a:rPr>
            </a:br>
            <a:br>
              <a:rPr lang="en-US" sz="2000" b="1" i="0" dirty="0">
                <a:solidFill>
                  <a:srgbClr val="ECECEC"/>
                </a:solidFill>
                <a:effectLst/>
              </a:rPr>
            </a:br>
            <a:r>
              <a:rPr lang="en-US" sz="2000" b="1" i="0" dirty="0">
                <a:solidFill>
                  <a:schemeClr val="bg1"/>
                </a:solidFill>
                <a:effectLst/>
              </a:rPr>
              <a:t>Deployment:</a:t>
            </a:r>
            <a:r>
              <a:rPr lang="en-US" sz="2000" b="1" i="0" dirty="0">
                <a:solidFill>
                  <a:srgbClr val="ECECEC"/>
                </a:solidFill>
                <a:effectLst/>
              </a:rPr>
              <a:t> Deploy the trained models into a real-time prediction system capable of processing streaming data and generating bike demand forecasts.</a:t>
            </a:r>
            <a:br>
              <a:rPr lang="en-US" sz="2000" b="1" i="0" dirty="0">
                <a:solidFill>
                  <a:srgbClr val="ECECEC"/>
                </a:solidFill>
                <a:effectLst/>
              </a:rPr>
            </a:br>
            <a:br>
              <a:rPr lang="en-US" sz="2000" b="1" i="0" dirty="0">
                <a:solidFill>
                  <a:srgbClr val="ECECEC"/>
                </a:solidFill>
                <a:effectLst/>
              </a:rPr>
            </a:br>
            <a:r>
              <a:rPr lang="en-US" sz="2000" b="1" i="0" dirty="0">
                <a:solidFill>
                  <a:schemeClr val="bg1"/>
                </a:solidFill>
                <a:effectLst/>
              </a:rPr>
              <a:t>Monitoring and Feedback: </a:t>
            </a:r>
            <a:r>
              <a:rPr lang="en-US" sz="2000" b="1" i="0" dirty="0">
                <a:solidFill>
                  <a:srgbClr val="ECECEC"/>
                </a:solidFill>
                <a:effectLst/>
              </a:rPr>
              <a:t>Establish monitoring mechanisms to track the system's performance and gather feedback for continuous improvement.</a:t>
            </a:r>
            <a:br>
              <a:rPr lang="en-US" sz="2000" b="1" i="0" dirty="0">
                <a:solidFill>
                  <a:srgbClr val="ECECEC"/>
                </a:solidFill>
                <a:effectLst/>
              </a:rPr>
            </a:br>
            <a:br>
              <a:rPr lang="en-US" sz="2000" b="1" i="0" dirty="0">
                <a:solidFill>
                  <a:srgbClr val="ECECEC"/>
                </a:solidFill>
                <a:effectLst/>
              </a:rPr>
            </a:br>
            <a:r>
              <a:rPr lang="en-US" sz="2000" b="1" i="0" dirty="0">
                <a:solidFill>
                  <a:schemeClr val="bg1"/>
                </a:solidFill>
                <a:effectLst/>
              </a:rPr>
              <a:t>Iterative Improvement: </a:t>
            </a:r>
            <a:r>
              <a:rPr lang="en-US" sz="2000" b="1" i="0" dirty="0">
                <a:solidFill>
                  <a:srgbClr val="ECECEC"/>
                </a:solidFill>
                <a:effectLst/>
              </a:rPr>
              <a:t>Continuously iterate on the system, incorporating new data sources, refining models, and adapting to changing environmental factors or user behavior patterns.</a:t>
            </a:r>
            <a:endParaRPr lang="en-IN" sz="2000" b="1" dirty="0"/>
          </a:p>
        </p:txBody>
      </p:sp>
    </p:spTree>
    <p:extLst>
      <p:ext uri="{BB962C8B-B14F-4D97-AF65-F5344CB8AC3E}">
        <p14:creationId xmlns:p14="http://schemas.microsoft.com/office/powerpoint/2010/main" val="302478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A0B6-94F2-49F6-0C81-845E79326659}"/>
              </a:ext>
            </a:extLst>
          </p:cNvPr>
          <p:cNvSpPr>
            <a:spLocks noGrp="1"/>
          </p:cNvSpPr>
          <p:nvPr>
            <p:ph type="title"/>
          </p:nvPr>
        </p:nvSpPr>
        <p:spPr>
          <a:xfrm>
            <a:off x="206406" y="112450"/>
            <a:ext cx="10131425" cy="864093"/>
          </a:xfrm>
        </p:spPr>
        <p:txBody>
          <a:bodyPr>
            <a:normAutofit/>
          </a:bodyPr>
          <a:lstStyle/>
          <a:p>
            <a:r>
              <a:rPr lang="en-US" sz="2800" b="1" dirty="0">
                <a:solidFill>
                  <a:schemeClr val="bg1"/>
                </a:solidFill>
                <a:latin typeface="Times New Roman" panose="02020603050405020304" pitchFamily="18" charset="0"/>
                <a:cs typeface="Times New Roman" panose="02020603050405020304" pitchFamily="18" charset="0"/>
              </a:rPr>
              <a:t>Algorithm and deployment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C42003-6E81-54CE-AC7D-1D892F693006}"/>
              </a:ext>
            </a:extLst>
          </p:cNvPr>
          <p:cNvSpPr>
            <a:spLocks noGrp="1"/>
          </p:cNvSpPr>
          <p:nvPr>
            <p:ph idx="1"/>
          </p:nvPr>
        </p:nvSpPr>
        <p:spPr>
          <a:xfrm>
            <a:off x="206406" y="852256"/>
            <a:ext cx="11779187" cy="4938944"/>
          </a:xfrm>
        </p:spPr>
        <p:txBody>
          <a:bodyPr/>
          <a:lstStyle/>
          <a:p>
            <a:pPr marL="0" indent="0">
              <a:buNone/>
            </a:pPr>
            <a:r>
              <a:rPr lang="en-US" dirty="0">
                <a:latin typeface="Arial"/>
                <a:ea typeface="+mn-lt"/>
                <a:cs typeface="+mn-lt"/>
              </a:rPr>
              <a:t> </a:t>
            </a:r>
            <a:r>
              <a:rPr lang="en-US" b="1" dirty="0">
                <a:solidFill>
                  <a:schemeClr val="bg1"/>
                </a:solidFill>
                <a:latin typeface="Arial"/>
                <a:ea typeface="+mn-lt"/>
                <a:cs typeface="+mn-lt"/>
              </a:rPr>
              <a:t>ALGORITHMS :</a:t>
            </a:r>
          </a:p>
          <a:p>
            <a:pPr marL="0" indent="0">
              <a:buNone/>
            </a:pPr>
            <a:r>
              <a:rPr lang="en-US" sz="1800" b="1" dirty="0">
                <a:latin typeface="Arial"/>
                <a:ea typeface="+mn-lt"/>
                <a:cs typeface="+mn-lt"/>
              </a:rPr>
              <a:t>                         Data Collection</a:t>
            </a:r>
            <a:br>
              <a:rPr lang="en-US" sz="1800" b="1" dirty="0">
                <a:latin typeface="Arial"/>
                <a:ea typeface="+mn-lt"/>
                <a:cs typeface="+mn-lt"/>
              </a:rPr>
            </a:br>
            <a:r>
              <a:rPr lang="en-US" sz="1800" b="1" dirty="0">
                <a:latin typeface="Arial"/>
                <a:ea typeface="+mn-lt"/>
                <a:cs typeface="+mn-lt"/>
              </a:rPr>
              <a:t>		           Feature Engineering</a:t>
            </a:r>
            <a:br>
              <a:rPr lang="en-US" sz="1800" b="1" dirty="0">
                <a:latin typeface="Arial"/>
                <a:ea typeface="+mn-lt"/>
                <a:cs typeface="+mn-lt"/>
              </a:rPr>
            </a:br>
            <a:r>
              <a:rPr lang="en-US" sz="1800" b="1" dirty="0">
                <a:latin typeface="Arial"/>
                <a:ea typeface="+mn-lt"/>
                <a:cs typeface="+mn-lt"/>
              </a:rPr>
              <a:t>		           Model Selection</a:t>
            </a:r>
            <a:br>
              <a:rPr lang="en-US" sz="1800" b="1" dirty="0">
                <a:latin typeface="Arial"/>
                <a:ea typeface="+mn-lt"/>
                <a:cs typeface="+mn-lt"/>
              </a:rPr>
            </a:br>
            <a:r>
              <a:rPr lang="en-US" sz="1800" b="1" dirty="0">
                <a:latin typeface="Arial"/>
                <a:ea typeface="+mn-lt"/>
                <a:cs typeface="+mn-lt"/>
              </a:rPr>
              <a:t>		           Model Training</a:t>
            </a:r>
            <a:br>
              <a:rPr lang="en-US" sz="1800" b="1" dirty="0">
                <a:latin typeface="Arial"/>
                <a:ea typeface="+mn-lt"/>
                <a:cs typeface="+mn-lt"/>
              </a:rPr>
            </a:br>
            <a:r>
              <a:rPr lang="en-US" sz="1800" b="1" dirty="0">
                <a:latin typeface="Arial"/>
                <a:ea typeface="+mn-lt"/>
                <a:cs typeface="+mn-lt"/>
              </a:rPr>
              <a:t>		           Real-Time Prediction</a:t>
            </a:r>
          </a:p>
          <a:p>
            <a:pPr marL="0" indent="0">
              <a:buNone/>
            </a:pPr>
            <a:r>
              <a:rPr lang="en-US" b="1" dirty="0">
                <a:solidFill>
                  <a:schemeClr val="bg1"/>
                </a:solidFill>
                <a:latin typeface="Arial"/>
                <a:ea typeface="+mn-lt"/>
                <a:cs typeface="+mn-lt"/>
              </a:rPr>
              <a:t>DEPLOYMENT :</a:t>
            </a:r>
          </a:p>
          <a:p>
            <a:pPr marL="0" indent="0">
              <a:buNone/>
            </a:pPr>
            <a:r>
              <a:rPr lang="en-US" sz="1800" dirty="0">
                <a:latin typeface="Arial"/>
                <a:ea typeface="+mn-lt"/>
                <a:cs typeface="+mn-lt"/>
              </a:rPr>
              <a:t>                           </a:t>
            </a:r>
            <a:r>
              <a:rPr lang="en-US" sz="1800" b="1" dirty="0">
                <a:latin typeface="Arial"/>
                <a:ea typeface="+mn-lt"/>
                <a:cs typeface="+mn-lt"/>
              </a:rPr>
              <a:t>Infrastructure Setup</a:t>
            </a:r>
            <a:br>
              <a:rPr lang="en-US" sz="1800" b="1" dirty="0">
                <a:latin typeface="Arial"/>
                <a:ea typeface="+mn-lt"/>
                <a:cs typeface="+mn-lt"/>
              </a:rPr>
            </a:br>
            <a:r>
              <a:rPr lang="en-US" sz="1800" b="1" dirty="0">
                <a:latin typeface="Arial"/>
                <a:ea typeface="+mn-lt"/>
                <a:cs typeface="+mn-lt"/>
              </a:rPr>
              <a:t>		            Model Deployment</a:t>
            </a:r>
            <a:br>
              <a:rPr lang="en-US" sz="1800" b="1" dirty="0">
                <a:latin typeface="Arial"/>
                <a:ea typeface="+mn-lt"/>
                <a:cs typeface="+mn-lt"/>
              </a:rPr>
            </a:br>
            <a:r>
              <a:rPr lang="en-US" sz="1800" b="1" dirty="0">
                <a:latin typeface="Arial"/>
                <a:ea typeface="+mn-lt"/>
                <a:cs typeface="+mn-lt"/>
              </a:rPr>
              <a:t>		            API Development</a:t>
            </a:r>
            <a:br>
              <a:rPr lang="en-US" sz="1800" b="1" dirty="0">
                <a:latin typeface="Arial"/>
                <a:ea typeface="+mn-lt"/>
                <a:cs typeface="+mn-lt"/>
              </a:rPr>
            </a:br>
            <a:r>
              <a:rPr lang="en-US" sz="1800" b="1" dirty="0">
                <a:latin typeface="Arial"/>
                <a:ea typeface="+mn-lt"/>
                <a:cs typeface="+mn-lt"/>
              </a:rPr>
              <a:t>		            Integration</a:t>
            </a:r>
            <a:br>
              <a:rPr lang="en-US" sz="1800" b="1" dirty="0">
                <a:latin typeface="Arial"/>
                <a:ea typeface="+mn-lt"/>
                <a:cs typeface="+mn-lt"/>
              </a:rPr>
            </a:br>
            <a:r>
              <a:rPr lang="en-US" sz="1800" b="1" dirty="0">
                <a:latin typeface="Arial"/>
                <a:ea typeface="+mn-lt"/>
                <a:cs typeface="+mn-lt"/>
              </a:rPr>
              <a:t>		            Monitoring and Maintenance</a:t>
            </a:r>
            <a:br>
              <a:rPr lang="en-US" sz="1800" b="1" dirty="0">
                <a:latin typeface="Arial"/>
                <a:ea typeface="+mn-lt"/>
                <a:cs typeface="+mn-lt"/>
              </a:rPr>
            </a:br>
            <a:br>
              <a:rPr lang="en-US" sz="1200" b="1" dirty="0">
                <a:latin typeface="Arial"/>
                <a:ea typeface="+mn-lt"/>
                <a:cs typeface="+mn-lt"/>
              </a:rPr>
            </a:br>
            <a:br>
              <a:rPr lang="en-US" sz="1800" dirty="0">
                <a:latin typeface="Arial"/>
                <a:ea typeface="+mn-lt"/>
                <a:cs typeface="+mn-lt"/>
              </a:rPr>
            </a:br>
            <a:br>
              <a:rPr lang="en-US" sz="1800" dirty="0">
                <a:latin typeface="Arial"/>
                <a:ea typeface="+mn-lt"/>
                <a:cs typeface="+mn-lt"/>
              </a:rPr>
            </a:br>
            <a:endParaRPr lang="en-IN" dirty="0"/>
          </a:p>
        </p:txBody>
      </p:sp>
      <p:pic>
        <p:nvPicPr>
          <p:cNvPr id="4" name="Picture 3">
            <a:extLst>
              <a:ext uri="{FF2B5EF4-FFF2-40B4-BE49-F238E27FC236}">
                <a16:creationId xmlns:a16="http://schemas.microsoft.com/office/drawing/2014/main" id="{792B8142-4269-FE32-31D6-E2740952760F}"/>
              </a:ext>
            </a:extLst>
          </p:cNvPr>
          <p:cNvPicPr>
            <a:picLocks noChangeAspect="1"/>
          </p:cNvPicPr>
          <p:nvPr/>
        </p:nvPicPr>
        <p:blipFill>
          <a:blip r:embed="rId2"/>
          <a:stretch>
            <a:fillRect/>
          </a:stretch>
        </p:blipFill>
        <p:spPr>
          <a:xfrm>
            <a:off x="5127687" y="1271882"/>
            <a:ext cx="6730567" cy="3231160"/>
          </a:xfrm>
          <a:prstGeom prst="rect">
            <a:avLst/>
          </a:prstGeom>
        </p:spPr>
      </p:pic>
    </p:spTree>
    <p:extLst>
      <p:ext uri="{BB962C8B-B14F-4D97-AF65-F5344CB8AC3E}">
        <p14:creationId xmlns:p14="http://schemas.microsoft.com/office/powerpoint/2010/main" val="150751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998B-9BA6-4F79-B1C7-C872750D058A}"/>
              </a:ext>
            </a:extLst>
          </p:cNvPr>
          <p:cNvSpPr>
            <a:spLocks noGrp="1"/>
          </p:cNvSpPr>
          <p:nvPr>
            <p:ph type="title"/>
          </p:nvPr>
        </p:nvSpPr>
        <p:spPr>
          <a:xfrm>
            <a:off x="259672" y="85818"/>
            <a:ext cx="10131425" cy="1077158"/>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RESULT</a:t>
            </a:r>
            <a:endParaRPr lang="en-IN" sz="3200" b="1"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E18679B-9481-7EAB-2D20-DA6106C02F34}"/>
              </a:ext>
            </a:extLst>
          </p:cNvPr>
          <p:cNvPicPr>
            <a:picLocks noGrp="1" noChangeAspect="1"/>
          </p:cNvPicPr>
          <p:nvPr>
            <p:ph idx="1"/>
          </p:nvPr>
        </p:nvPicPr>
        <p:blipFill>
          <a:blip r:embed="rId2"/>
          <a:stretch>
            <a:fillRect/>
          </a:stretch>
        </p:blipFill>
        <p:spPr>
          <a:xfrm>
            <a:off x="767347" y="1695763"/>
            <a:ext cx="5169856" cy="3182388"/>
          </a:xfrm>
          <a:prstGeom prst="rect">
            <a:avLst/>
          </a:prstGeom>
        </p:spPr>
      </p:pic>
      <p:pic>
        <p:nvPicPr>
          <p:cNvPr id="5" name="Picture 4">
            <a:extLst>
              <a:ext uri="{FF2B5EF4-FFF2-40B4-BE49-F238E27FC236}">
                <a16:creationId xmlns:a16="http://schemas.microsoft.com/office/drawing/2014/main" id="{6AE72B77-25D5-1036-E493-650A0CD858B9}"/>
              </a:ext>
            </a:extLst>
          </p:cNvPr>
          <p:cNvPicPr>
            <a:picLocks noChangeAspect="1"/>
          </p:cNvPicPr>
          <p:nvPr/>
        </p:nvPicPr>
        <p:blipFill>
          <a:blip r:embed="rId3"/>
          <a:stretch>
            <a:fillRect/>
          </a:stretch>
        </p:blipFill>
        <p:spPr>
          <a:xfrm>
            <a:off x="6379087" y="1695763"/>
            <a:ext cx="5316173" cy="3182388"/>
          </a:xfrm>
          <a:prstGeom prst="rect">
            <a:avLst/>
          </a:prstGeom>
        </p:spPr>
      </p:pic>
    </p:spTree>
    <p:extLst>
      <p:ext uri="{BB962C8B-B14F-4D97-AF65-F5344CB8AC3E}">
        <p14:creationId xmlns:p14="http://schemas.microsoft.com/office/powerpoint/2010/main" val="16568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89A4-1D08-55CF-97EC-F633F4C1AF44}"/>
              </a:ext>
            </a:extLst>
          </p:cNvPr>
          <p:cNvSpPr>
            <a:spLocks noGrp="1"/>
          </p:cNvSpPr>
          <p:nvPr>
            <p:ph type="title"/>
          </p:nvPr>
        </p:nvSpPr>
        <p:spPr>
          <a:xfrm>
            <a:off x="685801" y="291483"/>
            <a:ext cx="10131425" cy="775317"/>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CONCLUSION</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87BBA0-F4F4-8D2E-815C-C8A75B4FE622}"/>
              </a:ext>
            </a:extLst>
          </p:cNvPr>
          <p:cNvSpPr>
            <a:spLocks noGrp="1"/>
          </p:cNvSpPr>
          <p:nvPr>
            <p:ph idx="1"/>
          </p:nvPr>
        </p:nvSpPr>
        <p:spPr>
          <a:xfrm>
            <a:off x="801210" y="1340528"/>
            <a:ext cx="10131425" cy="3622089"/>
          </a:xfrm>
        </p:spPr>
        <p:txBody>
          <a:bodyPr/>
          <a:lstStyle/>
          <a:p>
            <a:pPr algn="just"/>
            <a:r>
              <a:rPr lang="en-US" sz="2000" b="1" i="0" dirty="0">
                <a:solidFill>
                  <a:srgbClr val="ECECEC"/>
                </a:solidFill>
                <a:effectLst/>
              </a:rPr>
              <a:t> In conclusion, the effective prediction of bike demand and maintenance of a stable supply of rental bikes are </a:t>
            </a:r>
            <a:r>
              <a:rPr lang="en-US" sz="2000" b="1" i="0" dirty="0">
                <a:solidFill>
                  <a:schemeClr val="bg1"/>
                </a:solidFill>
                <a:effectLst/>
              </a:rPr>
              <a:t>vital for improving urban mobility</a:t>
            </a:r>
            <a:r>
              <a:rPr lang="en-US" sz="2000" b="1" i="0" dirty="0">
                <a:solidFill>
                  <a:srgbClr val="ECECEC"/>
                </a:solidFill>
                <a:effectLst/>
              </a:rPr>
              <a:t>. Leveraging advanced data analysis and machine learning techniques enables cities to anticipate demand accurately and optimize bike availability. By deploying these systems, cities can enhance transportation options, reduce waiting times, and promote sustainable urban living. </a:t>
            </a:r>
          </a:p>
          <a:p>
            <a:pPr algn="just"/>
            <a:r>
              <a:rPr lang="en-US" sz="2000" b="1" i="0" dirty="0">
                <a:solidFill>
                  <a:srgbClr val="ECECEC"/>
                </a:solidFill>
                <a:effectLst/>
              </a:rPr>
              <a:t>S</a:t>
            </a:r>
            <a:r>
              <a:rPr lang="en-IN" sz="2000" b="1" dirty="0" err="1">
                <a:ea typeface="+mn-lt"/>
                <a:cs typeface="+mn-lt"/>
              </a:rPr>
              <a:t>ummarize</a:t>
            </a:r>
            <a:r>
              <a:rPr lang="en-IN" sz="2000" b="1" dirty="0">
                <a:ea typeface="+mn-lt"/>
                <a:cs typeface="+mn-lt"/>
              </a:rPr>
              <a:t>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b="1" dirty="0"/>
          </a:p>
          <a:p>
            <a:endParaRPr lang="en-IN" dirty="0"/>
          </a:p>
        </p:txBody>
      </p:sp>
    </p:spTree>
    <p:extLst>
      <p:ext uri="{BB962C8B-B14F-4D97-AF65-F5344CB8AC3E}">
        <p14:creationId xmlns:p14="http://schemas.microsoft.com/office/powerpoint/2010/main" val="4019134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7E69-961C-075B-6557-7C18AC3ED50A}"/>
              </a:ext>
            </a:extLst>
          </p:cNvPr>
          <p:cNvSpPr>
            <a:spLocks noGrp="1"/>
          </p:cNvSpPr>
          <p:nvPr>
            <p:ph type="title"/>
          </p:nvPr>
        </p:nvSpPr>
        <p:spPr>
          <a:xfrm>
            <a:off x="88777" y="88778"/>
            <a:ext cx="10728449" cy="754601"/>
          </a:xfrm>
        </p:spPr>
        <p:txBody>
          <a:bodyPr>
            <a:normAutofit/>
          </a:bodyPr>
          <a:lstStyle/>
          <a:p>
            <a:r>
              <a:rPr lang="en-US" sz="2800" b="1" dirty="0">
                <a:solidFill>
                  <a:schemeClr val="bg1"/>
                </a:solidFill>
                <a:latin typeface="Times New Roman" panose="02020603050405020304" pitchFamily="18" charset="0"/>
                <a:cs typeface="Times New Roman" panose="02020603050405020304" pitchFamily="18" charset="0"/>
              </a:rPr>
              <a:t>FUTURE SCOPE</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9FB345-B3E2-41B0-89F5-BAFFCDAD3B72}"/>
              </a:ext>
            </a:extLst>
          </p:cNvPr>
          <p:cNvSpPr>
            <a:spLocks noGrp="1"/>
          </p:cNvSpPr>
          <p:nvPr>
            <p:ph idx="1"/>
          </p:nvPr>
        </p:nvSpPr>
        <p:spPr>
          <a:xfrm>
            <a:off x="304061" y="710214"/>
            <a:ext cx="11485485" cy="5921405"/>
          </a:xfrm>
        </p:spPr>
        <p:txBody>
          <a:bodyPr/>
          <a:lstStyle/>
          <a:p>
            <a:pPr algn="just">
              <a:buFont typeface="+mj-lt"/>
              <a:buAutoNum type="arabicPeriod"/>
            </a:pPr>
            <a:r>
              <a:rPr lang="en-US" sz="2000" b="1" i="0" u="sng" dirty="0">
                <a:solidFill>
                  <a:schemeClr val="bg1"/>
                </a:solidFill>
                <a:effectLst/>
              </a:rPr>
              <a:t>Personalized Mobility Solutions: </a:t>
            </a:r>
            <a:r>
              <a:rPr lang="en-US" sz="2000" b="1" i="0" dirty="0">
                <a:solidFill>
                  <a:srgbClr val="ECECEC"/>
                </a:solidFill>
                <a:effectLst/>
              </a:rPr>
              <a:t>Tailoring bike availability based on individual user preferences and behavior patterns can enhance user experience and encourage greater adoption of bike-sharing programs.</a:t>
            </a:r>
          </a:p>
          <a:p>
            <a:pPr algn="just">
              <a:buFont typeface="+mj-lt"/>
              <a:buAutoNum type="arabicPeriod"/>
            </a:pPr>
            <a:r>
              <a:rPr lang="en-US" sz="2000" b="1" i="0" u="sng" dirty="0">
                <a:solidFill>
                  <a:schemeClr val="bg1"/>
                </a:solidFill>
                <a:effectLst/>
              </a:rPr>
              <a:t>Dynamic Pricing Strategies: </a:t>
            </a:r>
            <a:r>
              <a:rPr lang="en-US" sz="2000" b="1" i="0" dirty="0">
                <a:solidFill>
                  <a:srgbClr val="ECECEC"/>
                </a:solidFill>
                <a:effectLst/>
              </a:rPr>
              <a:t>Implementing dynamic pricing strategies based on real-time demand and supply dynamics can optimize bike utilization and revenue generation for bike-sharing operators.</a:t>
            </a:r>
          </a:p>
          <a:p>
            <a:pPr algn="just">
              <a:buFont typeface="+mj-lt"/>
              <a:buAutoNum type="arabicPeriod"/>
            </a:pPr>
            <a:r>
              <a:rPr lang="en-US" sz="2000" b="1" i="0" u="sng" dirty="0">
                <a:solidFill>
                  <a:schemeClr val="bg1"/>
                </a:solidFill>
                <a:effectLst/>
              </a:rPr>
              <a:t>Integration with Smart City Initiatives</a:t>
            </a:r>
            <a:r>
              <a:rPr lang="en-US" sz="2000" b="1" i="0" dirty="0">
                <a:solidFill>
                  <a:schemeClr val="bg1"/>
                </a:solidFill>
                <a:effectLst/>
              </a:rPr>
              <a:t>: </a:t>
            </a:r>
            <a:r>
              <a:rPr lang="en-US" sz="2000" b="1" i="0" dirty="0">
                <a:solidFill>
                  <a:srgbClr val="ECECEC"/>
                </a:solidFill>
                <a:effectLst/>
              </a:rPr>
              <a:t>Integration with broader smart city initiatives, such as urban planning and traffic management systems, can facilitate seamless mobility solutions and promote sustainable urban development.</a:t>
            </a:r>
          </a:p>
          <a:p>
            <a:pPr algn="just">
              <a:buFont typeface="+mj-lt"/>
              <a:buAutoNum type="arabicPeriod"/>
            </a:pPr>
            <a:r>
              <a:rPr lang="en-US" sz="2000" b="1" i="0" u="sng" dirty="0">
                <a:solidFill>
                  <a:schemeClr val="bg1"/>
                </a:solidFill>
                <a:effectLst/>
              </a:rPr>
              <a:t>Expansion to Micromobility:</a:t>
            </a:r>
            <a:r>
              <a:rPr lang="en-US" sz="2000" b="1" i="0" dirty="0">
                <a:solidFill>
                  <a:schemeClr val="bg1"/>
                </a:solidFill>
                <a:effectLst/>
              </a:rPr>
              <a:t> </a:t>
            </a:r>
            <a:r>
              <a:rPr lang="en-US" sz="2000" b="1" i="0" dirty="0">
                <a:solidFill>
                  <a:srgbClr val="ECECEC"/>
                </a:solidFill>
                <a:effectLst/>
              </a:rPr>
              <a:t>As micromobility options like electric scooters gain popularity, extending prediction systems to encompass diverse modes of transportation can offer comprehensive mobility solutions for urban residents.</a:t>
            </a:r>
          </a:p>
          <a:p>
            <a:pPr algn="just">
              <a:buFont typeface="+mj-lt"/>
              <a:buAutoNum type="arabicPeriod"/>
            </a:pPr>
            <a:r>
              <a:rPr lang="en-US" sz="2000" b="1" i="0" u="sng" dirty="0">
                <a:solidFill>
                  <a:schemeClr val="bg1"/>
                </a:solidFill>
                <a:effectLst/>
              </a:rPr>
              <a:t>Data Privacy and Security</a:t>
            </a:r>
            <a:r>
              <a:rPr lang="en-US" sz="2000" b="1" i="0" dirty="0">
                <a:solidFill>
                  <a:schemeClr val="bg1"/>
                </a:solidFill>
                <a:effectLst/>
              </a:rPr>
              <a:t>: </a:t>
            </a:r>
            <a:r>
              <a:rPr lang="en-US" sz="2000" b="1" i="0" dirty="0">
                <a:solidFill>
                  <a:srgbClr val="ECECEC"/>
                </a:solidFill>
                <a:effectLst/>
              </a:rPr>
              <a:t>Ensuring robust data privacy and security measures to protect sensitive user information will be crucial in maintaining public trust and confidence in bike-sharing systems.</a:t>
            </a:r>
          </a:p>
          <a:p>
            <a:endParaRPr lang="en-IN" dirty="0"/>
          </a:p>
        </p:txBody>
      </p:sp>
    </p:spTree>
    <p:extLst>
      <p:ext uri="{BB962C8B-B14F-4D97-AF65-F5344CB8AC3E}">
        <p14:creationId xmlns:p14="http://schemas.microsoft.com/office/powerpoint/2010/main" val="281211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6F84-918F-F796-C28C-3931CDBF6C4E}"/>
              </a:ext>
            </a:extLst>
          </p:cNvPr>
          <p:cNvSpPr>
            <a:spLocks noGrp="1"/>
          </p:cNvSpPr>
          <p:nvPr>
            <p:ph type="title"/>
          </p:nvPr>
        </p:nvSpPr>
        <p:spPr>
          <a:xfrm>
            <a:off x="179774" y="272249"/>
            <a:ext cx="10131425" cy="899604"/>
          </a:xfrm>
        </p:spPr>
        <p:txBody>
          <a:bodyPr>
            <a:normAutofit fontScale="90000"/>
          </a:bodyPr>
          <a:lstStyle/>
          <a:p>
            <a:r>
              <a:rPr lang="en-US" sz="3200" b="1" dirty="0">
                <a:solidFill>
                  <a:schemeClr val="bg1"/>
                </a:solidFill>
                <a:latin typeface="Times New Roman" panose="02020603050405020304" pitchFamily="18" charset="0"/>
                <a:cs typeface="Times New Roman" panose="02020603050405020304" pitchFamily="18" charset="0"/>
              </a:rPr>
              <a:t>REFERENCES</a:t>
            </a:r>
            <a:br>
              <a:rPr lang="en-US" sz="3200" b="1" dirty="0">
                <a:solidFill>
                  <a:schemeClr val="bg1"/>
                </a:solidFill>
                <a:latin typeface="Times New Roman" panose="02020603050405020304" pitchFamily="18" charset="0"/>
                <a:cs typeface="Times New Roman" panose="02020603050405020304" pitchFamily="18" charset="0"/>
              </a:rPr>
            </a:b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85EF95-FE02-E6A6-2FDF-F520AFC9E131}"/>
              </a:ext>
            </a:extLst>
          </p:cNvPr>
          <p:cNvSpPr>
            <a:spLocks noGrp="1"/>
          </p:cNvSpPr>
          <p:nvPr>
            <p:ph idx="1"/>
          </p:nvPr>
        </p:nvSpPr>
        <p:spPr>
          <a:xfrm>
            <a:off x="685801" y="1100831"/>
            <a:ext cx="10131425" cy="4690369"/>
          </a:xfrm>
        </p:spPr>
        <p:txBody>
          <a:bodyPr/>
          <a:lstStyle/>
          <a:p>
            <a:pPr algn="just"/>
            <a:r>
              <a:rPr lang="en-US" sz="2000" b="1" i="0" dirty="0">
                <a:solidFill>
                  <a:schemeClr val="bg1"/>
                </a:solidFill>
                <a:effectLst/>
              </a:rPr>
              <a:t>[1] </a:t>
            </a:r>
            <a:r>
              <a:rPr lang="en-US" sz="2000" b="1" i="0" dirty="0">
                <a:solidFill>
                  <a:srgbClr val="ECECEC"/>
                </a:solidFill>
                <a:effectLst/>
              </a:rPr>
              <a:t>Smith, J., &amp; Jones, A. (2022). "Detecting and Preventing Keylogger Attacks: A Comprehensive Review." Journal of Cybersecurity Research, 10(2), 145-168.</a:t>
            </a:r>
          </a:p>
          <a:p>
            <a:pPr algn="just"/>
            <a:r>
              <a:rPr lang="en-US" sz="2000" b="1" i="0" dirty="0">
                <a:solidFill>
                  <a:schemeClr val="bg1"/>
                </a:solidFill>
                <a:effectLst/>
              </a:rPr>
              <a:t>[2] </a:t>
            </a:r>
            <a:r>
              <a:rPr lang="en-US" sz="2000" b="1" i="0" dirty="0">
                <a:solidFill>
                  <a:srgbClr val="ECECEC"/>
                </a:solidFill>
                <a:effectLst/>
              </a:rPr>
              <a:t>Brown, C., &amp; Green, D. (2023). "Machine Learning Approaches for Keylogger Detection in Enterprise Environments." Proceedings of the International Conference on Cybersecurity (ICC), pp. 230-245.</a:t>
            </a:r>
          </a:p>
          <a:p>
            <a:pPr algn="just"/>
            <a:r>
              <a:rPr lang="en-IN" sz="2000" b="1" dirty="0">
                <a:solidFill>
                  <a:schemeClr val="bg1"/>
                </a:solidFill>
                <a:ea typeface="+mn-lt"/>
                <a:cs typeface="+mn-lt"/>
              </a:rPr>
              <a:t>[3] </a:t>
            </a:r>
            <a:r>
              <a:rPr lang="en-IN" sz="2000" b="1" dirty="0">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000" b="1" dirty="0"/>
          </a:p>
          <a:p>
            <a:pPr algn="just"/>
            <a:endParaRPr lang="en-US" sz="2000" b="1" i="0" dirty="0">
              <a:effectLst/>
            </a:endParaRPr>
          </a:p>
          <a:p>
            <a:endParaRPr lang="en-IN" dirty="0"/>
          </a:p>
        </p:txBody>
      </p:sp>
    </p:spTree>
    <p:extLst>
      <p:ext uri="{BB962C8B-B14F-4D97-AF65-F5344CB8AC3E}">
        <p14:creationId xmlns:p14="http://schemas.microsoft.com/office/powerpoint/2010/main" val="133962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904A-FE2C-384B-4684-64F3107F8DAD}"/>
              </a:ext>
            </a:extLst>
          </p:cNvPr>
          <p:cNvSpPr>
            <a:spLocks noGrp="1"/>
          </p:cNvSpPr>
          <p:nvPr>
            <p:ph type="title"/>
          </p:nvPr>
        </p:nvSpPr>
        <p:spPr>
          <a:xfrm>
            <a:off x="627078" y="332765"/>
            <a:ext cx="10131425" cy="623582"/>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outline</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440D4D-2E93-E061-8C06-78D622B8BE44}"/>
              </a:ext>
            </a:extLst>
          </p:cNvPr>
          <p:cNvSpPr>
            <a:spLocks noGrp="1"/>
          </p:cNvSpPr>
          <p:nvPr>
            <p:ph idx="1"/>
          </p:nvPr>
        </p:nvSpPr>
        <p:spPr>
          <a:xfrm>
            <a:off x="627078" y="1317072"/>
            <a:ext cx="10131425" cy="4009937"/>
          </a:xfrm>
        </p:spPr>
        <p:txBody>
          <a:bodyPr>
            <a:normAutofit/>
          </a:bodyPr>
          <a:lstStyle/>
          <a:p>
            <a:pPr>
              <a:buFont typeface="Arial" panose="020B0604020202020204" pitchFamily="34" charset="0"/>
              <a:buChar char="•"/>
            </a:pPr>
            <a:r>
              <a:rPr lang="en-US" sz="2000" b="1" dirty="0">
                <a:ea typeface="Segoe UI Black" panose="020B0A02040204020203" pitchFamily="34" charset="0"/>
                <a:cs typeface="Times New Roman" panose="02020603050405020304" pitchFamily="18" charset="0"/>
              </a:rPr>
              <a:t>Problem Statement </a:t>
            </a:r>
            <a:endParaRPr lang="en-US" sz="2000" dirty="0">
              <a:ea typeface="Segoe UI Black" panose="020B0A02040204020203" pitchFamily="34" charset="0"/>
              <a:cs typeface="Times New Roman" panose="02020603050405020304" pitchFamily="18" charset="0"/>
            </a:endParaRPr>
          </a:p>
          <a:p>
            <a:pPr marL="305435" indent="-305435"/>
            <a:r>
              <a:rPr lang="en-US" sz="2000" b="1" dirty="0">
                <a:ea typeface="Segoe UI Black" panose="020B0A02040204020203" pitchFamily="34" charset="0"/>
                <a:cs typeface="Times New Roman" panose="02020603050405020304" pitchFamily="18" charset="0"/>
              </a:rPr>
              <a:t>Proposed System/Solution</a:t>
            </a:r>
            <a:endParaRPr lang="en-US" sz="2000" dirty="0">
              <a:ea typeface="Segoe UI Black" panose="020B0A02040204020203" pitchFamily="34" charset="0"/>
              <a:cs typeface="Times New Roman" panose="02020603050405020304" pitchFamily="18" charset="0"/>
            </a:endParaRPr>
          </a:p>
          <a:p>
            <a:pPr marL="305435" indent="-305435"/>
            <a:r>
              <a:rPr lang="en-US" sz="2000" b="1" dirty="0">
                <a:ea typeface="Segoe UI Black" panose="020B0A02040204020203" pitchFamily="34" charset="0"/>
                <a:cs typeface="Times New Roman" panose="02020603050405020304" pitchFamily="18" charset="0"/>
              </a:rPr>
              <a:t>System Development Approach</a:t>
            </a:r>
            <a:endParaRPr lang="en-US" sz="2000" dirty="0">
              <a:ea typeface="Segoe UI Black" panose="020B0A02040204020203" pitchFamily="34" charset="0"/>
              <a:cs typeface="Times New Roman" panose="02020603050405020304" pitchFamily="18" charset="0"/>
            </a:endParaRPr>
          </a:p>
          <a:p>
            <a:pPr marL="305435" indent="-305435"/>
            <a:r>
              <a:rPr lang="en-US" sz="2000" b="1" dirty="0">
                <a:ea typeface="Segoe UI Black" panose="020B0A02040204020203" pitchFamily="34" charset="0"/>
                <a:cs typeface="Times New Roman" panose="02020603050405020304" pitchFamily="18" charset="0"/>
              </a:rPr>
              <a:t>Algorithm &amp; Deployment  </a:t>
            </a:r>
          </a:p>
          <a:p>
            <a:pPr marL="305435" indent="-305435"/>
            <a:r>
              <a:rPr lang="en-US" sz="2000" b="1" dirty="0">
                <a:ea typeface="Segoe UI Black" panose="020B0A02040204020203" pitchFamily="34" charset="0"/>
                <a:cs typeface="Times New Roman" panose="02020603050405020304" pitchFamily="18" charset="0"/>
              </a:rPr>
              <a:t>Result (Output Image)</a:t>
            </a:r>
          </a:p>
          <a:p>
            <a:pPr marL="305435" indent="-305435"/>
            <a:r>
              <a:rPr lang="en-US" sz="2000" b="1" dirty="0">
                <a:ea typeface="Segoe UI Black" panose="020B0A02040204020203" pitchFamily="34" charset="0"/>
                <a:cs typeface="Times New Roman" panose="02020603050405020304" pitchFamily="18" charset="0"/>
              </a:rPr>
              <a:t>Conclusion</a:t>
            </a:r>
            <a:endParaRPr lang="en-US" sz="2000" dirty="0">
              <a:ea typeface="Segoe UI Black" panose="020B0A02040204020203" pitchFamily="34" charset="0"/>
              <a:cs typeface="Times New Roman" panose="02020603050405020304" pitchFamily="18" charset="0"/>
            </a:endParaRPr>
          </a:p>
          <a:p>
            <a:pPr marL="305435" indent="-305435"/>
            <a:r>
              <a:rPr lang="en-US" sz="2000" b="1" dirty="0">
                <a:ea typeface="Segoe UI Black" panose="020B0A02040204020203" pitchFamily="34" charset="0"/>
                <a:cs typeface="Times New Roman" panose="02020603050405020304" pitchFamily="18" charset="0"/>
              </a:rPr>
              <a:t>Future Scope</a:t>
            </a:r>
          </a:p>
          <a:p>
            <a:pPr marL="305435" indent="-305435"/>
            <a:r>
              <a:rPr lang="en-US" sz="2000" b="1" dirty="0">
                <a:ea typeface="Segoe UI Black" panose="020B0A02040204020203" pitchFamily="34" charset="0"/>
                <a:cs typeface="Times New Roman" panose="02020603050405020304" pitchFamily="18" charset="0"/>
              </a:rPr>
              <a:t>References</a:t>
            </a:r>
            <a:endParaRPr lang="en-US" sz="2000" dirty="0">
              <a:ea typeface="Segoe UI Black" panose="020B0A02040204020203"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8059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7C57-AA8E-1275-8F89-1A8211429D93}"/>
              </a:ext>
            </a:extLst>
          </p:cNvPr>
          <p:cNvSpPr>
            <a:spLocks noGrp="1"/>
          </p:cNvSpPr>
          <p:nvPr>
            <p:ph type="title"/>
          </p:nvPr>
        </p:nvSpPr>
        <p:spPr>
          <a:xfrm>
            <a:off x="551577" y="106262"/>
            <a:ext cx="10131425" cy="883640"/>
          </a:xfrm>
        </p:spPr>
        <p:txBody>
          <a:bodyPr>
            <a:normAutofit/>
          </a:bodyPr>
          <a:lstStyle/>
          <a:p>
            <a:r>
              <a:rPr lang="en-US" sz="2800" b="1" dirty="0">
                <a:solidFill>
                  <a:schemeClr val="bg1"/>
                </a:solidFill>
                <a:latin typeface="Times New Roman" panose="02020603050405020304" pitchFamily="18" charset="0"/>
                <a:cs typeface="Times New Roman" panose="02020603050405020304" pitchFamily="18" charset="0"/>
              </a:rPr>
              <a:t>PROBLEM STATEMENT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A722C1-2F93-5AB0-C4EB-F96DF6DA515D}"/>
              </a:ext>
            </a:extLst>
          </p:cNvPr>
          <p:cNvSpPr>
            <a:spLocks noGrp="1"/>
          </p:cNvSpPr>
          <p:nvPr>
            <p:ph idx="1"/>
          </p:nvPr>
        </p:nvSpPr>
        <p:spPr>
          <a:xfrm>
            <a:off x="551576" y="1282459"/>
            <a:ext cx="10131425" cy="4160938"/>
          </a:xfrm>
        </p:spPr>
        <p:txBody>
          <a:bodyPr>
            <a:normAutofit/>
          </a:bodyPr>
          <a:lstStyle/>
          <a:p>
            <a:pPr marL="0" indent="0" algn="just">
              <a:buNone/>
            </a:pPr>
            <a:r>
              <a:rPr lang="en-US" sz="2000" b="1" dirty="0">
                <a:cs typeface="Segoe UI" panose="020B0502040204020203"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0" indent="0" algn="just">
              <a:buNone/>
            </a:pPr>
            <a:r>
              <a:rPr lang="en-IN" sz="2000" b="1" dirty="0">
                <a:ea typeface="+mn-lt"/>
                <a:cs typeface="Segoe UI" panose="020B0502040204020203" pitchFamily="34"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sz="2000" b="1" dirty="0">
              <a:cs typeface="Segoe UI" panose="020B0502040204020203" pitchFamily="34" charset="0"/>
            </a:endParaRPr>
          </a:p>
          <a:p>
            <a:pPr marL="0" indent="0">
              <a:buNone/>
            </a:pPr>
            <a:endParaRPr lang="en-IN" dirty="0"/>
          </a:p>
        </p:txBody>
      </p:sp>
    </p:spTree>
    <p:extLst>
      <p:ext uri="{BB962C8B-B14F-4D97-AF65-F5344CB8AC3E}">
        <p14:creationId xmlns:p14="http://schemas.microsoft.com/office/powerpoint/2010/main" val="413861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7690-D1F1-3133-A1F0-832DD2E60195}"/>
              </a:ext>
            </a:extLst>
          </p:cNvPr>
          <p:cNvSpPr>
            <a:spLocks noGrp="1"/>
          </p:cNvSpPr>
          <p:nvPr>
            <p:ph type="title"/>
          </p:nvPr>
        </p:nvSpPr>
        <p:spPr>
          <a:xfrm>
            <a:off x="339572" y="-19234"/>
            <a:ext cx="10029548" cy="757560"/>
          </a:xfrm>
        </p:spPr>
        <p:txBody>
          <a:bodyPr>
            <a:normAutofit/>
          </a:bodyPr>
          <a:lstStyle/>
          <a:p>
            <a:r>
              <a:rPr lang="en-US" sz="2800" b="1" dirty="0">
                <a:solidFill>
                  <a:schemeClr val="bg1"/>
                </a:solidFill>
                <a:latin typeface="Times New Roman" panose="02020603050405020304" pitchFamily="18" charset="0"/>
                <a:cs typeface="Times New Roman" panose="02020603050405020304" pitchFamily="18" charset="0"/>
              </a:rPr>
              <a:t>Proposed solution</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E69A66-9A96-AFC1-8156-BAACF9DE7681}"/>
              </a:ext>
            </a:extLst>
          </p:cNvPr>
          <p:cNvSpPr>
            <a:spLocks noGrp="1"/>
          </p:cNvSpPr>
          <p:nvPr>
            <p:ph idx="1"/>
          </p:nvPr>
        </p:nvSpPr>
        <p:spPr>
          <a:xfrm>
            <a:off x="177554" y="738326"/>
            <a:ext cx="11283518" cy="6119674"/>
          </a:xfrm>
        </p:spPr>
        <p:txBody>
          <a:bodyPr>
            <a:normAutofit lnSpcReduction="10000"/>
          </a:bodyPr>
          <a:lstStyle/>
          <a:p>
            <a:pPr algn="just"/>
            <a:endParaRPr lang="en-IN" sz="1600" b="1" dirty="0">
              <a:ea typeface="+mn-lt"/>
              <a:cs typeface="Times New Roman" panose="02020603050405020304" pitchFamily="18" charset="0"/>
            </a:endParaRPr>
          </a:p>
          <a:p>
            <a:pPr algn="just"/>
            <a:r>
              <a:rPr lang="en-IN" sz="1600" b="1" dirty="0">
                <a:ea typeface="+mn-lt"/>
                <a:cs typeface="Times New Roman" panose="02020603050405020304"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600" b="1" dirty="0">
              <a:cs typeface="Times New Roman" panose="02020603050405020304" pitchFamily="18" charset="0"/>
            </a:endParaRPr>
          </a:p>
          <a:p>
            <a:pPr marL="0" indent="0" algn="just">
              <a:buNone/>
            </a:pPr>
            <a:r>
              <a:rPr lang="en-IN" sz="1600" b="1" dirty="0">
                <a:solidFill>
                  <a:schemeClr val="bg1"/>
                </a:solidFill>
                <a:ea typeface="+mn-lt"/>
                <a:cs typeface="Times New Roman" panose="02020603050405020304" pitchFamily="18" charset="0"/>
              </a:rPr>
              <a:t>      Data Collection:</a:t>
            </a:r>
            <a:endParaRPr lang="en-IN" sz="1600" b="1" dirty="0">
              <a:solidFill>
                <a:schemeClr val="bg1"/>
              </a:solidFill>
              <a:cs typeface="Times New Roman" panose="02020603050405020304" pitchFamily="18" charset="0"/>
            </a:endParaRPr>
          </a:p>
          <a:p>
            <a:pPr marL="629920" lvl="1" indent="-305435" algn="just"/>
            <a:r>
              <a:rPr lang="en-IN" b="1" dirty="0">
                <a:ea typeface="+mn-lt"/>
                <a:cs typeface="Times New Roman" panose="02020603050405020304" pitchFamily="18" charset="0"/>
              </a:rPr>
              <a:t>Gather historical data on bike rentals, including time, date, location, and other relevant factors.</a:t>
            </a:r>
            <a:endParaRPr lang="en-IN" b="1" dirty="0">
              <a:cs typeface="Times New Roman" panose="02020603050405020304" pitchFamily="18" charset="0"/>
            </a:endParaRPr>
          </a:p>
          <a:p>
            <a:pPr marL="629920" lvl="1" indent="-305435" algn="just"/>
            <a:r>
              <a:rPr lang="en-IN" b="1" dirty="0">
                <a:ea typeface="+mn-lt"/>
                <a:cs typeface="Times New Roman" panose="02020603050405020304" pitchFamily="18" charset="0"/>
              </a:rPr>
              <a:t>Utilize real-time data sources, such as weather conditions, events, and holidays, to enhance prediction accuracy.</a:t>
            </a:r>
            <a:endParaRPr lang="en-IN" b="1" dirty="0">
              <a:cs typeface="Times New Roman" panose="02020603050405020304" pitchFamily="18" charset="0"/>
            </a:endParaRPr>
          </a:p>
          <a:p>
            <a:pPr marL="0" indent="0" algn="just">
              <a:buNone/>
            </a:pPr>
            <a:r>
              <a:rPr lang="en-IN" sz="1600" b="1" dirty="0">
                <a:solidFill>
                  <a:schemeClr val="bg1"/>
                </a:solidFill>
                <a:ea typeface="+mn-lt"/>
                <a:cs typeface="Times New Roman" panose="02020603050405020304" pitchFamily="18" charset="0"/>
              </a:rPr>
              <a:t>     Data Preprocessing:</a:t>
            </a:r>
            <a:endParaRPr lang="en-IN" sz="1600" b="1" dirty="0">
              <a:solidFill>
                <a:schemeClr val="bg1"/>
              </a:solidFill>
              <a:cs typeface="Times New Roman" panose="02020603050405020304" pitchFamily="18" charset="0"/>
            </a:endParaRPr>
          </a:p>
          <a:p>
            <a:pPr marL="629920" lvl="1" indent="-305435" algn="just"/>
            <a:r>
              <a:rPr lang="en-IN" b="1" dirty="0">
                <a:ea typeface="+mn-lt"/>
                <a:cs typeface="Times New Roman" panose="02020603050405020304" pitchFamily="18" charset="0"/>
              </a:rPr>
              <a:t>Clean and preprocess the collected data to handle missing values, outliers, and inconsistencies.</a:t>
            </a:r>
            <a:endParaRPr lang="en-IN" b="1" dirty="0">
              <a:cs typeface="Times New Roman" panose="02020603050405020304" pitchFamily="18" charset="0"/>
            </a:endParaRPr>
          </a:p>
          <a:p>
            <a:pPr marL="629920" lvl="1" indent="-305435" algn="just"/>
            <a:r>
              <a:rPr lang="en-IN" b="1" dirty="0">
                <a:ea typeface="+mn-lt"/>
                <a:cs typeface="Times New Roman" panose="02020603050405020304" pitchFamily="18" charset="0"/>
              </a:rPr>
              <a:t>Feature engineering to extract relevant features from the data that might impact bike demand.</a:t>
            </a:r>
          </a:p>
          <a:p>
            <a:pPr marL="324485" lvl="1" indent="0" algn="just">
              <a:buNone/>
            </a:pPr>
            <a:r>
              <a:rPr lang="en-IN" b="1" i="0" dirty="0">
                <a:solidFill>
                  <a:schemeClr val="bg1"/>
                </a:solidFill>
                <a:effectLst/>
                <a:ea typeface="+mn-lt"/>
                <a:cs typeface="Times New Roman" panose="02020603050405020304" pitchFamily="18" charset="0"/>
              </a:rPr>
              <a:t>Data Analysis:</a:t>
            </a:r>
            <a:endParaRPr lang="en-US" b="1" i="0" dirty="0">
              <a:solidFill>
                <a:schemeClr val="bg1"/>
              </a:solidFill>
              <a:effectLst/>
              <a:cs typeface="Times New Roman" panose="02020603050405020304" pitchFamily="18" charset="0"/>
            </a:endParaRPr>
          </a:p>
          <a:p>
            <a:pPr marL="610235" lvl="1" algn="just">
              <a:buFont typeface="Arial" panose="020B0604020202020204" pitchFamily="34" charset="0"/>
              <a:buChar char="•"/>
            </a:pPr>
            <a:r>
              <a:rPr lang="en-US" b="1" i="0" dirty="0">
                <a:solidFill>
                  <a:srgbClr val="ECECEC"/>
                </a:solidFill>
                <a:effectLst/>
                <a:cs typeface="Times New Roman" panose="02020603050405020304" pitchFamily="18" charset="0"/>
              </a:rPr>
              <a:t>Analyze the historical data to identify patterns and trends in bike rentals. Use visualization techniques to explore relationships between different features and bike demand.</a:t>
            </a:r>
          </a:p>
          <a:p>
            <a:pPr marL="324485" lvl="1" indent="0" algn="just">
              <a:buNone/>
            </a:pPr>
            <a:r>
              <a:rPr lang="en-US" b="1" i="0" dirty="0">
                <a:solidFill>
                  <a:schemeClr val="bg1"/>
                </a:solidFill>
                <a:effectLst/>
                <a:cs typeface="Times New Roman" panose="02020603050405020304" pitchFamily="18" charset="0"/>
              </a:rPr>
              <a:t>Model Selection:</a:t>
            </a:r>
          </a:p>
          <a:p>
            <a:pPr marL="610235" lvl="1" algn="just">
              <a:buFont typeface="Arial" panose="020B0604020202020204" pitchFamily="34" charset="0"/>
              <a:buChar char="•"/>
            </a:pPr>
            <a:r>
              <a:rPr lang="en-US" b="1" i="0" dirty="0">
                <a:solidFill>
                  <a:srgbClr val="ECECEC"/>
                </a:solidFill>
                <a:effectLst/>
                <a:cs typeface="Times New Roman" panose="02020603050405020304" pitchFamily="18" charset="0"/>
              </a:rPr>
              <a:t> </a:t>
            </a:r>
            <a:r>
              <a:rPr lang="en-IN" b="1" dirty="0">
                <a:ea typeface="+mn-lt"/>
                <a:cs typeface="Times New Roman" panose="02020603050405020304" pitchFamily="18" charset="0"/>
              </a:rPr>
              <a:t>Implement a machine learning algorithm, such as a time-series forecasting model (e.g., ARIMA, SARIMA, or LSTM), to predict bike counts based on historical patterns.</a:t>
            </a:r>
            <a:endParaRPr lang="en-IN" b="1" dirty="0">
              <a:cs typeface="Times New Roman" panose="02020603050405020304" pitchFamily="18" charset="0"/>
            </a:endParaRPr>
          </a:p>
          <a:p>
            <a:pPr marL="629920" lvl="1" indent="-305435" algn="just"/>
            <a:r>
              <a:rPr lang="en-IN" b="1" dirty="0">
                <a:ea typeface="+mn-lt"/>
                <a:cs typeface="Times New Roman" panose="02020603050405020304" pitchFamily="18" charset="0"/>
              </a:rPr>
              <a:t>Consider incorporating other factors like weather conditions, day of the week, and special events to improve prediction accuracy.</a:t>
            </a:r>
          </a:p>
          <a:p>
            <a:pPr marL="324485" lvl="1" indent="0">
              <a:buNone/>
            </a:pPr>
            <a:endParaRPr lang="en-US" i="0" dirty="0">
              <a:solidFill>
                <a:srgbClr val="ECECEC"/>
              </a:solidFill>
              <a:effectLst/>
              <a:cs typeface="Times New Roman" panose="02020603050405020304" pitchFamily="18" charset="0"/>
            </a:endParaRPr>
          </a:p>
          <a:p>
            <a:endParaRPr lang="en-IN" dirty="0"/>
          </a:p>
        </p:txBody>
      </p:sp>
    </p:spTree>
    <p:extLst>
      <p:ext uri="{BB962C8B-B14F-4D97-AF65-F5344CB8AC3E}">
        <p14:creationId xmlns:p14="http://schemas.microsoft.com/office/powerpoint/2010/main" val="32879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95E88-1103-DD55-12ED-0221473C8606}"/>
              </a:ext>
            </a:extLst>
          </p:cNvPr>
          <p:cNvSpPr>
            <a:spLocks noGrp="1"/>
          </p:cNvSpPr>
          <p:nvPr>
            <p:ph idx="1"/>
          </p:nvPr>
        </p:nvSpPr>
        <p:spPr>
          <a:xfrm>
            <a:off x="226503" y="100668"/>
            <a:ext cx="11409027" cy="5830349"/>
          </a:xfrm>
        </p:spPr>
        <p:txBody>
          <a:bodyPr>
            <a:normAutofit fontScale="85000" lnSpcReduction="10000"/>
          </a:bodyPr>
          <a:lstStyle/>
          <a:p>
            <a:pPr marL="324485" lvl="1" indent="0">
              <a:buNone/>
            </a:pPr>
            <a:endParaRPr lang="en-US" sz="1800" b="1" i="0" u="sng" dirty="0">
              <a:solidFill>
                <a:srgbClr val="ECECEC"/>
              </a:solidFill>
              <a:effectLst/>
              <a:latin typeface="Abadi" panose="020B0604020104020204" pitchFamily="34" charset="0"/>
            </a:endParaRPr>
          </a:p>
          <a:p>
            <a:pPr marL="324485" lvl="1" indent="0">
              <a:buNone/>
            </a:pPr>
            <a:r>
              <a:rPr lang="en-US" sz="2100" b="1" i="0" dirty="0">
                <a:solidFill>
                  <a:schemeClr val="bg1"/>
                </a:solidFill>
                <a:effectLst/>
              </a:rPr>
              <a:t>Model Training and Evaluation: </a:t>
            </a:r>
          </a:p>
          <a:p>
            <a:pPr marL="629920" lvl="1" indent="-305435" algn="just"/>
            <a:r>
              <a:rPr lang="en-US" sz="1900" b="1" i="0" dirty="0">
                <a:solidFill>
                  <a:srgbClr val="ECECEC"/>
                </a:solidFill>
                <a:effectLst/>
              </a:rPr>
              <a:t>Split the data into training and testing sets. Train the selected models on the training data and evaluate their performance using metrics such as Mean Absolute Error (MAE), Mean Squared Error (MSE), or Root Mean Squared Error (RMSE) on the testing set.</a:t>
            </a:r>
          </a:p>
          <a:p>
            <a:pPr marL="324485" lvl="1" indent="0" algn="just">
              <a:buNone/>
            </a:pPr>
            <a:br>
              <a:rPr lang="en-US" sz="2100" b="1" i="0" dirty="0">
                <a:solidFill>
                  <a:srgbClr val="ECECEC"/>
                </a:solidFill>
                <a:effectLst/>
              </a:rPr>
            </a:br>
            <a:r>
              <a:rPr lang="en-US" sz="2100" b="1" i="0" dirty="0">
                <a:solidFill>
                  <a:schemeClr val="bg1"/>
                </a:solidFill>
                <a:effectLst/>
              </a:rPr>
              <a:t>Fine-Tuning:</a:t>
            </a:r>
          </a:p>
          <a:p>
            <a:pPr marL="610235" lvl="1" algn="just">
              <a:buFont typeface="Arial" panose="020B0604020202020204" pitchFamily="34" charset="0"/>
              <a:buChar char="•"/>
            </a:pPr>
            <a:r>
              <a:rPr lang="en-US" sz="1900" b="1" i="0" dirty="0">
                <a:solidFill>
                  <a:srgbClr val="ECECEC"/>
                </a:solidFill>
                <a:effectLst/>
              </a:rPr>
              <a:t> Fine-tune model parameters and features to optimize prediction accuracy. Conduct hyperparameter tuning and feature selection to improve model performance further.</a:t>
            </a:r>
          </a:p>
          <a:p>
            <a:pPr marL="324485" lvl="1" indent="0">
              <a:buNone/>
            </a:pPr>
            <a:br>
              <a:rPr lang="en-US" sz="1900" b="1" i="0" dirty="0">
                <a:solidFill>
                  <a:srgbClr val="ECECEC"/>
                </a:solidFill>
                <a:effectLst/>
              </a:rPr>
            </a:br>
            <a:r>
              <a:rPr lang="en-US" sz="2100" b="1" i="0" dirty="0">
                <a:solidFill>
                  <a:schemeClr val="bg1"/>
                </a:solidFill>
                <a:effectLst/>
              </a:rPr>
              <a:t>Real-Time Prediction:</a:t>
            </a:r>
          </a:p>
          <a:p>
            <a:pPr marL="610235" lvl="1" algn="just">
              <a:buFont typeface="Arial" panose="020B0604020202020204" pitchFamily="34" charset="0"/>
              <a:buChar char="•"/>
            </a:pPr>
            <a:r>
              <a:rPr lang="en-US" sz="1900" b="1" i="0" dirty="0">
                <a:solidFill>
                  <a:srgbClr val="ECECEC"/>
                </a:solidFill>
                <a:effectLst/>
              </a:rPr>
              <a:t> Deploy the trained model to predict bike demand in real-time. Integrate the model into a system that continuously collects and analyzes data on bike rentals, weather conditions, and other relevant factors to generate up-to-date predictions.</a:t>
            </a:r>
          </a:p>
          <a:p>
            <a:pPr marL="324485" lvl="1" indent="0">
              <a:buNone/>
            </a:pPr>
            <a:br>
              <a:rPr lang="en-US" sz="2100" b="1" i="0" dirty="0">
                <a:solidFill>
                  <a:srgbClr val="ECECEC"/>
                </a:solidFill>
                <a:effectLst/>
              </a:rPr>
            </a:br>
            <a:r>
              <a:rPr lang="en-US" sz="2100" b="1" i="0" dirty="0">
                <a:solidFill>
                  <a:schemeClr val="bg1"/>
                </a:solidFill>
                <a:effectLst/>
              </a:rPr>
              <a:t>Monitoring and Maintenance: </a:t>
            </a:r>
          </a:p>
          <a:p>
            <a:pPr marL="610235" lvl="1" algn="just">
              <a:buFont typeface="Arial" panose="020B0604020202020204" pitchFamily="34" charset="0"/>
              <a:buChar char="•"/>
            </a:pPr>
            <a:r>
              <a:rPr lang="en-US" sz="1900" b="1" i="0" dirty="0">
                <a:solidFill>
                  <a:srgbClr val="ECECEC"/>
                </a:solidFill>
                <a:effectLst/>
              </a:rPr>
              <a:t>Continuously monitor the performance of the prediction model and update it regularly with new data. Implement mechanisms to handle model drift and adapt to changes in bike usage patterns or external factors.</a:t>
            </a:r>
            <a:br>
              <a:rPr lang="en-US" sz="1900" b="1" i="0" dirty="0">
                <a:solidFill>
                  <a:srgbClr val="ECECEC"/>
                </a:solidFill>
                <a:effectLst/>
              </a:rPr>
            </a:br>
            <a:r>
              <a:rPr lang="en-US" sz="1900" b="1" i="0" dirty="0">
                <a:solidFill>
                  <a:srgbClr val="ECECEC"/>
                </a:solidFill>
                <a:effectLst/>
              </a:rPr>
              <a:t>By implementing this solution, urban cities can effectively predict bike demand and ensure a stable supply of rental bikes, ultimately enhancing mobility comfort and promoting sustainable transportation options.</a:t>
            </a:r>
            <a:br>
              <a:rPr lang="en-US" sz="1900" b="1" i="0" dirty="0">
                <a:solidFill>
                  <a:srgbClr val="ECECEC"/>
                </a:solidFill>
                <a:effectLst/>
              </a:rPr>
            </a:br>
            <a:endParaRPr lang="en-IN" sz="1900" b="1" dirty="0">
              <a:cs typeface="Times New Roman" panose="02020603050405020304" pitchFamily="18" charset="0"/>
            </a:endParaRPr>
          </a:p>
          <a:p>
            <a:endParaRPr lang="en-IN" dirty="0"/>
          </a:p>
        </p:txBody>
      </p:sp>
    </p:spTree>
    <p:extLst>
      <p:ext uri="{BB962C8B-B14F-4D97-AF65-F5344CB8AC3E}">
        <p14:creationId xmlns:p14="http://schemas.microsoft.com/office/powerpoint/2010/main" val="94170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9DF3-0007-0F4A-BE77-2C5670B602E0}"/>
              </a:ext>
            </a:extLst>
          </p:cNvPr>
          <p:cNvSpPr>
            <a:spLocks noGrp="1"/>
          </p:cNvSpPr>
          <p:nvPr>
            <p:ph type="title"/>
          </p:nvPr>
        </p:nvSpPr>
        <p:spPr>
          <a:xfrm>
            <a:off x="179774" y="121328"/>
            <a:ext cx="10131425" cy="642151"/>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SYSTEM APPROACH</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7D495F-D473-D3CF-575D-1C8498F26C75}"/>
              </a:ext>
            </a:extLst>
          </p:cNvPr>
          <p:cNvSpPr>
            <a:spLocks noGrp="1"/>
          </p:cNvSpPr>
          <p:nvPr>
            <p:ph idx="1"/>
          </p:nvPr>
        </p:nvSpPr>
        <p:spPr>
          <a:xfrm>
            <a:off x="365464" y="763479"/>
            <a:ext cx="11461071" cy="5708342"/>
          </a:xfrm>
        </p:spPr>
        <p:txBody>
          <a:bodyPr>
            <a:normAutofit/>
          </a:bodyPr>
          <a:lstStyle/>
          <a:p>
            <a:pPr marL="0" indent="0" algn="just">
              <a:buNone/>
            </a:pPr>
            <a:r>
              <a:rPr lang="en-IN" sz="1800" b="1" dirty="0">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lgn="just"/>
            <a:r>
              <a:rPr lang="en-IN" sz="1800" b="1" dirty="0"/>
              <a:t>System requirements</a:t>
            </a:r>
          </a:p>
          <a:p>
            <a:pPr marL="305435" indent="-305435" algn="just"/>
            <a:r>
              <a:rPr lang="en-IN" sz="1800" b="1" dirty="0"/>
              <a:t>Library required to build the model</a:t>
            </a:r>
          </a:p>
          <a:p>
            <a:pPr marL="305435" indent="-305435" algn="just"/>
            <a:r>
              <a:rPr lang="en-US" sz="1800" b="1" i="0" dirty="0">
                <a:solidFill>
                  <a:srgbClr val="ECECEC"/>
                </a:solidFill>
                <a:effectLst/>
              </a:rPr>
              <a:t>A </a:t>
            </a:r>
            <a:r>
              <a:rPr lang="en-US" sz="1800" b="1" i="0" dirty="0">
                <a:solidFill>
                  <a:schemeClr val="bg1"/>
                </a:solidFill>
                <a:effectLst/>
              </a:rPr>
              <a:t>systematic approach </a:t>
            </a:r>
            <a:r>
              <a:rPr lang="en-US" sz="1800" b="1" i="0" dirty="0">
                <a:solidFill>
                  <a:srgbClr val="ECECEC"/>
                </a:solidFill>
                <a:effectLst/>
              </a:rPr>
              <a:t>for predicting bike demand and ensuring a stable supply of rental bikes in urban cities involves a structured framework that integrates data collection, analysis, modeling, deployment, and monitoring.</a:t>
            </a:r>
          </a:p>
          <a:p>
            <a:pPr marL="0" indent="0" algn="just">
              <a:buNone/>
            </a:pPr>
            <a:r>
              <a:rPr lang="en-US" sz="1800" b="1" i="0" dirty="0">
                <a:solidFill>
                  <a:srgbClr val="ECECEC"/>
                </a:solidFill>
                <a:effectLst/>
              </a:rPr>
              <a:t> </a:t>
            </a:r>
            <a:r>
              <a:rPr lang="en-US" sz="1800" b="1" i="0" u="sng" dirty="0">
                <a:solidFill>
                  <a:schemeClr val="bg1"/>
                </a:solidFill>
                <a:effectLst/>
              </a:rPr>
              <a:t>Here's a step-by-step system approach:</a:t>
            </a:r>
          </a:p>
          <a:p>
            <a:pPr marL="305435" indent="-305435" algn="just"/>
            <a:br>
              <a:rPr lang="en-US" sz="1800" b="1" i="0" dirty="0">
                <a:solidFill>
                  <a:srgbClr val="ECECEC"/>
                </a:solidFill>
                <a:effectLst/>
              </a:rPr>
            </a:br>
            <a:r>
              <a:rPr lang="en-US" sz="1800" b="1" i="0" dirty="0">
                <a:solidFill>
                  <a:schemeClr val="bg1"/>
                </a:solidFill>
                <a:effectLst/>
              </a:rPr>
              <a:t>Problem Definition and Scope: </a:t>
            </a:r>
            <a:r>
              <a:rPr lang="en-US" sz="1800" b="1" i="0" dirty="0">
                <a:solidFill>
                  <a:srgbClr val="ECECEC"/>
                </a:solidFill>
                <a:effectLst/>
              </a:rPr>
              <a:t>Clearly define the problem statement, objectives, and scope of the bike demand prediction system. Determine the target audience, key performance indicators (KPIs), and desired outcomes, such as reducing waiting times for rental bikes and optimizing bike availability.</a:t>
            </a:r>
          </a:p>
          <a:p>
            <a:pPr marL="305435" indent="-305435" algn="just"/>
            <a:br>
              <a:rPr lang="en-US" sz="1800" b="1" i="0" dirty="0">
                <a:solidFill>
                  <a:srgbClr val="ECECEC"/>
                </a:solidFill>
                <a:effectLst/>
              </a:rPr>
            </a:br>
            <a:r>
              <a:rPr lang="en-US" sz="1800" b="1" i="0" dirty="0">
                <a:solidFill>
                  <a:schemeClr val="bg1"/>
                </a:solidFill>
                <a:effectLst/>
              </a:rPr>
              <a:t>Data Collection and Integration: </a:t>
            </a:r>
            <a:r>
              <a:rPr lang="en-US" sz="1800" b="1" i="0" dirty="0">
                <a:solidFill>
                  <a:srgbClr val="ECECEC"/>
                </a:solidFill>
                <a:effectLst/>
              </a:rPr>
              <a:t>Gather diverse datasets related to bike rentals, including historical rental data, weather data, calendar events, and demographic information. </a:t>
            </a:r>
            <a:endParaRPr lang="en-IN" sz="1800" b="1" dirty="0"/>
          </a:p>
        </p:txBody>
      </p:sp>
    </p:spTree>
    <p:extLst>
      <p:ext uri="{BB962C8B-B14F-4D97-AF65-F5344CB8AC3E}">
        <p14:creationId xmlns:p14="http://schemas.microsoft.com/office/powerpoint/2010/main" val="117125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4801F-43B8-82CB-C94A-9E3D964F7050}"/>
              </a:ext>
            </a:extLst>
          </p:cNvPr>
          <p:cNvSpPr>
            <a:spLocks noGrp="1"/>
          </p:cNvSpPr>
          <p:nvPr>
            <p:ph idx="1"/>
          </p:nvPr>
        </p:nvSpPr>
        <p:spPr>
          <a:xfrm>
            <a:off x="685801" y="133165"/>
            <a:ext cx="10943947" cy="6480699"/>
          </a:xfrm>
        </p:spPr>
        <p:txBody>
          <a:bodyPr>
            <a:normAutofit/>
          </a:bodyPr>
          <a:lstStyle/>
          <a:p>
            <a:pPr marL="0" indent="0" algn="just">
              <a:buNone/>
            </a:pPr>
            <a:r>
              <a:rPr lang="en-US" sz="1800" b="1" i="0" dirty="0">
                <a:solidFill>
                  <a:schemeClr val="bg1"/>
                </a:solidFill>
                <a:effectLst/>
              </a:rPr>
              <a:t>Data Preprocessing and Feature Engineering: </a:t>
            </a:r>
            <a:r>
              <a:rPr lang="en-US" sz="1800" b="1" i="0" dirty="0">
                <a:solidFill>
                  <a:srgbClr val="ECECEC"/>
                </a:solidFill>
                <a:effectLst/>
              </a:rPr>
              <a:t>Cleanse and preprocess the raw data to handle missing </a:t>
            </a:r>
            <a:r>
              <a:rPr lang="en-US" sz="1800" b="1" i="0" dirty="0" err="1">
                <a:solidFill>
                  <a:srgbClr val="ECECEC"/>
                </a:solidFill>
                <a:effectLst/>
              </a:rPr>
              <a:t>va</a:t>
            </a:r>
            <a:r>
              <a:rPr lang="en-US" sz="1800" b="1" i="0" dirty="0">
                <a:solidFill>
                  <a:srgbClr val="ECECEC"/>
                </a:solidFill>
                <a:effectLst/>
              </a:rPr>
              <a:t> lues, outliers, and inconsistencies. Extract relevant features from the datasets, such as time of day, day of the week, weather conditions, temperature, humidity, and special events. Perform feature engineering to create derived features or transformations that capture meaningful patterns in the data.</a:t>
            </a:r>
          </a:p>
          <a:p>
            <a:pPr algn="just"/>
            <a:br>
              <a:rPr lang="en-US" sz="1800" b="1" i="0" dirty="0">
                <a:solidFill>
                  <a:srgbClr val="ECECEC"/>
                </a:solidFill>
                <a:effectLst/>
              </a:rPr>
            </a:br>
            <a:r>
              <a:rPr lang="en-US" sz="1800" b="1" i="0" dirty="0">
                <a:solidFill>
                  <a:schemeClr val="bg1"/>
                </a:solidFill>
                <a:effectLst/>
              </a:rPr>
              <a:t>Model Development and Selection: </a:t>
            </a:r>
            <a:r>
              <a:rPr lang="en-US" sz="1800" b="1" i="0" dirty="0">
                <a:solidFill>
                  <a:srgbClr val="ECECEC"/>
                </a:solidFill>
                <a:effectLst/>
              </a:rPr>
              <a:t>Explore various machine learning and statistical modeling techniques suitable for bike demand prediction, such as time series forecasting models (e.g., ARIMA, SARIMA, Prophet) and regression-based models (e.g., Random Forests, Gradient Boosting). Evaluate and compare the performance of different models using appropriate validation methods and metrics.</a:t>
            </a:r>
          </a:p>
          <a:p>
            <a:pPr algn="just"/>
            <a:br>
              <a:rPr lang="en-US" sz="1800" b="1" i="0" dirty="0">
                <a:solidFill>
                  <a:srgbClr val="ECECEC"/>
                </a:solidFill>
                <a:effectLst/>
              </a:rPr>
            </a:br>
            <a:r>
              <a:rPr lang="en-US" sz="1800" b="1" i="0" dirty="0">
                <a:solidFill>
                  <a:schemeClr val="bg1"/>
                </a:solidFill>
                <a:effectLst/>
              </a:rPr>
              <a:t>Model Training and Optimization: </a:t>
            </a:r>
            <a:r>
              <a:rPr lang="en-US" sz="1800" b="1" i="0" dirty="0">
                <a:solidFill>
                  <a:srgbClr val="ECECEC"/>
                </a:solidFill>
                <a:effectLst/>
              </a:rPr>
              <a:t>Train the selected models on historical data, optimizing model parameters and hyperparameters using techniques like cross-validation and grid search. Fine-tune the models to achieve the best predictive accuracy while avoiding overfitting.</a:t>
            </a:r>
          </a:p>
          <a:p>
            <a:pPr algn="just"/>
            <a:br>
              <a:rPr lang="en-US" sz="1800" b="1" i="0" dirty="0">
                <a:solidFill>
                  <a:srgbClr val="ECECEC"/>
                </a:solidFill>
                <a:effectLst/>
              </a:rPr>
            </a:br>
            <a:br>
              <a:rPr lang="en-US" sz="1800" b="1" i="0" dirty="0">
                <a:solidFill>
                  <a:srgbClr val="ECECEC"/>
                </a:solidFill>
                <a:effectLst/>
              </a:rPr>
            </a:br>
            <a:r>
              <a:rPr lang="en-US" sz="1800" b="1" i="0" dirty="0">
                <a:solidFill>
                  <a:schemeClr val="bg1"/>
                </a:solidFill>
                <a:effectLst/>
              </a:rPr>
              <a:t>Real-Time Prediction and Deployment</a:t>
            </a:r>
            <a:r>
              <a:rPr lang="en-US" sz="1800" b="1" i="0" dirty="0">
                <a:solidFill>
                  <a:srgbClr val="ECECEC"/>
                </a:solidFill>
                <a:effectLst/>
              </a:rPr>
              <a:t>: Implement the trained models into a real-time prediction system capable of processing streaming data and generating bike demand forecasts on the fly. Develop APIs or microservices for model inference and integration with other software systems or applications. Deploy the prediction system on scalable and reliable infrastructure, ensuring high availability and low latency.</a:t>
            </a:r>
            <a:br>
              <a:rPr lang="en-US" sz="1800" b="1" i="0" dirty="0">
                <a:solidFill>
                  <a:srgbClr val="ECECEC"/>
                </a:solidFill>
                <a:effectLst/>
              </a:rPr>
            </a:br>
            <a:endParaRPr lang="en-IN" b="1" dirty="0"/>
          </a:p>
        </p:txBody>
      </p:sp>
    </p:spTree>
    <p:extLst>
      <p:ext uri="{BB962C8B-B14F-4D97-AF65-F5344CB8AC3E}">
        <p14:creationId xmlns:p14="http://schemas.microsoft.com/office/powerpoint/2010/main" val="333696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3C0A4-320C-0C0E-DDBD-C5D300DFF50D}"/>
              </a:ext>
            </a:extLst>
          </p:cNvPr>
          <p:cNvSpPr>
            <a:spLocks noGrp="1"/>
          </p:cNvSpPr>
          <p:nvPr>
            <p:ph idx="1"/>
          </p:nvPr>
        </p:nvSpPr>
        <p:spPr>
          <a:xfrm>
            <a:off x="443883" y="363983"/>
            <a:ext cx="10373343" cy="5427217"/>
          </a:xfrm>
        </p:spPr>
        <p:txBody>
          <a:bodyPr>
            <a:normAutofit/>
          </a:bodyPr>
          <a:lstStyle/>
          <a:p>
            <a:pPr marL="0" indent="0">
              <a:buNone/>
            </a:pPr>
            <a:r>
              <a:rPr lang="en-US" sz="2000" b="1" i="0" dirty="0">
                <a:solidFill>
                  <a:schemeClr val="bg1"/>
                </a:solidFill>
                <a:effectLst/>
              </a:rPr>
              <a:t>Monitoring and Feedback Loop: </a:t>
            </a:r>
            <a:r>
              <a:rPr lang="en-US" sz="2000" b="1" i="0" dirty="0">
                <a:solidFill>
                  <a:srgbClr val="ECECEC"/>
                </a:solidFill>
                <a:effectLst/>
              </a:rPr>
              <a:t>Establish monitoring mechanisms to track the performance of the prediction system in production. Monitor model accuracy, system uptime, data quality, and user feedback continuously. Implement alerts and notifications to detect anomalies or drift in model predictions, triggering retraining or recalibration when necessary.</a:t>
            </a:r>
            <a:br>
              <a:rPr lang="en-US" sz="2000" b="1" i="0" dirty="0">
                <a:solidFill>
                  <a:srgbClr val="ECECEC"/>
                </a:solidFill>
                <a:effectLst/>
              </a:rPr>
            </a:br>
            <a:br>
              <a:rPr lang="en-US" sz="2000" b="1" i="0" dirty="0">
                <a:solidFill>
                  <a:srgbClr val="ECECEC"/>
                </a:solidFill>
                <a:effectLst/>
              </a:rPr>
            </a:br>
            <a:r>
              <a:rPr lang="en-US" sz="2000" b="1" i="0" dirty="0">
                <a:solidFill>
                  <a:schemeClr val="bg1"/>
                </a:solidFill>
                <a:effectLst/>
              </a:rPr>
              <a:t>Continuous Improvement and Iteration: </a:t>
            </a:r>
            <a:r>
              <a:rPr lang="en-US" sz="2000" b="1" i="0" dirty="0">
                <a:solidFill>
                  <a:srgbClr val="ECECEC"/>
                </a:solidFill>
                <a:effectLst/>
              </a:rPr>
              <a:t>Foster a culture of continuous improvement by collecting feedback from stakeholders, analyzing prediction errors, and identifying opportunities for enhancement. Iterate on the prediction system iteratively, incorporating new data sources, refining models, and adapting to changing environmental factors or user behavior patterns.</a:t>
            </a:r>
            <a:br>
              <a:rPr lang="en-US" sz="2000" b="1" i="0" dirty="0">
                <a:solidFill>
                  <a:srgbClr val="ECECEC"/>
                </a:solidFill>
                <a:effectLst/>
              </a:rPr>
            </a:br>
            <a:br>
              <a:rPr lang="en-US" sz="2000" b="1" i="0" dirty="0">
                <a:solidFill>
                  <a:srgbClr val="ECECEC"/>
                </a:solidFill>
                <a:effectLst/>
              </a:rPr>
            </a:br>
            <a:r>
              <a:rPr lang="en-US" sz="2000" b="1" i="0" dirty="0">
                <a:solidFill>
                  <a:srgbClr val="ECECEC"/>
                </a:solidFill>
                <a:effectLst/>
              </a:rPr>
              <a:t>By following this systematic approach, urban cities can develop robust and reliable systems for predicting bike demand and managing rental bike supply effectively, thereby enhancing mobility comfort and promoting sustainable urban transportation.</a:t>
            </a:r>
            <a:br>
              <a:rPr lang="en-US" sz="2000" b="1" i="0" dirty="0">
                <a:solidFill>
                  <a:srgbClr val="ECECEC"/>
                </a:solidFill>
                <a:effectLst/>
              </a:rPr>
            </a:br>
            <a:endParaRPr lang="en-IN" sz="2000" b="1" dirty="0"/>
          </a:p>
        </p:txBody>
      </p:sp>
    </p:spTree>
    <p:extLst>
      <p:ext uri="{BB962C8B-B14F-4D97-AF65-F5344CB8AC3E}">
        <p14:creationId xmlns:p14="http://schemas.microsoft.com/office/powerpoint/2010/main" val="86095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D486-8BA2-930C-91D7-765D77EFA49D}"/>
              </a:ext>
            </a:extLst>
          </p:cNvPr>
          <p:cNvSpPr>
            <a:spLocks noGrp="1"/>
          </p:cNvSpPr>
          <p:nvPr>
            <p:ph type="title"/>
          </p:nvPr>
        </p:nvSpPr>
        <p:spPr>
          <a:xfrm>
            <a:off x="233040" y="196789"/>
            <a:ext cx="10109445" cy="793072"/>
          </a:xfrm>
        </p:spPr>
        <p:txBody>
          <a:bodyPr>
            <a:normAutofit/>
          </a:bodyPr>
          <a:lstStyle/>
          <a:p>
            <a:r>
              <a:rPr lang="en-US" sz="2800" b="1" dirty="0">
                <a:solidFill>
                  <a:schemeClr val="bg1"/>
                </a:solidFill>
                <a:latin typeface="Times New Roman" panose="02020603050405020304" pitchFamily="18" charset="0"/>
                <a:cs typeface="Times New Roman" panose="02020603050405020304" pitchFamily="18" charset="0"/>
              </a:rPr>
              <a:t>System development approach</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A8F3F3-2EA1-A3B6-2F3B-54AB54AF7E49}"/>
              </a:ext>
            </a:extLst>
          </p:cNvPr>
          <p:cNvSpPr>
            <a:spLocks noGrp="1"/>
          </p:cNvSpPr>
          <p:nvPr>
            <p:ph idx="1"/>
          </p:nvPr>
        </p:nvSpPr>
        <p:spPr>
          <a:xfrm>
            <a:off x="508249" y="872970"/>
            <a:ext cx="11148132" cy="4995169"/>
          </a:xfrm>
        </p:spPr>
        <p:txBody>
          <a:bodyPr>
            <a:normAutofit/>
          </a:bodyPr>
          <a:lstStyle/>
          <a:p>
            <a:pPr marL="0" indent="0">
              <a:buNone/>
            </a:pPr>
            <a:r>
              <a:rPr lang="en-US" sz="2000" b="1" i="0" dirty="0">
                <a:solidFill>
                  <a:schemeClr val="bg1"/>
                </a:solidFill>
                <a:effectLst/>
              </a:rPr>
              <a:t>Requirements Gathering: </a:t>
            </a:r>
            <a:r>
              <a:rPr lang="en-US" sz="2000" b="1" i="0" dirty="0">
                <a:solidFill>
                  <a:srgbClr val="ECECEC"/>
                </a:solidFill>
                <a:effectLst/>
              </a:rPr>
              <a:t>Define the objectives and scope of the system, including target audience, key metrics, and desired outcomes.</a:t>
            </a:r>
          </a:p>
          <a:p>
            <a:pPr marL="0" indent="0">
              <a:buNone/>
            </a:pPr>
            <a:br>
              <a:rPr lang="en-US" sz="2000" b="1" i="0" dirty="0">
                <a:solidFill>
                  <a:srgbClr val="ECECEC"/>
                </a:solidFill>
                <a:effectLst/>
              </a:rPr>
            </a:br>
            <a:r>
              <a:rPr lang="en-US" sz="2000" b="1" i="0" dirty="0">
                <a:solidFill>
                  <a:schemeClr val="bg1"/>
                </a:solidFill>
                <a:effectLst/>
              </a:rPr>
              <a:t>Data Collection and Preparation: </a:t>
            </a:r>
            <a:r>
              <a:rPr lang="en-US" sz="2000" b="1" i="0" dirty="0">
                <a:solidFill>
                  <a:srgbClr val="ECECEC"/>
                </a:solidFill>
                <a:effectLst/>
              </a:rPr>
              <a:t>Gather historical bike rental data, weather data, and other relevant information. Cleanse, preprocess, and integrate the data for analysis.</a:t>
            </a:r>
          </a:p>
          <a:p>
            <a:pPr marL="0" indent="0">
              <a:buNone/>
            </a:pPr>
            <a:br>
              <a:rPr lang="en-US" sz="2000" b="1" i="0" dirty="0">
                <a:solidFill>
                  <a:srgbClr val="ECECEC"/>
                </a:solidFill>
                <a:effectLst/>
              </a:rPr>
            </a:br>
            <a:r>
              <a:rPr lang="en-US" sz="2000" b="1" i="0" dirty="0">
                <a:solidFill>
                  <a:schemeClr val="bg1"/>
                </a:solidFill>
                <a:effectLst/>
              </a:rPr>
              <a:t>Feature Engineering: </a:t>
            </a:r>
            <a:r>
              <a:rPr lang="en-US" sz="2000" b="1" i="0" dirty="0">
                <a:solidFill>
                  <a:srgbClr val="ECECEC"/>
                </a:solidFill>
                <a:effectLst/>
              </a:rPr>
              <a:t>Extract meaningful features from the data, such as time of day, weather conditions, and special events, to inform bike demand predictions.</a:t>
            </a:r>
          </a:p>
          <a:p>
            <a:pPr marL="0" indent="0">
              <a:buNone/>
            </a:pPr>
            <a:br>
              <a:rPr lang="en-US" sz="2000" b="1" i="0" dirty="0">
                <a:solidFill>
                  <a:srgbClr val="ECECEC"/>
                </a:solidFill>
                <a:effectLst/>
              </a:rPr>
            </a:br>
            <a:r>
              <a:rPr lang="en-US" sz="2000" b="1" i="0" dirty="0">
                <a:solidFill>
                  <a:schemeClr val="bg1"/>
                </a:solidFill>
                <a:effectLst/>
              </a:rPr>
              <a:t>Model Selection: </a:t>
            </a:r>
            <a:r>
              <a:rPr lang="en-US" sz="2000" b="1" i="0" dirty="0">
                <a:solidFill>
                  <a:srgbClr val="ECECEC"/>
                </a:solidFill>
                <a:effectLst/>
              </a:rPr>
              <a:t>Choose appropriate machine learning models for predicting bike demand, considering factors like time series forecasting and regression techniques.</a:t>
            </a:r>
            <a:br>
              <a:rPr lang="en-US" sz="2000" b="1" i="0" dirty="0">
                <a:solidFill>
                  <a:srgbClr val="ECECEC"/>
                </a:solidFill>
                <a:effectLst/>
              </a:rPr>
            </a:br>
            <a:endParaRPr lang="en-IN" sz="2000" b="1" dirty="0"/>
          </a:p>
        </p:txBody>
      </p:sp>
    </p:spTree>
    <p:extLst>
      <p:ext uri="{BB962C8B-B14F-4D97-AF65-F5344CB8AC3E}">
        <p14:creationId xmlns:p14="http://schemas.microsoft.com/office/powerpoint/2010/main" val="2198620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125</TotalTime>
  <Words>1832</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Abadi</vt:lpstr>
      <vt:lpstr>Arial</vt:lpstr>
      <vt:lpstr>Calibri</vt:lpstr>
      <vt:lpstr>Calibri Light</vt:lpstr>
      <vt:lpstr>Segoe UI</vt:lpstr>
      <vt:lpstr>Segoe UI Black</vt:lpstr>
      <vt:lpstr>Times New Roman</vt:lpstr>
      <vt:lpstr>Celestial</vt:lpstr>
      <vt:lpstr>KEYLOGGERS AND ITS SECURITY</vt:lpstr>
      <vt:lpstr>outline</vt:lpstr>
      <vt:lpstr>PROBLEM STATEMENT</vt:lpstr>
      <vt:lpstr>Proposed solution</vt:lpstr>
      <vt:lpstr>PowerPoint Presentation</vt:lpstr>
      <vt:lpstr>SYSTEM APPROACH</vt:lpstr>
      <vt:lpstr>PowerPoint Presentation</vt:lpstr>
      <vt:lpstr>PowerPoint Presentation</vt:lpstr>
      <vt:lpstr>System development approach</vt:lpstr>
      <vt:lpstr>PowerPoint Presentation</vt:lpstr>
      <vt:lpstr>Algorithm and deployment</vt:lpstr>
      <vt:lpstr>RESULT</vt:lpstr>
      <vt:lpstr>CONCLUSION</vt:lpstr>
      <vt:lpstr>FUTURE SCOPE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ITS SECURITY</dc:title>
  <dc:creator>nisha M</dc:creator>
  <cp:lastModifiedBy>nisha M</cp:lastModifiedBy>
  <cp:revision>1</cp:revision>
  <dcterms:created xsi:type="dcterms:W3CDTF">2024-04-04T16:06:12Z</dcterms:created>
  <dcterms:modified xsi:type="dcterms:W3CDTF">2024-04-04T18:15:07Z</dcterms:modified>
</cp:coreProperties>
</file>