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Bahnschrift" panose="020B0502040204020203" pitchFamily="34" charset="0"/>
      <p:regular r:id="rId18"/>
      <p:bold r:id="rId19"/>
    </p:embeddedFont>
    <p:embeddedFont>
      <p:font typeface="Clear Sans Regular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73146" autoAdjust="0"/>
  </p:normalViewPr>
  <p:slideViewPr>
    <p:cSldViewPr>
      <p:cViewPr varScale="1">
        <p:scale>
          <a:sx n="50" d="100"/>
          <a:sy n="50" d="100"/>
        </p:scale>
        <p:origin x="31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esktop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esktop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[New Microsoft Excel Worksheet.xlsx]Sheet1!PivotTable1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800">
                <a:solidFill>
                  <a:schemeClr val="tx1"/>
                </a:solidFill>
              </a:rPr>
              <a:t>Reaction type count</a:t>
            </a:r>
          </a:p>
        </c:rich>
      </c:tx>
      <c:layout>
        <c:manualLayout>
          <c:xMode val="edge"/>
          <c:yMode val="edge"/>
          <c:x val="0.42305555555555563"/>
          <c:y val="5.91644794400699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2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4"/>
            </a:solidFill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641716410738462E-2"/>
          <c:y val="0.10925771992711769"/>
          <c:w val="0.8980684573705634"/>
          <c:h val="0.686533366678178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Sheet1!$K$7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Sheet1!$J$8:$J$24</c:f>
              <c:strCache>
                <c:ptCount val="16"/>
                <c:pt idx="0">
                  <c:v>adore</c:v>
                </c:pt>
                <c:pt idx="1">
                  <c:v>cherish</c:v>
                </c:pt>
                <c:pt idx="2">
                  <c:v>disgust</c:v>
                </c:pt>
                <c:pt idx="3">
                  <c:v>dislike</c:v>
                </c:pt>
                <c:pt idx="4">
                  <c:v>hate</c:v>
                </c:pt>
                <c:pt idx="5">
                  <c:v>heart</c:v>
                </c:pt>
                <c:pt idx="6">
                  <c:v>indifferent</c:v>
                </c:pt>
                <c:pt idx="7">
                  <c:v>interested</c:v>
                </c:pt>
                <c:pt idx="8">
                  <c:v>intrigued</c:v>
                </c:pt>
                <c:pt idx="9">
                  <c:v>like</c:v>
                </c:pt>
                <c:pt idx="10">
                  <c:v>love</c:v>
                </c:pt>
                <c:pt idx="11">
                  <c:v>peeking</c:v>
                </c:pt>
                <c:pt idx="12">
                  <c:v>scared</c:v>
                </c:pt>
                <c:pt idx="13">
                  <c:v>super love</c:v>
                </c:pt>
                <c:pt idx="14">
                  <c:v>want</c:v>
                </c:pt>
                <c:pt idx="15">
                  <c:v>worried</c:v>
                </c:pt>
              </c:strCache>
            </c:strRef>
          </c:cat>
          <c:val>
            <c:numRef>
              <c:f>Sheet1!$K$8:$K$24</c:f>
              <c:numCache>
                <c:formatCode>General</c:formatCode>
                <c:ptCount val="16"/>
                <c:pt idx="0">
                  <c:v>1548</c:v>
                </c:pt>
                <c:pt idx="1">
                  <c:v>1501</c:v>
                </c:pt>
                <c:pt idx="2">
                  <c:v>1526</c:v>
                </c:pt>
                <c:pt idx="3">
                  <c:v>1548</c:v>
                </c:pt>
                <c:pt idx="4">
                  <c:v>1552</c:v>
                </c:pt>
                <c:pt idx="5">
                  <c:v>1622</c:v>
                </c:pt>
                <c:pt idx="6">
                  <c:v>1512</c:v>
                </c:pt>
                <c:pt idx="7">
                  <c:v>1549</c:v>
                </c:pt>
                <c:pt idx="8">
                  <c:v>1475</c:v>
                </c:pt>
                <c:pt idx="9">
                  <c:v>1520</c:v>
                </c:pt>
                <c:pt idx="10">
                  <c:v>1534</c:v>
                </c:pt>
                <c:pt idx="11">
                  <c:v>1559</c:v>
                </c:pt>
                <c:pt idx="12">
                  <c:v>1572</c:v>
                </c:pt>
                <c:pt idx="13">
                  <c:v>1519</c:v>
                </c:pt>
                <c:pt idx="14">
                  <c:v>1539</c:v>
                </c:pt>
                <c:pt idx="15">
                  <c:v>1497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19503992"/>
        <c:axId val="219503208"/>
      </c:barChart>
      <c:catAx>
        <c:axId val="219503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03208"/>
        <c:crosses val="autoZero"/>
        <c:auto val="1"/>
        <c:lblAlgn val="ctr"/>
        <c:lblOffset val="100"/>
        <c:noMultiLvlLbl val="0"/>
      </c:catAx>
      <c:valAx>
        <c:axId val="219503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9503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Popularity of Top five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Sheet1!$K$53</c:f>
              <c:strCache>
                <c:ptCount val="1"/>
                <c:pt idx="0">
                  <c:v>Reaction 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4"/>
              <c:layout>
                <c:manualLayout>
                  <c:x val="9.4121641273053946E-2"/>
                  <c:y val="0.1361141395787064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Sheet1!$J$54:$J$58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Sheet1!$K$54:$K$58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9657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2852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236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1827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575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5994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8570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17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7252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512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6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6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Social Buzz – Data Analysis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=""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499514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=""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=""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=""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=""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=""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1161805"/>
            <a:ext cx="6324599" cy="8319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02553" y="2005583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009200" y="4185547"/>
            <a:ext cx="6305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Audit of big data practice, recommendations for IPO, analysis of popular </a:t>
            </a:r>
            <a:r>
              <a:rPr lang="en-US" sz="2400" b="1" dirty="0" smtClean="0"/>
              <a:t>content of Social Buzz</a:t>
            </a:r>
            <a:endParaRPr lang="en-IN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72849" y="5143500"/>
            <a:ext cx="63055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Every day over 100,000 pieces of content, ranging from text, images, videos and GIFs are posted</a:t>
            </a:r>
            <a:r>
              <a:rPr lang="en-US" sz="2400" dirty="0"/>
              <a:t>.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his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data is highly unstructured and requires extremely sophisticated and expensive technology to manage and maintain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Analyze Social Buzz data  to find 5 most popular categories of content</a:t>
            </a:r>
            <a:endParaRPr lang="en-IN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1443639" y="1050857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293092" y="1714501"/>
            <a:ext cx="3613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 </a:t>
            </a:r>
            <a:r>
              <a:rPr lang="en-IN" sz="2000" b="1" dirty="0"/>
              <a:t>Andrew </a:t>
            </a:r>
            <a:r>
              <a:rPr lang="en-IN" sz="2000" b="1" dirty="0" smtClean="0"/>
              <a:t>Fleming </a:t>
            </a:r>
            <a:r>
              <a:rPr lang="en-IN" sz="2000" b="1" dirty="0"/>
              <a:t>(Chief Technical Architect),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06600" y="47625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Marcus </a:t>
            </a:r>
            <a:r>
              <a:rPr lang="en-IN" sz="2000" b="1" dirty="0" err="1"/>
              <a:t>Rompton</a:t>
            </a:r>
            <a:r>
              <a:rPr lang="en-IN" sz="2000" b="1" dirty="0"/>
              <a:t> (Senior </a:t>
            </a:r>
            <a:r>
              <a:rPr lang="en-IN" sz="2000" b="1" dirty="0" smtClean="0"/>
              <a:t>Principal)</a:t>
            </a:r>
            <a:endParaRPr lang="en-IN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295888" y="7851871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Nisha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 K </a:t>
            </a:r>
          </a:p>
          <a:p>
            <a:r>
              <a:rPr lang="en-US" sz="2400" dirty="0" smtClean="0">
                <a:latin typeface="Bahnschrift" panose="020B0502040204020203" pitchFamily="34" charset="0"/>
                <a:cs typeface="Arial" panose="020B0604020202020204" pitchFamily="34" charset="0"/>
              </a:rPr>
              <a:t>Data Analyst</a:t>
            </a:r>
            <a:endParaRPr lang="en-IN" sz="24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704" y="1003102"/>
            <a:ext cx="6250991" cy="573702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092" y="7039952"/>
            <a:ext cx="1188720" cy="1548384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11738935" y="6959997"/>
            <a:ext cx="1827791" cy="191354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00600" y="1284816"/>
            <a:ext cx="473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Data Collection</a:t>
            </a:r>
            <a:endParaRPr lang="en-IN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96750" y="2809140"/>
            <a:ext cx="335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Data Cleaning</a:t>
            </a:r>
            <a:endParaRPr lang="en-IN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76073" y="4421228"/>
            <a:ext cx="299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Data Analysis</a:t>
            </a:r>
            <a:endParaRPr lang="en-IN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753600" y="6033316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Visualize</a:t>
            </a:r>
            <a:endParaRPr lang="en-IN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582400" y="782862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Generate Insights</a:t>
            </a:r>
            <a:endParaRPr lang="en-IN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91669" y="6205748"/>
            <a:ext cx="3897706" cy="115631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648904" y="6205747"/>
            <a:ext cx="3897706" cy="1156319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744852" y="6205747"/>
            <a:ext cx="3897709" cy="11563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40082" y="3942139"/>
            <a:ext cx="2413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A100FF"/>
                </a:solidFill>
              </a:rPr>
              <a:t>16 </a:t>
            </a:r>
          </a:p>
          <a:p>
            <a:pPr algn="ctr"/>
            <a:r>
              <a:rPr lang="en-US" sz="2800" b="1" dirty="0" smtClean="0"/>
              <a:t>Unique Categories</a:t>
            </a:r>
            <a:endParaRPr lang="en-IN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924800" y="3942139"/>
            <a:ext cx="2303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100FF"/>
                </a:solidFill>
              </a:rPr>
              <a:t>Animal Category</a:t>
            </a:r>
            <a:r>
              <a:rPr lang="en-US" sz="2400" b="1" dirty="0" smtClean="0"/>
              <a:t> has highest reaction score</a:t>
            </a:r>
            <a:endParaRPr lang="en-IN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3087839" y="3942139"/>
            <a:ext cx="1694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100FF"/>
                </a:solidFill>
              </a:rPr>
              <a:t>2021 May </a:t>
            </a:r>
          </a:p>
          <a:p>
            <a:r>
              <a:rPr lang="en-US" sz="2400" b="1" dirty="0" smtClean="0"/>
              <a:t>has highest posts</a:t>
            </a:r>
            <a:endParaRPr lang="en-IN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8494136"/>
              </p:ext>
            </p:extLst>
          </p:nvPr>
        </p:nvGraphicFramePr>
        <p:xfrm>
          <a:off x="4524919" y="2476501"/>
          <a:ext cx="12496799" cy="6297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217528"/>
              </p:ext>
            </p:extLst>
          </p:nvPr>
        </p:nvGraphicFramePr>
        <p:xfrm>
          <a:off x="4767816" y="2380972"/>
          <a:ext cx="11919984" cy="6393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166</Words>
  <Application>Microsoft Office PowerPoint</Application>
  <PresentationFormat>Custom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Graphik Regular</vt:lpstr>
      <vt:lpstr>Arial</vt:lpstr>
      <vt:lpstr>Calibri</vt:lpstr>
      <vt:lpstr>Bahnschrift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dell</cp:lastModifiedBy>
  <cp:revision>30</cp:revision>
  <dcterms:created xsi:type="dcterms:W3CDTF">2006-08-16T00:00:00Z</dcterms:created>
  <dcterms:modified xsi:type="dcterms:W3CDTF">2024-07-10T06:33:18Z</dcterms:modified>
  <dc:identifier>DAEhDyfaYKE</dc:identifier>
</cp:coreProperties>
</file>