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61" r:id="rId3"/>
    <p:sldId id="257" r:id="rId4"/>
    <p:sldId id="268" r:id="rId5"/>
    <p:sldId id="259" r:id="rId6"/>
    <p:sldId id="269" r:id="rId7"/>
    <p:sldId id="262" r:id="rId8"/>
    <p:sldId id="267" r:id="rId9"/>
    <p:sldId id="260" r:id="rId10"/>
    <p:sldId id="272" r:id="rId11"/>
    <p:sldId id="270" r:id="rId12"/>
    <p:sldId id="271" r:id="rId13"/>
    <p:sldId id="273" r:id="rId14"/>
    <p:sldId id="274" r:id="rId15"/>
    <p:sldId id="275" r:id="rId16"/>
    <p:sldId id="278" r:id="rId17"/>
    <p:sldId id="263" r:id="rId18"/>
    <p:sldId id="264" r:id="rId19"/>
    <p:sldId id="265" r:id="rId20"/>
    <p:sldId id="266"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7603E6-0E41-42B1-B492-E84A06F1371D}"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0392D-D13E-4EC1-9EAA-80475BD3BF18}" type="slidenum">
              <a:rPr lang="en-US" smtClean="0"/>
              <a:t>‹#›</a:t>
            </a:fld>
            <a:endParaRPr lang="en-US"/>
          </a:p>
        </p:txBody>
      </p:sp>
    </p:spTree>
    <p:extLst>
      <p:ext uri="{BB962C8B-B14F-4D97-AF65-F5344CB8AC3E}">
        <p14:creationId xmlns:p14="http://schemas.microsoft.com/office/powerpoint/2010/main" val="2167351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7603E6-0E41-42B1-B492-E84A06F1371D}"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0392D-D13E-4EC1-9EAA-80475BD3BF18}" type="slidenum">
              <a:rPr lang="en-US" smtClean="0"/>
              <a:t>‹#›</a:t>
            </a:fld>
            <a:endParaRPr lang="en-US"/>
          </a:p>
        </p:txBody>
      </p:sp>
    </p:spTree>
    <p:extLst>
      <p:ext uri="{BB962C8B-B14F-4D97-AF65-F5344CB8AC3E}">
        <p14:creationId xmlns:p14="http://schemas.microsoft.com/office/powerpoint/2010/main" val="2896785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7603E6-0E41-42B1-B492-E84A06F1371D}"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0392D-D13E-4EC1-9EAA-80475BD3BF1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65063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7603E6-0E41-42B1-B492-E84A06F1371D}"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0392D-D13E-4EC1-9EAA-80475BD3BF18}" type="slidenum">
              <a:rPr lang="en-US" smtClean="0"/>
              <a:t>‹#›</a:t>
            </a:fld>
            <a:endParaRPr lang="en-US"/>
          </a:p>
        </p:txBody>
      </p:sp>
    </p:spTree>
    <p:extLst>
      <p:ext uri="{BB962C8B-B14F-4D97-AF65-F5344CB8AC3E}">
        <p14:creationId xmlns:p14="http://schemas.microsoft.com/office/powerpoint/2010/main" val="4285279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7603E6-0E41-42B1-B492-E84A06F1371D}"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0392D-D13E-4EC1-9EAA-80475BD3BF1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04097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7603E6-0E41-42B1-B492-E84A06F1371D}"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0392D-D13E-4EC1-9EAA-80475BD3BF18}" type="slidenum">
              <a:rPr lang="en-US" smtClean="0"/>
              <a:t>‹#›</a:t>
            </a:fld>
            <a:endParaRPr lang="en-US"/>
          </a:p>
        </p:txBody>
      </p:sp>
    </p:spTree>
    <p:extLst>
      <p:ext uri="{BB962C8B-B14F-4D97-AF65-F5344CB8AC3E}">
        <p14:creationId xmlns:p14="http://schemas.microsoft.com/office/powerpoint/2010/main" val="3430782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7603E6-0E41-42B1-B492-E84A06F1371D}"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0392D-D13E-4EC1-9EAA-80475BD3BF18}" type="slidenum">
              <a:rPr lang="en-US" smtClean="0"/>
              <a:t>‹#›</a:t>
            </a:fld>
            <a:endParaRPr lang="en-US"/>
          </a:p>
        </p:txBody>
      </p:sp>
    </p:spTree>
    <p:extLst>
      <p:ext uri="{BB962C8B-B14F-4D97-AF65-F5344CB8AC3E}">
        <p14:creationId xmlns:p14="http://schemas.microsoft.com/office/powerpoint/2010/main" val="3491732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7603E6-0E41-42B1-B492-E84A06F1371D}"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0392D-D13E-4EC1-9EAA-80475BD3BF18}" type="slidenum">
              <a:rPr lang="en-US" smtClean="0"/>
              <a:t>‹#›</a:t>
            </a:fld>
            <a:endParaRPr lang="en-US"/>
          </a:p>
        </p:txBody>
      </p:sp>
    </p:spTree>
    <p:extLst>
      <p:ext uri="{BB962C8B-B14F-4D97-AF65-F5344CB8AC3E}">
        <p14:creationId xmlns:p14="http://schemas.microsoft.com/office/powerpoint/2010/main" val="3217950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7603E6-0E41-42B1-B492-E84A06F1371D}"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0392D-D13E-4EC1-9EAA-80475BD3BF18}" type="slidenum">
              <a:rPr lang="en-US" smtClean="0"/>
              <a:t>‹#›</a:t>
            </a:fld>
            <a:endParaRPr lang="en-US"/>
          </a:p>
        </p:txBody>
      </p:sp>
    </p:spTree>
    <p:extLst>
      <p:ext uri="{BB962C8B-B14F-4D97-AF65-F5344CB8AC3E}">
        <p14:creationId xmlns:p14="http://schemas.microsoft.com/office/powerpoint/2010/main" val="295981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7603E6-0E41-42B1-B492-E84A06F1371D}"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0392D-D13E-4EC1-9EAA-80475BD3BF18}" type="slidenum">
              <a:rPr lang="en-US" smtClean="0"/>
              <a:t>‹#›</a:t>
            </a:fld>
            <a:endParaRPr lang="en-US"/>
          </a:p>
        </p:txBody>
      </p:sp>
    </p:spTree>
    <p:extLst>
      <p:ext uri="{BB962C8B-B14F-4D97-AF65-F5344CB8AC3E}">
        <p14:creationId xmlns:p14="http://schemas.microsoft.com/office/powerpoint/2010/main" val="2300634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7603E6-0E41-42B1-B492-E84A06F1371D}"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F0392D-D13E-4EC1-9EAA-80475BD3BF18}" type="slidenum">
              <a:rPr lang="en-US" smtClean="0"/>
              <a:t>‹#›</a:t>
            </a:fld>
            <a:endParaRPr lang="en-US"/>
          </a:p>
        </p:txBody>
      </p:sp>
    </p:spTree>
    <p:extLst>
      <p:ext uri="{BB962C8B-B14F-4D97-AF65-F5344CB8AC3E}">
        <p14:creationId xmlns:p14="http://schemas.microsoft.com/office/powerpoint/2010/main" val="3153456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7603E6-0E41-42B1-B492-E84A06F1371D}" type="datetimeFigureOut">
              <a:rPr lang="en-US" smtClean="0"/>
              <a:t>4/13/2023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F0392D-D13E-4EC1-9EAA-80475BD3BF18}" type="slidenum">
              <a:rPr lang="en-US" smtClean="0"/>
              <a:t>‹#›</a:t>
            </a:fld>
            <a:endParaRPr lang="en-US"/>
          </a:p>
        </p:txBody>
      </p:sp>
    </p:spTree>
    <p:extLst>
      <p:ext uri="{BB962C8B-B14F-4D97-AF65-F5344CB8AC3E}">
        <p14:creationId xmlns:p14="http://schemas.microsoft.com/office/powerpoint/2010/main" val="3264957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7603E6-0E41-42B1-B492-E84A06F1371D}" type="datetimeFigureOut">
              <a:rPr lang="en-US" smtClean="0"/>
              <a:t>4/13/2023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F0392D-D13E-4EC1-9EAA-80475BD3BF18}" type="slidenum">
              <a:rPr lang="en-US" smtClean="0"/>
              <a:t>‹#›</a:t>
            </a:fld>
            <a:endParaRPr lang="en-US"/>
          </a:p>
        </p:txBody>
      </p:sp>
    </p:spTree>
    <p:extLst>
      <p:ext uri="{BB962C8B-B14F-4D97-AF65-F5344CB8AC3E}">
        <p14:creationId xmlns:p14="http://schemas.microsoft.com/office/powerpoint/2010/main" val="1442548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7603E6-0E41-42B1-B492-E84A06F1371D}" type="datetimeFigureOut">
              <a:rPr lang="en-US" smtClean="0"/>
              <a:t>4/13/2023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F0392D-D13E-4EC1-9EAA-80475BD3BF18}" type="slidenum">
              <a:rPr lang="en-US" smtClean="0"/>
              <a:t>‹#›</a:t>
            </a:fld>
            <a:endParaRPr lang="en-US"/>
          </a:p>
        </p:txBody>
      </p:sp>
    </p:spTree>
    <p:extLst>
      <p:ext uri="{BB962C8B-B14F-4D97-AF65-F5344CB8AC3E}">
        <p14:creationId xmlns:p14="http://schemas.microsoft.com/office/powerpoint/2010/main" val="1025428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7603E6-0E41-42B1-B492-E84A06F1371D}"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F0392D-D13E-4EC1-9EAA-80475BD3BF18}" type="slidenum">
              <a:rPr lang="en-US" smtClean="0"/>
              <a:t>‹#›</a:t>
            </a:fld>
            <a:endParaRPr lang="en-US"/>
          </a:p>
        </p:txBody>
      </p:sp>
    </p:spTree>
    <p:extLst>
      <p:ext uri="{BB962C8B-B14F-4D97-AF65-F5344CB8AC3E}">
        <p14:creationId xmlns:p14="http://schemas.microsoft.com/office/powerpoint/2010/main" val="3794576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F0392D-D13E-4EC1-9EAA-80475BD3BF18}" type="slidenum">
              <a:rPr lang="en-US" smtClean="0"/>
              <a:t>‹#›</a:t>
            </a:fld>
            <a:endParaRPr lang="en-US"/>
          </a:p>
        </p:txBody>
      </p:sp>
      <p:sp>
        <p:nvSpPr>
          <p:cNvPr id="5" name="Date Placeholder 4"/>
          <p:cNvSpPr>
            <a:spLocks noGrp="1"/>
          </p:cNvSpPr>
          <p:nvPr>
            <p:ph type="dt" sz="half" idx="10"/>
          </p:nvPr>
        </p:nvSpPr>
        <p:spPr/>
        <p:txBody>
          <a:bodyPr/>
          <a:lstStyle/>
          <a:p>
            <a:fld id="{0C7603E6-0E41-42B1-B492-E84A06F1371D}" type="datetimeFigureOut">
              <a:rPr lang="en-US" smtClean="0"/>
              <a:t>4/13/2023</a:t>
            </a:fld>
            <a:endParaRPr lang="en-US"/>
          </a:p>
        </p:txBody>
      </p:sp>
    </p:spTree>
    <p:extLst>
      <p:ext uri="{BB962C8B-B14F-4D97-AF65-F5344CB8AC3E}">
        <p14:creationId xmlns:p14="http://schemas.microsoft.com/office/powerpoint/2010/main" val="3246471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C7603E6-0E41-42B1-B492-E84A06F1371D}" type="datetimeFigureOut">
              <a:rPr lang="en-US" smtClean="0"/>
              <a:t>4/13/2023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FF0392D-D13E-4EC1-9EAA-80475BD3BF18}" type="slidenum">
              <a:rPr lang="en-US" smtClean="0"/>
              <a:t>‹#›</a:t>
            </a:fld>
            <a:endParaRPr lang="en-US"/>
          </a:p>
        </p:txBody>
      </p:sp>
    </p:spTree>
    <p:extLst>
      <p:ext uri="{BB962C8B-B14F-4D97-AF65-F5344CB8AC3E}">
        <p14:creationId xmlns:p14="http://schemas.microsoft.com/office/powerpoint/2010/main" val="1149065134"/>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5910" y="1690301"/>
            <a:ext cx="10918209" cy="2172015"/>
          </a:xfrm>
        </p:spPr>
        <p:txBody>
          <a:bodyPr>
            <a:noAutofit/>
          </a:bodyPr>
          <a:lstStyle/>
          <a:p>
            <a:pPr algn="ctr"/>
            <a:r>
              <a:rPr lang="en-US" sz="4000" b="1" dirty="0">
                <a:solidFill>
                  <a:srgbClr val="0070C0"/>
                </a:solidFill>
                <a:latin typeface="Arial" panose="020B0604020202020204" pitchFamily="34" charset="0"/>
                <a:cs typeface="Arial" panose="020B0604020202020204" pitchFamily="34" charset="0"/>
              </a:rPr>
              <a:t>FPGA IMPLEMENTATION OF THE TRIGONOMETRIC FUNCTION USING CORDIC ALGORITHM</a:t>
            </a:r>
          </a:p>
        </p:txBody>
      </p:sp>
      <p:sp>
        <p:nvSpPr>
          <p:cNvPr id="3" name="Subtitle 2"/>
          <p:cNvSpPr>
            <a:spLocks noGrp="1"/>
          </p:cNvSpPr>
          <p:nvPr>
            <p:ph type="subTitle" idx="1"/>
          </p:nvPr>
        </p:nvSpPr>
        <p:spPr>
          <a:xfrm>
            <a:off x="8290560" y="4912224"/>
            <a:ext cx="2286000" cy="1712096"/>
          </a:xfrm>
        </p:spPr>
        <p:txBody>
          <a:bodyPr>
            <a:noAutofit/>
          </a:bodyPr>
          <a:lstStyle/>
          <a:p>
            <a:pPr algn="l"/>
            <a:r>
              <a:rPr lang="en-US" sz="1400" dirty="0">
                <a:solidFill>
                  <a:schemeClr val="tx2"/>
                </a:solidFill>
                <a:latin typeface="Arial" panose="020B0604020202020204" pitchFamily="34" charset="0"/>
                <a:cs typeface="Arial" panose="020B0604020202020204" pitchFamily="34" charset="0"/>
              </a:rPr>
              <a:t>PRIYANSHU</a:t>
            </a:r>
          </a:p>
          <a:p>
            <a:pPr algn="l"/>
            <a:r>
              <a:rPr lang="en-US" sz="1400" dirty="0">
                <a:solidFill>
                  <a:schemeClr val="tx2"/>
                </a:solidFill>
                <a:latin typeface="Arial" panose="020B0604020202020204" pitchFamily="34" charset="0"/>
                <a:cs typeface="Arial" panose="020B0604020202020204" pitchFamily="34" charset="0"/>
              </a:rPr>
              <a:t>SUYASH MISRA</a:t>
            </a:r>
          </a:p>
          <a:p>
            <a:pPr algn="l"/>
            <a:r>
              <a:rPr lang="en-US" sz="1400" dirty="0">
                <a:solidFill>
                  <a:schemeClr val="tx2"/>
                </a:solidFill>
                <a:latin typeface="Arial" panose="020B0604020202020204" pitchFamily="34" charset="0"/>
                <a:cs typeface="Arial" panose="020B0604020202020204" pitchFamily="34" charset="0"/>
              </a:rPr>
              <a:t>NISHA B RAJPUT</a:t>
            </a:r>
          </a:p>
          <a:p>
            <a:pPr algn="l"/>
            <a:r>
              <a:rPr lang="en-US" sz="1400" dirty="0">
                <a:solidFill>
                  <a:schemeClr val="tx2"/>
                </a:solidFill>
                <a:latin typeface="Arial" panose="020B0604020202020204" pitchFamily="34" charset="0"/>
                <a:cs typeface="Arial" panose="020B0604020202020204" pitchFamily="34" charset="0"/>
              </a:rPr>
              <a:t>DEBANGANA MUKHERJII </a:t>
            </a:r>
          </a:p>
        </p:txBody>
      </p:sp>
      <p:sp>
        <p:nvSpPr>
          <p:cNvPr id="5" name="TextBox 4">
            <a:extLst>
              <a:ext uri="{FF2B5EF4-FFF2-40B4-BE49-F238E27FC236}">
                <a16:creationId xmlns:a16="http://schemas.microsoft.com/office/drawing/2014/main" id="{34063C16-FE07-DD49-1BF8-B1FB6E6012C7}"/>
              </a:ext>
            </a:extLst>
          </p:cNvPr>
          <p:cNvSpPr txBox="1"/>
          <p:nvPr/>
        </p:nvSpPr>
        <p:spPr>
          <a:xfrm>
            <a:off x="6728460" y="4881744"/>
            <a:ext cx="1836420" cy="369332"/>
          </a:xfrm>
          <a:prstGeom prst="rect">
            <a:avLst/>
          </a:prstGeom>
          <a:noFill/>
        </p:spPr>
        <p:txBody>
          <a:bodyPr wrap="square">
            <a:spAutoFit/>
          </a:bodyPr>
          <a:lstStyle/>
          <a:p>
            <a:r>
              <a:rPr lang="en-US" sz="1800" dirty="0">
                <a:solidFill>
                  <a:schemeClr val="tx2"/>
                </a:solidFill>
                <a:latin typeface="Arial" panose="020B0604020202020204" pitchFamily="34" charset="0"/>
                <a:cs typeface="Arial" panose="020B0604020202020204" pitchFamily="34" charset="0"/>
              </a:rPr>
              <a:t>Presented by-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7437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6993A-F259-A1C9-2E7A-2C0797476B02}"/>
              </a:ext>
            </a:extLst>
          </p:cNvPr>
          <p:cNvSpPr>
            <a:spLocks noGrp="1"/>
          </p:cNvSpPr>
          <p:nvPr>
            <p:ph type="title"/>
          </p:nvPr>
        </p:nvSpPr>
        <p:spPr/>
        <p:txBody>
          <a:bodyPr/>
          <a:lstStyle/>
          <a:p>
            <a:r>
              <a:rPr lang="en-IN" dirty="0">
                <a:solidFill>
                  <a:schemeClr val="tx2"/>
                </a:solidFill>
              </a:rPr>
              <a:t>Code snippet for sine and cos</a:t>
            </a:r>
          </a:p>
        </p:txBody>
      </p:sp>
      <p:pic>
        <p:nvPicPr>
          <p:cNvPr id="5" name="Content Placeholder 4">
            <a:extLst>
              <a:ext uri="{FF2B5EF4-FFF2-40B4-BE49-F238E27FC236}">
                <a16:creationId xmlns:a16="http://schemas.microsoft.com/office/drawing/2014/main" id="{2D6171B7-3D8D-43A8-FAB3-DB0BBC4F24E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4597" b="8642"/>
          <a:stretch/>
        </p:blipFill>
        <p:spPr>
          <a:xfrm>
            <a:off x="1524168" y="2042160"/>
            <a:ext cx="8391992" cy="4206240"/>
          </a:xfrm>
        </p:spPr>
      </p:pic>
    </p:spTree>
    <p:extLst>
      <p:ext uri="{BB962C8B-B14F-4D97-AF65-F5344CB8AC3E}">
        <p14:creationId xmlns:p14="http://schemas.microsoft.com/office/powerpoint/2010/main" val="2962422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C4349-3982-AE1E-61DC-C7100CF270C4}"/>
              </a:ext>
            </a:extLst>
          </p:cNvPr>
          <p:cNvSpPr>
            <a:spLocks noGrp="1"/>
          </p:cNvSpPr>
          <p:nvPr>
            <p:ph type="title"/>
          </p:nvPr>
        </p:nvSpPr>
        <p:spPr>
          <a:xfrm>
            <a:off x="677334" y="487680"/>
            <a:ext cx="9218506" cy="1442720"/>
          </a:xfrm>
        </p:spPr>
        <p:txBody>
          <a:bodyPr/>
          <a:lstStyle/>
          <a:p>
            <a:r>
              <a:rPr lang="en-IN" dirty="0">
                <a:solidFill>
                  <a:schemeClr val="tx2"/>
                </a:solidFill>
              </a:rPr>
              <a:t>Code Snippet for sine and cos with output </a:t>
            </a:r>
          </a:p>
        </p:txBody>
      </p:sp>
      <p:pic>
        <p:nvPicPr>
          <p:cNvPr id="5" name="Content Placeholder 4">
            <a:extLst>
              <a:ext uri="{FF2B5EF4-FFF2-40B4-BE49-F238E27FC236}">
                <a16:creationId xmlns:a16="http://schemas.microsoft.com/office/drawing/2014/main" id="{006EFBB3-0164-6943-F6D2-711448ACFF1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5795" b="5677"/>
          <a:stretch/>
        </p:blipFill>
        <p:spPr>
          <a:xfrm>
            <a:off x="281504" y="1584960"/>
            <a:ext cx="10838811" cy="4785360"/>
          </a:xfrm>
        </p:spPr>
      </p:pic>
    </p:spTree>
    <p:extLst>
      <p:ext uri="{BB962C8B-B14F-4D97-AF65-F5344CB8AC3E}">
        <p14:creationId xmlns:p14="http://schemas.microsoft.com/office/powerpoint/2010/main" val="1168322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64A44-47DB-00A8-32A4-7D39A37F4287}"/>
              </a:ext>
            </a:extLst>
          </p:cNvPr>
          <p:cNvSpPr>
            <a:spLocks noGrp="1"/>
          </p:cNvSpPr>
          <p:nvPr>
            <p:ph type="title"/>
          </p:nvPr>
        </p:nvSpPr>
        <p:spPr>
          <a:xfrm>
            <a:off x="0" y="609600"/>
            <a:ext cx="10637520" cy="1320800"/>
          </a:xfrm>
        </p:spPr>
        <p:txBody>
          <a:bodyPr/>
          <a:lstStyle/>
          <a:p>
            <a:r>
              <a:rPr lang="en-IN" dirty="0">
                <a:solidFill>
                  <a:schemeClr val="tx2"/>
                </a:solidFill>
              </a:rPr>
              <a:t>Simulation result of sine cosine  function</a:t>
            </a:r>
          </a:p>
        </p:txBody>
      </p:sp>
      <p:pic>
        <p:nvPicPr>
          <p:cNvPr id="5" name="Content Placeholder 4">
            <a:extLst>
              <a:ext uri="{FF2B5EF4-FFF2-40B4-BE49-F238E27FC236}">
                <a16:creationId xmlns:a16="http://schemas.microsoft.com/office/drawing/2014/main" id="{ED579BEC-848A-4DB2-306C-CC96A22309F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3609" t="7740" r="4759" b="35626"/>
          <a:stretch/>
        </p:blipFill>
        <p:spPr>
          <a:xfrm>
            <a:off x="0" y="1295400"/>
            <a:ext cx="10637520" cy="5389880"/>
          </a:xfrm>
        </p:spPr>
      </p:pic>
    </p:spTree>
    <p:extLst>
      <p:ext uri="{BB962C8B-B14F-4D97-AF65-F5344CB8AC3E}">
        <p14:creationId xmlns:p14="http://schemas.microsoft.com/office/powerpoint/2010/main" val="2987755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41343-0BA3-CC6B-B997-0151379C3FAF}"/>
              </a:ext>
            </a:extLst>
          </p:cNvPr>
          <p:cNvSpPr>
            <a:spLocks noGrp="1"/>
          </p:cNvSpPr>
          <p:nvPr>
            <p:ph type="title"/>
          </p:nvPr>
        </p:nvSpPr>
        <p:spPr>
          <a:xfrm>
            <a:off x="117890" y="609600"/>
            <a:ext cx="9156112" cy="959318"/>
          </a:xfrm>
        </p:spPr>
        <p:txBody>
          <a:bodyPr/>
          <a:lstStyle/>
          <a:p>
            <a:r>
              <a:rPr lang="en-IN" dirty="0">
                <a:solidFill>
                  <a:schemeClr val="tx2"/>
                </a:solidFill>
              </a:rPr>
              <a:t>Hardware resources utilised</a:t>
            </a:r>
          </a:p>
        </p:txBody>
      </p:sp>
      <p:pic>
        <p:nvPicPr>
          <p:cNvPr id="9" name="Content Placeholder 8">
            <a:extLst>
              <a:ext uri="{FF2B5EF4-FFF2-40B4-BE49-F238E27FC236}">
                <a16:creationId xmlns:a16="http://schemas.microsoft.com/office/drawing/2014/main" id="{1CAA8116-4599-D271-4CB6-F142B60B54E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5879" b="5884"/>
          <a:stretch/>
        </p:blipFill>
        <p:spPr>
          <a:xfrm>
            <a:off x="117890" y="1271515"/>
            <a:ext cx="10729781" cy="5274645"/>
          </a:xfrm>
        </p:spPr>
      </p:pic>
    </p:spTree>
    <p:extLst>
      <p:ext uri="{BB962C8B-B14F-4D97-AF65-F5344CB8AC3E}">
        <p14:creationId xmlns:p14="http://schemas.microsoft.com/office/powerpoint/2010/main" val="3004918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220E7-CF53-823D-C586-6681B0345B66}"/>
              </a:ext>
            </a:extLst>
          </p:cNvPr>
          <p:cNvSpPr>
            <a:spLocks noGrp="1"/>
          </p:cNvSpPr>
          <p:nvPr>
            <p:ph type="title"/>
          </p:nvPr>
        </p:nvSpPr>
        <p:spPr>
          <a:xfrm>
            <a:off x="677334" y="609600"/>
            <a:ext cx="8596668" cy="863600"/>
          </a:xfrm>
        </p:spPr>
        <p:txBody>
          <a:bodyPr/>
          <a:lstStyle/>
          <a:p>
            <a:r>
              <a:rPr lang="en-IN" dirty="0"/>
              <a:t>Power consumption</a:t>
            </a:r>
          </a:p>
        </p:txBody>
      </p:sp>
      <p:pic>
        <p:nvPicPr>
          <p:cNvPr id="5" name="Content Placeholder 4">
            <a:extLst>
              <a:ext uri="{FF2B5EF4-FFF2-40B4-BE49-F238E27FC236}">
                <a16:creationId xmlns:a16="http://schemas.microsoft.com/office/drawing/2014/main" id="{0130C630-6EB6-0183-F987-06E05DB11AF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0497" b="10302"/>
          <a:stretch/>
        </p:blipFill>
        <p:spPr>
          <a:xfrm>
            <a:off x="139911" y="2319867"/>
            <a:ext cx="10152223" cy="3657599"/>
          </a:xfrm>
        </p:spPr>
      </p:pic>
    </p:spTree>
    <p:extLst>
      <p:ext uri="{BB962C8B-B14F-4D97-AF65-F5344CB8AC3E}">
        <p14:creationId xmlns:p14="http://schemas.microsoft.com/office/powerpoint/2010/main" val="738958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004CA-E501-A204-D335-E32CE520A01E}"/>
              </a:ext>
            </a:extLst>
          </p:cNvPr>
          <p:cNvSpPr>
            <a:spLocks noGrp="1"/>
          </p:cNvSpPr>
          <p:nvPr>
            <p:ph type="title"/>
          </p:nvPr>
        </p:nvSpPr>
        <p:spPr>
          <a:xfrm>
            <a:off x="103176" y="370900"/>
            <a:ext cx="8596668" cy="1320800"/>
          </a:xfrm>
        </p:spPr>
        <p:txBody>
          <a:bodyPr/>
          <a:lstStyle/>
          <a:p>
            <a:r>
              <a:rPr lang="en-IN" dirty="0"/>
              <a:t>Resource utilisation </a:t>
            </a:r>
          </a:p>
        </p:txBody>
      </p:sp>
      <p:sp>
        <p:nvSpPr>
          <p:cNvPr id="3" name="Content Placeholder 2">
            <a:extLst>
              <a:ext uri="{FF2B5EF4-FFF2-40B4-BE49-F238E27FC236}">
                <a16:creationId xmlns:a16="http://schemas.microsoft.com/office/drawing/2014/main" id="{96324CF6-3598-BE75-0F71-55776792B6C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55AD1D5A-7425-EA28-8438-555C8B4F886D}"/>
              </a:ext>
            </a:extLst>
          </p:cNvPr>
          <p:cNvPicPr>
            <a:picLocks noChangeAspect="1"/>
          </p:cNvPicPr>
          <p:nvPr/>
        </p:nvPicPr>
        <p:blipFill rotWithShape="1">
          <a:blip r:embed="rId2"/>
          <a:srcRect l="17617" t="11908" r="20763" b="18605"/>
          <a:stretch/>
        </p:blipFill>
        <p:spPr>
          <a:xfrm>
            <a:off x="103176" y="1031300"/>
            <a:ext cx="8984510" cy="5295014"/>
          </a:xfrm>
          <a:prstGeom prst="rect">
            <a:avLst/>
          </a:prstGeom>
        </p:spPr>
      </p:pic>
    </p:spTree>
    <p:extLst>
      <p:ext uri="{BB962C8B-B14F-4D97-AF65-F5344CB8AC3E}">
        <p14:creationId xmlns:p14="http://schemas.microsoft.com/office/powerpoint/2010/main" val="1052033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ABFEE-1A6B-B921-9FF9-32FF4C93AB40}"/>
              </a:ext>
            </a:extLst>
          </p:cNvPr>
          <p:cNvSpPr>
            <a:spLocks noGrp="1"/>
          </p:cNvSpPr>
          <p:nvPr>
            <p:ph type="title"/>
          </p:nvPr>
        </p:nvSpPr>
        <p:spPr/>
        <p:txBody>
          <a:bodyPr>
            <a:noAutofit/>
          </a:bodyPr>
          <a:lstStyle/>
          <a:p>
            <a:r>
              <a:rPr lang="en-US" sz="1800" dirty="0">
                <a:solidFill>
                  <a:schemeClr val="tx2"/>
                </a:solidFill>
              </a:rPr>
              <a:t>Discrete Fourier Transform is most power tool for performing DSP. DFT decomposes a sequence into smaller sequences and in this computation it requires  arithmetic operations. It has a slow and complex computation.</a:t>
            </a:r>
            <a:endParaRPr lang="en-IN" sz="1800" dirty="0">
              <a:solidFill>
                <a:schemeClr val="tx2"/>
              </a:solidFill>
            </a:endParaRPr>
          </a:p>
        </p:txBody>
      </p:sp>
      <p:sp>
        <p:nvSpPr>
          <p:cNvPr id="3" name="Content Placeholder 2">
            <a:extLst>
              <a:ext uri="{FF2B5EF4-FFF2-40B4-BE49-F238E27FC236}">
                <a16:creationId xmlns:a16="http://schemas.microsoft.com/office/drawing/2014/main" id="{31F07E15-CF2A-80C5-AC9D-4DB3800102AA}"/>
              </a:ext>
            </a:extLst>
          </p:cNvPr>
          <p:cNvSpPr>
            <a:spLocks noGrp="1"/>
          </p:cNvSpPr>
          <p:nvPr>
            <p:ph idx="1"/>
          </p:nvPr>
        </p:nvSpPr>
        <p:spPr>
          <a:xfrm>
            <a:off x="677334" y="1605516"/>
            <a:ext cx="8596668" cy="4435847"/>
          </a:xfrm>
        </p:spPr>
        <p:txBody>
          <a:bodyPr/>
          <a:lstStyle/>
          <a:p>
            <a:pPr marL="0" indent="0">
              <a:buNone/>
            </a:pPr>
            <a:r>
              <a:rPr lang="en-US" dirty="0">
                <a:solidFill>
                  <a:schemeClr val="tx2"/>
                </a:solidFill>
              </a:rPr>
              <a:t>X(k)is the Discrete Fourier Transform and x(n) is a sequence of samples W</a:t>
            </a:r>
            <a:r>
              <a:rPr lang="en-US" baseline="-25000" dirty="0">
                <a:solidFill>
                  <a:schemeClr val="tx2"/>
                </a:solidFill>
              </a:rPr>
              <a:t>N</a:t>
            </a:r>
            <a:r>
              <a:rPr lang="en-US" dirty="0">
                <a:solidFill>
                  <a:schemeClr val="tx2"/>
                </a:solidFill>
              </a:rPr>
              <a:t> is called twiddle factor. Due to its complexity, Fast Fourier Transform has been proposed by Cooley and Tukey</a:t>
            </a:r>
          </a:p>
          <a:p>
            <a:pPr marL="0" indent="0">
              <a:buNone/>
            </a:pPr>
            <a:endParaRPr lang="en-US" dirty="0">
              <a:solidFill>
                <a:schemeClr val="tx2"/>
              </a:solidFill>
            </a:endParaRPr>
          </a:p>
          <a:p>
            <a:pPr marL="0" indent="0">
              <a:buNone/>
            </a:pPr>
            <a:r>
              <a:rPr lang="en-US" dirty="0">
                <a:solidFill>
                  <a:schemeClr val="tx2"/>
                </a:solidFill>
              </a:rPr>
              <a:t>In FFT processor, butterfly is the basic unit and using single butterfly whole computation is done. So, main concern is on butterfly unit. It comprises of Twiddle factor and complex addition and multiplication. FFT requires  Nlog</a:t>
            </a:r>
            <a:r>
              <a:rPr lang="en-US" baseline="-25000" dirty="0">
                <a:solidFill>
                  <a:schemeClr val="tx2"/>
                </a:solidFill>
              </a:rPr>
              <a:t>2</a:t>
            </a:r>
            <a:r>
              <a:rPr lang="en-US" dirty="0">
                <a:solidFill>
                  <a:schemeClr val="tx2"/>
                </a:solidFill>
              </a:rPr>
              <a:t>N computations. Using CORDIC in place of twiddle factor can solve the problem of complex multiplication</a:t>
            </a:r>
            <a:endParaRPr lang="en-IN" dirty="0">
              <a:solidFill>
                <a:schemeClr val="tx2"/>
              </a:solidFill>
            </a:endParaRPr>
          </a:p>
        </p:txBody>
      </p:sp>
    </p:spTree>
    <p:extLst>
      <p:ext uri="{BB962C8B-B14F-4D97-AF65-F5344CB8AC3E}">
        <p14:creationId xmlns:p14="http://schemas.microsoft.com/office/powerpoint/2010/main" val="261841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2B61D-C89E-A132-80D7-2BA47E78C69D}"/>
              </a:ext>
            </a:extLst>
          </p:cNvPr>
          <p:cNvSpPr>
            <a:spLocks noGrp="1"/>
          </p:cNvSpPr>
          <p:nvPr>
            <p:ph type="title"/>
          </p:nvPr>
        </p:nvSpPr>
        <p:spPr/>
        <p:txBody>
          <a:bodyPr/>
          <a:lstStyle/>
          <a:p>
            <a:r>
              <a:rPr lang="en-IN" dirty="0">
                <a:solidFill>
                  <a:schemeClr val="tx2"/>
                </a:solidFill>
              </a:rPr>
              <a:t>Application of </a:t>
            </a:r>
            <a:r>
              <a:rPr lang="en-IN" dirty="0" err="1">
                <a:solidFill>
                  <a:schemeClr val="tx2"/>
                </a:solidFill>
              </a:rPr>
              <a:t>Cordic</a:t>
            </a:r>
            <a:r>
              <a:rPr lang="en-IN" dirty="0">
                <a:solidFill>
                  <a:schemeClr val="tx2"/>
                </a:solidFill>
              </a:rPr>
              <a:t> : FFT</a:t>
            </a:r>
          </a:p>
        </p:txBody>
      </p:sp>
      <p:pic>
        <p:nvPicPr>
          <p:cNvPr id="7" name="Picture 6">
            <a:extLst>
              <a:ext uri="{FF2B5EF4-FFF2-40B4-BE49-F238E27FC236}">
                <a16:creationId xmlns:a16="http://schemas.microsoft.com/office/drawing/2014/main" id="{0F34E287-08E5-42CD-80A8-CD3AB8797786}"/>
              </a:ext>
            </a:extLst>
          </p:cNvPr>
          <p:cNvPicPr>
            <a:picLocks noChangeAspect="1"/>
          </p:cNvPicPr>
          <p:nvPr/>
        </p:nvPicPr>
        <p:blipFill rotWithShape="1">
          <a:blip r:embed="rId2">
            <a:extLst>
              <a:ext uri="{28A0092B-C50C-407E-A947-70E740481C1C}">
                <a14:useLocalDpi xmlns:a14="http://schemas.microsoft.com/office/drawing/2010/main" val="0"/>
              </a:ext>
            </a:extLst>
          </a:blip>
          <a:srcRect l="7749" t="18687" r="14249" b="35976"/>
          <a:stretch/>
        </p:blipFill>
        <p:spPr>
          <a:xfrm>
            <a:off x="528320" y="1656080"/>
            <a:ext cx="8524240" cy="2926080"/>
          </a:xfrm>
          <a:prstGeom prst="rect">
            <a:avLst/>
          </a:prstGeom>
        </p:spPr>
      </p:pic>
      <p:sp>
        <p:nvSpPr>
          <p:cNvPr id="9" name="Content Placeholder 8">
            <a:extLst>
              <a:ext uri="{FF2B5EF4-FFF2-40B4-BE49-F238E27FC236}">
                <a16:creationId xmlns:a16="http://schemas.microsoft.com/office/drawing/2014/main" id="{32B7F4ED-B37A-8931-39EC-78521DD3B7D2}"/>
              </a:ext>
            </a:extLst>
          </p:cNvPr>
          <p:cNvSpPr>
            <a:spLocks noGrp="1"/>
          </p:cNvSpPr>
          <p:nvPr>
            <p:ph idx="1"/>
          </p:nvPr>
        </p:nvSpPr>
        <p:spPr>
          <a:xfrm>
            <a:off x="1051946" y="4663613"/>
            <a:ext cx="8596668" cy="3880773"/>
          </a:xfrm>
        </p:spPr>
        <p:txBody>
          <a:bodyPr/>
          <a:lstStyle/>
          <a:p>
            <a:r>
              <a:rPr lang="en-US" dirty="0"/>
              <a:t>Figure : Base butterfly module </a:t>
            </a:r>
          </a:p>
          <a:p>
            <a:r>
              <a:rPr lang="en-US" dirty="0"/>
              <a:t>In the base butterfly module, the output corresponds to a 2 point DFT. The next figure shows many butterfly modules connected together to form the architecture for the 16 point DFT</a:t>
            </a:r>
            <a:endParaRPr lang="en-IN" dirty="0"/>
          </a:p>
        </p:txBody>
      </p:sp>
    </p:spTree>
    <p:extLst>
      <p:ext uri="{BB962C8B-B14F-4D97-AF65-F5344CB8AC3E}">
        <p14:creationId xmlns:p14="http://schemas.microsoft.com/office/powerpoint/2010/main" val="2943241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D7740-18DB-DCF5-A022-CB803F59A0E8}"/>
              </a:ext>
            </a:extLst>
          </p:cNvPr>
          <p:cNvSpPr>
            <a:spLocks noGrp="1"/>
          </p:cNvSpPr>
          <p:nvPr>
            <p:ph type="title"/>
          </p:nvPr>
        </p:nvSpPr>
        <p:spPr>
          <a:xfrm>
            <a:off x="1175174" y="5994400"/>
            <a:ext cx="8596668" cy="1320800"/>
          </a:xfrm>
        </p:spPr>
        <p:txBody>
          <a:bodyPr/>
          <a:lstStyle/>
          <a:p>
            <a:r>
              <a:rPr lang="en-IN" dirty="0">
                <a:solidFill>
                  <a:schemeClr val="tx2"/>
                </a:solidFill>
              </a:rPr>
              <a:t>Butterfly</a:t>
            </a:r>
            <a:r>
              <a:rPr lang="en-IN" dirty="0"/>
              <a:t> </a:t>
            </a:r>
            <a:r>
              <a:rPr lang="en-IN" dirty="0">
                <a:solidFill>
                  <a:schemeClr val="tx2"/>
                </a:solidFill>
              </a:rPr>
              <a:t>diagram for 16-point FFT</a:t>
            </a:r>
          </a:p>
        </p:txBody>
      </p:sp>
      <p:pic>
        <p:nvPicPr>
          <p:cNvPr id="4" name="Content Placeholder 4">
            <a:extLst>
              <a:ext uri="{FF2B5EF4-FFF2-40B4-BE49-F238E27FC236}">
                <a16:creationId xmlns:a16="http://schemas.microsoft.com/office/drawing/2014/main" id="{4E7A6BA7-FCD0-DA75-E502-25B0A4AF241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533" t="9776" r="13910" b="10047"/>
          <a:stretch/>
        </p:blipFill>
        <p:spPr>
          <a:xfrm>
            <a:off x="944880" y="203200"/>
            <a:ext cx="8186881" cy="5161280"/>
          </a:xfrm>
        </p:spPr>
      </p:pic>
    </p:spTree>
    <p:extLst>
      <p:ext uri="{BB962C8B-B14F-4D97-AF65-F5344CB8AC3E}">
        <p14:creationId xmlns:p14="http://schemas.microsoft.com/office/powerpoint/2010/main" val="3789158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2F3E-DA88-B58C-BC2D-2C9C0456121E}"/>
              </a:ext>
            </a:extLst>
          </p:cNvPr>
          <p:cNvSpPr>
            <a:spLocks noGrp="1"/>
          </p:cNvSpPr>
          <p:nvPr>
            <p:ph type="title"/>
          </p:nvPr>
        </p:nvSpPr>
        <p:spPr>
          <a:xfrm>
            <a:off x="707814" y="155575"/>
            <a:ext cx="8596668" cy="1104265"/>
          </a:xfrm>
        </p:spPr>
        <p:txBody>
          <a:bodyPr/>
          <a:lstStyle/>
          <a:p>
            <a:r>
              <a:rPr lang="en-IN" dirty="0">
                <a:solidFill>
                  <a:schemeClr val="tx2"/>
                </a:solidFill>
              </a:rPr>
              <a:t>Top Module</a:t>
            </a:r>
          </a:p>
        </p:txBody>
      </p:sp>
      <p:pic>
        <p:nvPicPr>
          <p:cNvPr id="7" name="Content Placeholder 6">
            <a:extLst>
              <a:ext uri="{FF2B5EF4-FFF2-40B4-BE49-F238E27FC236}">
                <a16:creationId xmlns:a16="http://schemas.microsoft.com/office/drawing/2014/main" id="{8443B83A-1C16-4985-26AB-2176B1F2D07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2433" t="44348" r="11629" b="-25833"/>
          <a:stretch/>
        </p:blipFill>
        <p:spPr>
          <a:xfrm>
            <a:off x="1544320" y="3069044"/>
            <a:ext cx="6309360" cy="4294505"/>
          </a:xfrm>
        </p:spPr>
      </p:pic>
      <p:sp>
        <p:nvSpPr>
          <p:cNvPr id="9" name="TextBox 8">
            <a:extLst>
              <a:ext uri="{FF2B5EF4-FFF2-40B4-BE49-F238E27FC236}">
                <a16:creationId xmlns:a16="http://schemas.microsoft.com/office/drawing/2014/main" id="{54CA2774-AA79-537E-A225-FDBB2FDF4A84}"/>
              </a:ext>
            </a:extLst>
          </p:cNvPr>
          <p:cNvSpPr txBox="1"/>
          <p:nvPr/>
        </p:nvSpPr>
        <p:spPr>
          <a:xfrm>
            <a:off x="2001520" y="1178560"/>
            <a:ext cx="5029200" cy="1200329"/>
          </a:xfrm>
          <a:prstGeom prst="rect">
            <a:avLst/>
          </a:prstGeom>
          <a:noFill/>
        </p:spPr>
        <p:txBody>
          <a:bodyPr wrap="square" rtlCol="0">
            <a:spAutoFit/>
          </a:bodyPr>
          <a:lstStyle/>
          <a:p>
            <a:pPr marL="285750" indent="-285750">
              <a:buFont typeface="Arial" panose="020B0604020202020204" pitchFamily="34" charset="0"/>
              <a:buChar char="•"/>
            </a:pPr>
            <a:r>
              <a:rPr lang="en-IN" dirty="0"/>
              <a:t>Takes 16 clock cycles to complete</a:t>
            </a:r>
          </a:p>
          <a:p>
            <a:pPr marL="285750" indent="-285750">
              <a:buFont typeface="Arial" panose="020B0604020202020204" pitchFamily="34" charset="0"/>
              <a:buChar char="•"/>
            </a:pPr>
            <a:r>
              <a:rPr lang="en-IN" dirty="0"/>
              <a:t>Upper ‘wing’ of the butterfly was put through a CORDIC module that turns </a:t>
            </a:r>
            <a:r>
              <a:rPr lang="en-IN" dirty="0" err="1"/>
              <a:t>zeo</a:t>
            </a:r>
            <a:r>
              <a:rPr lang="en-IN" dirty="0"/>
              <a:t> degrees.</a:t>
            </a:r>
          </a:p>
        </p:txBody>
      </p:sp>
    </p:spTree>
    <p:extLst>
      <p:ext uri="{BB962C8B-B14F-4D97-AF65-F5344CB8AC3E}">
        <p14:creationId xmlns:p14="http://schemas.microsoft.com/office/powerpoint/2010/main" val="1898612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86A11-C099-2E43-59CC-C073C21B3BFA}"/>
              </a:ext>
            </a:extLst>
          </p:cNvPr>
          <p:cNvSpPr>
            <a:spLocks noGrp="1"/>
          </p:cNvSpPr>
          <p:nvPr>
            <p:ph type="title"/>
          </p:nvPr>
        </p:nvSpPr>
        <p:spPr/>
        <p:txBody>
          <a:bodyPr/>
          <a:lstStyle/>
          <a:p>
            <a:r>
              <a:rPr lang="en-IN" dirty="0">
                <a:solidFill>
                  <a:schemeClr val="tx2"/>
                </a:solidFill>
                <a:latin typeface="Arial" panose="020B0604020202020204" pitchFamily="34" charset="0"/>
                <a:cs typeface="Arial" panose="020B0604020202020204" pitchFamily="34" charset="0"/>
              </a:rPr>
              <a:t>Why CORDIC?</a:t>
            </a:r>
          </a:p>
        </p:txBody>
      </p:sp>
      <p:sp>
        <p:nvSpPr>
          <p:cNvPr id="3" name="Content Placeholder 2">
            <a:extLst>
              <a:ext uri="{FF2B5EF4-FFF2-40B4-BE49-F238E27FC236}">
                <a16:creationId xmlns:a16="http://schemas.microsoft.com/office/drawing/2014/main" id="{48D7E953-5652-2142-8BD7-2431388648C6}"/>
              </a:ext>
            </a:extLst>
          </p:cNvPr>
          <p:cNvSpPr>
            <a:spLocks noGrp="1"/>
          </p:cNvSpPr>
          <p:nvPr>
            <p:ph idx="1"/>
          </p:nvPr>
        </p:nvSpPr>
        <p:spPr>
          <a:xfrm>
            <a:off x="677334" y="1696721"/>
            <a:ext cx="8596668" cy="4344642"/>
          </a:xfrm>
        </p:spPr>
        <p:txBody>
          <a:bodyPr/>
          <a:lstStyle/>
          <a:p>
            <a:pPr marL="0" indent="0">
              <a:buNone/>
            </a:pPr>
            <a:r>
              <a:rPr lang="en-US" dirty="0">
                <a:latin typeface="Arial" panose="020B0604020202020204" pitchFamily="34" charset="0"/>
                <a:cs typeface="Arial" panose="020B0604020202020204" pitchFamily="34" charset="0"/>
              </a:rPr>
              <a:t>For implementing the trigonometric functions earlier methods used are : </a:t>
            </a:r>
          </a:p>
          <a:p>
            <a:pPr marL="0" indent="0">
              <a:buNone/>
            </a:pPr>
            <a:r>
              <a:rPr lang="en-US" dirty="0">
                <a:latin typeface="Arial" panose="020B0604020202020204" pitchFamily="34" charset="0"/>
                <a:cs typeface="Arial" panose="020B0604020202020204" pitchFamily="34" charset="0"/>
              </a:rPr>
              <a:t>1.lookup table method</a:t>
            </a:r>
          </a:p>
          <a:p>
            <a:pPr marL="0" indent="0">
              <a:buNone/>
            </a:pPr>
            <a:r>
              <a:rPr lang="en-US" dirty="0">
                <a:latin typeface="Arial" panose="020B0604020202020204" pitchFamily="34" charset="0"/>
                <a:cs typeface="Arial" panose="020B0604020202020204" pitchFamily="34" charset="0"/>
              </a:rPr>
              <a:t>2.polynomial approximation </a:t>
            </a: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The CORDIC method overcomes the memory requirement problem at the expense of the output latency.</a:t>
            </a:r>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2444755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6740FA71-ACB9-28BB-F5ED-D12A2D8ACC1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1918" t="30755" r="11997" b="4623"/>
          <a:stretch/>
        </p:blipFill>
        <p:spPr>
          <a:xfrm>
            <a:off x="670560" y="680720"/>
            <a:ext cx="7975601" cy="5059681"/>
          </a:xfrm>
        </p:spPr>
      </p:pic>
    </p:spTree>
    <p:extLst>
      <p:ext uri="{BB962C8B-B14F-4D97-AF65-F5344CB8AC3E}">
        <p14:creationId xmlns:p14="http://schemas.microsoft.com/office/powerpoint/2010/main" val="834954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8C70C-7158-89AB-CF41-F0D9D1AC3ABB}"/>
              </a:ext>
            </a:extLst>
          </p:cNvPr>
          <p:cNvSpPr>
            <a:spLocks noGrp="1"/>
          </p:cNvSpPr>
          <p:nvPr>
            <p:ph type="title"/>
          </p:nvPr>
        </p:nvSpPr>
        <p:spPr/>
        <p:txBody>
          <a:bodyPr/>
          <a:lstStyle/>
          <a:p>
            <a:r>
              <a:rPr lang="en-IN" dirty="0">
                <a:solidFill>
                  <a:schemeClr val="tx2"/>
                </a:solidFill>
              </a:rPr>
              <a:t>Scope for Future work</a:t>
            </a:r>
          </a:p>
        </p:txBody>
      </p:sp>
      <p:sp>
        <p:nvSpPr>
          <p:cNvPr id="3" name="Content Placeholder 2">
            <a:extLst>
              <a:ext uri="{FF2B5EF4-FFF2-40B4-BE49-F238E27FC236}">
                <a16:creationId xmlns:a16="http://schemas.microsoft.com/office/drawing/2014/main" id="{36FF9805-1E3C-A8FE-381E-F64CC35A80EA}"/>
              </a:ext>
            </a:extLst>
          </p:cNvPr>
          <p:cNvSpPr>
            <a:spLocks noGrp="1"/>
          </p:cNvSpPr>
          <p:nvPr>
            <p:ph idx="1"/>
          </p:nvPr>
        </p:nvSpPr>
        <p:spPr/>
        <p:txBody>
          <a:bodyPr/>
          <a:lstStyle/>
          <a:p>
            <a:r>
              <a:rPr lang="en-IN" dirty="0"/>
              <a:t>1. Hyperbolic functions</a:t>
            </a:r>
          </a:p>
          <a:p>
            <a:r>
              <a:rPr lang="en-IN" dirty="0"/>
              <a:t>2.Rectangular to polar coordinates</a:t>
            </a:r>
          </a:p>
          <a:p>
            <a:r>
              <a:rPr lang="en-IN" dirty="0"/>
              <a:t>3.3D rotation of point in space</a:t>
            </a:r>
          </a:p>
          <a:p>
            <a:r>
              <a:rPr lang="en-IN" dirty="0"/>
              <a:t>4.logarithmic function</a:t>
            </a:r>
          </a:p>
          <a:p>
            <a:endParaRPr lang="en-IN" dirty="0"/>
          </a:p>
        </p:txBody>
      </p:sp>
    </p:spTree>
    <p:extLst>
      <p:ext uri="{BB962C8B-B14F-4D97-AF65-F5344CB8AC3E}">
        <p14:creationId xmlns:p14="http://schemas.microsoft.com/office/powerpoint/2010/main" val="3620826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55CF3-2BC7-36FB-CF44-E8809049E5FC}"/>
              </a:ext>
            </a:extLst>
          </p:cNvPr>
          <p:cNvSpPr>
            <a:spLocks noGrp="1"/>
          </p:cNvSpPr>
          <p:nvPr>
            <p:ph type="title"/>
          </p:nvPr>
        </p:nvSpPr>
        <p:spPr/>
        <p:txBody>
          <a:bodyPr/>
          <a:lstStyle/>
          <a:p>
            <a:r>
              <a:rPr lang="en-IN" dirty="0">
                <a:solidFill>
                  <a:schemeClr val="tx2"/>
                </a:solidFill>
              </a:rPr>
              <a:t>References</a:t>
            </a:r>
          </a:p>
        </p:txBody>
      </p:sp>
      <p:sp>
        <p:nvSpPr>
          <p:cNvPr id="3" name="Content Placeholder 2">
            <a:extLst>
              <a:ext uri="{FF2B5EF4-FFF2-40B4-BE49-F238E27FC236}">
                <a16:creationId xmlns:a16="http://schemas.microsoft.com/office/drawing/2014/main" id="{E7EC993B-9287-2DB0-B175-8309B228CD1F}"/>
              </a:ext>
            </a:extLst>
          </p:cNvPr>
          <p:cNvSpPr>
            <a:spLocks noGrp="1"/>
          </p:cNvSpPr>
          <p:nvPr>
            <p:ph idx="1"/>
          </p:nvPr>
        </p:nvSpPr>
        <p:spPr>
          <a:xfrm>
            <a:off x="677334" y="1371599"/>
            <a:ext cx="8596668" cy="4669763"/>
          </a:xfrm>
        </p:spPr>
        <p:txBody>
          <a:bodyPr>
            <a:normAutofit lnSpcReduction="10000"/>
          </a:bodyPr>
          <a:lstStyle/>
          <a:p>
            <a:r>
              <a:rPr lang="en-IN" dirty="0"/>
              <a:t>1.  https://en.wikibooks.org/wiki/Digital_Circuits/CORD</a:t>
            </a:r>
          </a:p>
          <a:p>
            <a:r>
              <a:rPr lang="en-IN" dirty="0"/>
              <a:t>2. </a:t>
            </a:r>
            <a:r>
              <a:rPr lang="en-IN" dirty="0" err="1"/>
              <a:t>unwei</a:t>
            </a:r>
            <a:r>
              <a:rPr lang="en-IN" dirty="0"/>
              <a:t> Li, </a:t>
            </a:r>
            <a:r>
              <a:rPr lang="en-IN" dirty="0" err="1"/>
              <a:t>Jiandong</a:t>
            </a:r>
            <a:r>
              <a:rPr lang="en-IN" dirty="0"/>
              <a:t> Fang, </a:t>
            </a:r>
            <a:r>
              <a:rPr lang="en-IN" dirty="0" err="1"/>
              <a:t>Bajin</a:t>
            </a:r>
            <a:r>
              <a:rPr lang="en-IN" dirty="0"/>
              <a:t> Li, </a:t>
            </a:r>
            <a:r>
              <a:rPr lang="en-IN" dirty="0" err="1"/>
              <a:t>Yudong</a:t>
            </a:r>
            <a:r>
              <a:rPr lang="en-IN" dirty="0"/>
              <a:t> Zhao, “Study of CORDIC Algorithm based on FPGA”, 28th Chinese Control and Decision Conference (CCDC), IEEE, 2016.</a:t>
            </a:r>
          </a:p>
          <a:p>
            <a:r>
              <a:rPr lang="en-IN" dirty="0"/>
              <a:t>3. Supriya </a:t>
            </a:r>
            <a:r>
              <a:rPr lang="en-IN" dirty="0" err="1"/>
              <a:t>Aggarwa</a:t>
            </a:r>
            <a:r>
              <a:rPr lang="en-IN" dirty="0"/>
              <a:t>, Pramod K. </a:t>
            </a:r>
            <a:r>
              <a:rPr lang="en-IN" dirty="0" err="1"/>
              <a:t>Meher</a:t>
            </a:r>
            <a:r>
              <a:rPr lang="en-IN" dirty="0"/>
              <a:t>, and Kavita Khare, “Concept, Design, and Implementation of Reconfigurable CORDIC”, IEEE TRANSACTIONS ON VERY LARGE SCALE INTEGRATION (VLSI) SYSTEMS, VOL. 24, NO. 4, APRIL 2016</a:t>
            </a:r>
          </a:p>
          <a:p>
            <a:r>
              <a:rPr lang="en-IN" dirty="0"/>
              <a:t>4.amanpreet Kaur, Parminder Singh </a:t>
            </a:r>
            <a:r>
              <a:rPr lang="en-IN" dirty="0" err="1"/>
              <a:t>Jassal</a:t>
            </a:r>
            <a:r>
              <a:rPr lang="en-IN" dirty="0"/>
              <a:t>, “ FPGA Implementation of CORDIC Algorithm Architecture”, International Journal of Engineering Inventions, Volume 2,Issue 10 (June 2013) PP: 39-44</a:t>
            </a:r>
          </a:p>
          <a:p>
            <a:r>
              <a:rPr lang="en-IN" dirty="0"/>
              <a:t>5. J. E. </a:t>
            </a:r>
            <a:r>
              <a:rPr lang="en-IN" dirty="0" err="1"/>
              <a:t>Volder</a:t>
            </a:r>
            <a:r>
              <a:rPr lang="en-IN" dirty="0"/>
              <a:t>, “The CORDIC trigonometric computing technique,” IRE Transactions on Electronic Computers, vol. EC- 8, pp. 330–334, Sept. 1959</a:t>
            </a:r>
          </a:p>
          <a:p>
            <a:r>
              <a:rPr lang="en-IN" dirty="0"/>
              <a:t>6.</a:t>
            </a:r>
            <a:r>
              <a:rPr lang="en-US" dirty="0"/>
              <a:t> P. K. </a:t>
            </a:r>
            <a:r>
              <a:rPr lang="en-US" dirty="0" err="1"/>
              <a:t>Meher</a:t>
            </a:r>
            <a:r>
              <a:rPr lang="en-US" dirty="0"/>
              <a:t>, J. Valls, T. B. </a:t>
            </a:r>
            <a:r>
              <a:rPr lang="en-US" dirty="0" err="1"/>
              <a:t>Juang</a:t>
            </a:r>
            <a:r>
              <a:rPr lang="en-US" dirty="0"/>
              <a:t>, </a:t>
            </a:r>
            <a:r>
              <a:rPr lang="en-US" dirty="0" err="1"/>
              <a:t>K.Sridhan</a:t>
            </a:r>
            <a:r>
              <a:rPr lang="en-US" dirty="0"/>
              <a:t> and K. </a:t>
            </a:r>
            <a:r>
              <a:rPr lang="en-US" dirty="0" err="1"/>
              <a:t>Maharatna</a:t>
            </a:r>
            <a:r>
              <a:rPr lang="en-US" dirty="0"/>
              <a:t>, “50 Years of CORDIC: Algorithms, Architectures, and Applications”, IEEE Transactions on Circuits and Systems, Vol. 56, No.9, pp.1893-1907, 2009</a:t>
            </a:r>
            <a:endParaRPr lang="en-IN" dirty="0"/>
          </a:p>
        </p:txBody>
      </p:sp>
    </p:spTree>
    <p:extLst>
      <p:ext uri="{BB962C8B-B14F-4D97-AF65-F5344CB8AC3E}">
        <p14:creationId xmlns:p14="http://schemas.microsoft.com/office/powerpoint/2010/main" val="1004632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0560"/>
          </a:xfrm>
        </p:spPr>
        <p:txBody>
          <a:bodyPr>
            <a:normAutofit fontScale="90000"/>
          </a:bodyPr>
          <a:lstStyle/>
          <a:p>
            <a:r>
              <a:rPr lang="en-US" sz="4800" dirty="0">
                <a:solidFill>
                  <a:schemeClr val="tx2"/>
                </a:solidFill>
                <a:latin typeface="Arial" panose="020B0604020202020204" pitchFamily="34" charset="0"/>
                <a:cs typeface="Arial" panose="020B0604020202020204" pitchFamily="34" charset="0"/>
              </a:rPr>
              <a:t>Rotation of vector</a:t>
            </a:r>
          </a:p>
        </p:txBody>
      </p:sp>
      <p:pic>
        <p:nvPicPr>
          <p:cNvPr id="5" name="Content Placeholder 4">
            <a:extLst>
              <a:ext uri="{FF2B5EF4-FFF2-40B4-BE49-F238E27FC236}">
                <a16:creationId xmlns:a16="http://schemas.microsoft.com/office/drawing/2014/main" id="{EF223861-C1CA-A3AA-F442-B9B65CDD5CD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261" r="6441" b="783"/>
          <a:stretch/>
        </p:blipFill>
        <p:spPr>
          <a:xfrm>
            <a:off x="1429828" y="1280160"/>
            <a:ext cx="7091680" cy="3860800"/>
          </a:xfrm>
        </p:spPr>
      </p:pic>
      <p:pic>
        <p:nvPicPr>
          <p:cNvPr id="7" name="Picture 6">
            <a:extLst>
              <a:ext uri="{FF2B5EF4-FFF2-40B4-BE49-F238E27FC236}">
                <a16:creationId xmlns:a16="http://schemas.microsoft.com/office/drawing/2014/main" id="{3C28CCA1-3ADC-2323-AA1F-CEA1760C59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600" y="2052320"/>
            <a:ext cx="8199120" cy="4196080"/>
          </a:xfrm>
          <a:prstGeom prst="rect">
            <a:avLst/>
          </a:prstGeom>
        </p:spPr>
      </p:pic>
    </p:spTree>
    <p:extLst>
      <p:ext uri="{BB962C8B-B14F-4D97-AF65-F5344CB8AC3E}">
        <p14:creationId xmlns:p14="http://schemas.microsoft.com/office/powerpoint/2010/main" val="1920823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E0FA5-684A-605B-1426-7EDF0BB891EF}"/>
              </a:ext>
            </a:extLst>
          </p:cNvPr>
          <p:cNvSpPr>
            <a:spLocks noGrp="1"/>
          </p:cNvSpPr>
          <p:nvPr>
            <p:ph type="title"/>
          </p:nvPr>
        </p:nvSpPr>
        <p:spPr>
          <a:xfrm>
            <a:off x="860214" y="839789"/>
            <a:ext cx="8596668" cy="1320800"/>
          </a:xfrm>
        </p:spPr>
        <p:txBody>
          <a:bodyPr>
            <a:noAutofit/>
          </a:bodyPr>
          <a:lstStyle/>
          <a:p>
            <a:pPr marL="285750" indent="-285750">
              <a:buFont typeface="Arial" panose="020B0604020202020204" pitchFamily="34" charset="0"/>
              <a:buChar char="•"/>
            </a:pPr>
            <a:r>
              <a:rPr lang="en-US" sz="1800" dirty="0">
                <a:solidFill>
                  <a:schemeClr val="tx2"/>
                </a:solidFill>
              </a:rPr>
              <a:t>In the CORDIC rotation mode, the value of the angle accumulator is set to the desired angle for rotation. </a:t>
            </a:r>
            <a:br>
              <a:rPr lang="en-US" sz="1800" dirty="0">
                <a:solidFill>
                  <a:schemeClr val="tx2"/>
                </a:solidFill>
              </a:rPr>
            </a:br>
            <a:r>
              <a:rPr lang="en-US" sz="1800" dirty="0">
                <a:solidFill>
                  <a:schemeClr val="tx2"/>
                </a:solidFill>
              </a:rPr>
              <a:t>The direction of rotation of the coordinates at each iteration, depends on the sign of the angle accumulator.</a:t>
            </a:r>
            <a:br>
              <a:rPr lang="en-US" sz="1800" dirty="0">
                <a:solidFill>
                  <a:schemeClr val="tx2"/>
                </a:solidFill>
              </a:rPr>
            </a:br>
            <a:r>
              <a:rPr lang="en-US" sz="1800" dirty="0">
                <a:solidFill>
                  <a:schemeClr val="tx2"/>
                </a:solidFill>
              </a:rPr>
              <a:t> In the rotation mode, the direction of rotation is given below</a:t>
            </a:r>
            <a:endParaRPr lang="en-IN" sz="1800" dirty="0">
              <a:solidFill>
                <a:schemeClr val="tx2"/>
              </a:solidFill>
            </a:endParaRPr>
          </a:p>
        </p:txBody>
      </p:sp>
      <p:sp>
        <p:nvSpPr>
          <p:cNvPr id="3" name="Content Placeholder 2">
            <a:extLst>
              <a:ext uri="{FF2B5EF4-FFF2-40B4-BE49-F238E27FC236}">
                <a16:creationId xmlns:a16="http://schemas.microsoft.com/office/drawing/2014/main" id="{D7BE04CF-3155-8A0C-8D7B-78F4DCDB5813}"/>
              </a:ext>
            </a:extLst>
          </p:cNvPr>
          <p:cNvSpPr>
            <a:spLocks noGrp="1"/>
          </p:cNvSpPr>
          <p:nvPr>
            <p:ph idx="1"/>
          </p:nvPr>
        </p:nvSpPr>
        <p:spPr>
          <a:xfrm>
            <a:off x="951181" y="2290635"/>
            <a:ext cx="8596668" cy="1100771"/>
          </a:xfrm>
        </p:spPr>
        <p:txBody>
          <a:bodyPr/>
          <a:lstStyle/>
          <a:p>
            <a:pPr marL="0" indent="0">
              <a:buNone/>
            </a:pPr>
            <a:r>
              <a:rPr lang="en-IN" sz="2800" dirty="0"/>
              <a:t>di= -1   zi&lt;0   otherwise</a:t>
            </a:r>
          </a:p>
          <a:p>
            <a:pPr marL="0" indent="0">
              <a:buNone/>
            </a:pPr>
            <a:r>
              <a:rPr lang="en-IN" sz="2800" dirty="0"/>
              <a:t>di=1     zi&gt;0</a:t>
            </a:r>
          </a:p>
          <a:p>
            <a:endParaRPr lang="en-IN" dirty="0"/>
          </a:p>
        </p:txBody>
      </p:sp>
      <p:sp>
        <p:nvSpPr>
          <p:cNvPr id="4" name="Title 1">
            <a:extLst>
              <a:ext uri="{FF2B5EF4-FFF2-40B4-BE49-F238E27FC236}">
                <a16:creationId xmlns:a16="http://schemas.microsoft.com/office/drawing/2014/main" id="{AFD5FD42-F290-3966-BCA6-52E6CC7AB867}"/>
              </a:ext>
            </a:extLst>
          </p:cNvPr>
          <p:cNvSpPr txBox="1">
            <a:spLocks/>
          </p:cNvSpPr>
          <p:nvPr/>
        </p:nvSpPr>
        <p:spPr>
          <a:xfrm>
            <a:off x="860214" y="3754711"/>
            <a:ext cx="8596668" cy="182738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buFont typeface="Arial" panose="020B0604020202020204" pitchFamily="34" charset="0"/>
              <a:buChar char="•"/>
            </a:pPr>
            <a:r>
              <a:rPr lang="en-US" sz="1800" dirty="0">
                <a:solidFill>
                  <a:schemeClr val="tx2"/>
                </a:solidFill>
              </a:rPr>
              <a:t>In the CORDIC vectoring mode, the input vector is rotated to align with the resultant vector. The vectoring mode operates by minimizing the y component vector at each iteration . The sign of the y component decides the direction of the movement of the vector. In the vectoring mode,</a:t>
            </a:r>
          </a:p>
          <a:p>
            <a:pPr marL="285750" indent="-285750">
              <a:buFont typeface="Arial" panose="020B0604020202020204" pitchFamily="34" charset="0"/>
              <a:buChar char="•"/>
            </a:pPr>
            <a:r>
              <a:rPr lang="en-US" sz="1800" dirty="0">
                <a:solidFill>
                  <a:schemeClr val="tx2"/>
                </a:solidFill>
              </a:rPr>
              <a:t> the direction of rotation is given below</a:t>
            </a:r>
          </a:p>
          <a:p>
            <a:endParaRPr lang="en-IN" sz="1050" dirty="0"/>
          </a:p>
          <a:p>
            <a:pPr marL="285750" indent="-285750">
              <a:buFont typeface="Arial" panose="020B0604020202020204" pitchFamily="34" charset="0"/>
              <a:buChar char="•"/>
            </a:pPr>
            <a:endParaRPr lang="en-IN" sz="1800" dirty="0">
              <a:solidFill>
                <a:schemeClr val="tx2"/>
              </a:solidFill>
            </a:endParaRPr>
          </a:p>
        </p:txBody>
      </p:sp>
      <p:sp>
        <p:nvSpPr>
          <p:cNvPr id="6" name="TextBox 5">
            <a:extLst>
              <a:ext uri="{FF2B5EF4-FFF2-40B4-BE49-F238E27FC236}">
                <a16:creationId xmlns:a16="http://schemas.microsoft.com/office/drawing/2014/main" id="{9E588D69-48B4-7DAB-12D4-E3CD5F0D40EE}"/>
              </a:ext>
            </a:extLst>
          </p:cNvPr>
          <p:cNvSpPr txBox="1"/>
          <p:nvPr/>
        </p:nvSpPr>
        <p:spPr>
          <a:xfrm>
            <a:off x="648586" y="5582093"/>
            <a:ext cx="8716383" cy="923330"/>
          </a:xfrm>
          <a:prstGeom prst="rect">
            <a:avLst/>
          </a:prstGeom>
          <a:noFill/>
        </p:spPr>
        <p:txBody>
          <a:bodyPr wrap="square" rtlCol="0">
            <a:spAutoFit/>
          </a:bodyPr>
          <a:lstStyle/>
          <a:p>
            <a:r>
              <a:rPr lang="en-IN" dirty="0"/>
              <a:t>di= 1   </a:t>
            </a:r>
            <a:r>
              <a:rPr lang="en-IN" dirty="0" err="1"/>
              <a:t>yi</a:t>
            </a:r>
            <a:r>
              <a:rPr lang="en-IN" dirty="0"/>
              <a:t>&lt;0   otherwise</a:t>
            </a:r>
          </a:p>
          <a:p>
            <a:r>
              <a:rPr lang="en-IN" dirty="0"/>
              <a:t>di=-1   </a:t>
            </a:r>
            <a:r>
              <a:rPr lang="en-IN" dirty="0" err="1"/>
              <a:t>yi</a:t>
            </a:r>
            <a:r>
              <a:rPr lang="en-IN" dirty="0"/>
              <a:t>&gt;0</a:t>
            </a:r>
          </a:p>
          <a:p>
            <a:endParaRPr lang="en-IN" dirty="0"/>
          </a:p>
        </p:txBody>
      </p:sp>
    </p:spTree>
    <p:extLst>
      <p:ext uri="{BB962C8B-B14F-4D97-AF65-F5344CB8AC3E}">
        <p14:creationId xmlns:p14="http://schemas.microsoft.com/office/powerpoint/2010/main" val="1112668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794" y="536789"/>
            <a:ext cx="10008915" cy="977051"/>
          </a:xfrm>
        </p:spPr>
        <p:txBody>
          <a:bodyPr>
            <a:normAutofit fontScale="90000"/>
          </a:bodyPr>
          <a:lstStyle/>
          <a:p>
            <a:br>
              <a:rPr lang="en-US" sz="4800" dirty="0">
                <a:solidFill>
                  <a:schemeClr val="tx1"/>
                </a:solidFill>
              </a:rPr>
            </a:br>
            <a:endParaRPr lang="en-US" sz="4800" dirty="0"/>
          </a:p>
        </p:txBody>
      </p:sp>
      <p:pic>
        <p:nvPicPr>
          <p:cNvPr id="5" name="Content Placeholder 4">
            <a:extLst>
              <a:ext uri="{FF2B5EF4-FFF2-40B4-BE49-F238E27FC236}">
                <a16:creationId xmlns:a16="http://schemas.microsoft.com/office/drawing/2014/main" id="{3F280B3F-E76D-A91A-24DC-AEA4B982828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9440" t="2890" r="-171"/>
          <a:stretch/>
        </p:blipFill>
        <p:spPr>
          <a:xfrm>
            <a:off x="2070543" y="1586650"/>
            <a:ext cx="5882640" cy="3442549"/>
          </a:xfrm>
        </p:spPr>
      </p:pic>
      <p:sp>
        <p:nvSpPr>
          <p:cNvPr id="7" name="Title 1">
            <a:extLst>
              <a:ext uri="{FF2B5EF4-FFF2-40B4-BE49-F238E27FC236}">
                <a16:creationId xmlns:a16="http://schemas.microsoft.com/office/drawing/2014/main" id="{7B4CD007-AF26-205B-C1FD-0C6D39466910}"/>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solidFill>
                  <a:schemeClr val="tx2"/>
                </a:solidFill>
                <a:latin typeface="Arial" panose="020B0604020202020204" pitchFamily="34" charset="0"/>
                <a:cs typeface="Arial" panose="020B0604020202020204" pitchFamily="34" charset="0"/>
              </a:rPr>
              <a:t>Rotations and Pseudo-Rotations</a:t>
            </a:r>
          </a:p>
        </p:txBody>
      </p:sp>
      <p:pic>
        <p:nvPicPr>
          <p:cNvPr id="9" name="Picture 8">
            <a:extLst>
              <a:ext uri="{FF2B5EF4-FFF2-40B4-BE49-F238E27FC236}">
                <a16:creationId xmlns:a16="http://schemas.microsoft.com/office/drawing/2014/main" id="{38FE535D-2D68-3790-B356-67CB5AEF2BA4}"/>
              </a:ext>
            </a:extLst>
          </p:cNvPr>
          <p:cNvPicPr>
            <a:picLocks noChangeAspect="1"/>
          </p:cNvPicPr>
          <p:nvPr/>
        </p:nvPicPr>
        <p:blipFill>
          <a:blip r:embed="rId3"/>
          <a:stretch>
            <a:fillRect/>
          </a:stretch>
        </p:blipFill>
        <p:spPr>
          <a:xfrm>
            <a:off x="2070543" y="4942841"/>
            <a:ext cx="5620577" cy="1628775"/>
          </a:xfrm>
          <a:prstGeom prst="rect">
            <a:avLst/>
          </a:prstGeom>
        </p:spPr>
      </p:pic>
    </p:spTree>
    <p:extLst>
      <p:ext uri="{BB962C8B-B14F-4D97-AF65-F5344CB8AC3E}">
        <p14:creationId xmlns:p14="http://schemas.microsoft.com/office/powerpoint/2010/main" val="3626612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71A330-DD6D-C5E6-5332-EB6D966816E1}"/>
              </a:ext>
            </a:extLst>
          </p:cNvPr>
          <p:cNvSpPr>
            <a:spLocks noGrp="1"/>
          </p:cNvSpPr>
          <p:nvPr>
            <p:ph type="title"/>
          </p:nvPr>
        </p:nvSpPr>
        <p:spPr/>
        <p:txBody>
          <a:bodyPr/>
          <a:lstStyle/>
          <a:p>
            <a:r>
              <a:rPr lang="en-IN" dirty="0"/>
              <a:t>Scaling Factor K</a:t>
            </a:r>
          </a:p>
        </p:txBody>
      </p:sp>
      <p:pic>
        <p:nvPicPr>
          <p:cNvPr id="3" name="Content Placeholder 2">
            <a:extLst>
              <a:ext uri="{FF2B5EF4-FFF2-40B4-BE49-F238E27FC236}">
                <a16:creationId xmlns:a16="http://schemas.microsoft.com/office/drawing/2014/main" id="{EC233F2A-39ED-C2B9-8BBC-509009047628}"/>
              </a:ext>
            </a:extLst>
          </p:cNvPr>
          <p:cNvPicPr>
            <a:picLocks noGrp="1" noChangeAspect="1"/>
          </p:cNvPicPr>
          <p:nvPr>
            <p:ph idx="1"/>
          </p:nvPr>
        </p:nvPicPr>
        <p:blipFill>
          <a:blip r:embed="rId2"/>
          <a:stretch>
            <a:fillRect/>
          </a:stretch>
        </p:blipFill>
        <p:spPr>
          <a:xfrm>
            <a:off x="2550160" y="1567457"/>
            <a:ext cx="5740400" cy="1320800"/>
          </a:xfrm>
        </p:spPr>
      </p:pic>
      <p:pic>
        <p:nvPicPr>
          <p:cNvPr id="6" name="Picture 5">
            <a:extLst>
              <a:ext uri="{FF2B5EF4-FFF2-40B4-BE49-F238E27FC236}">
                <a16:creationId xmlns:a16="http://schemas.microsoft.com/office/drawing/2014/main" id="{86BDC3C6-EFB1-D6E1-A5BC-103C5872D815}"/>
              </a:ext>
            </a:extLst>
          </p:cNvPr>
          <p:cNvPicPr>
            <a:picLocks noChangeAspect="1"/>
          </p:cNvPicPr>
          <p:nvPr/>
        </p:nvPicPr>
        <p:blipFill>
          <a:blip r:embed="rId3"/>
          <a:stretch>
            <a:fillRect/>
          </a:stretch>
        </p:blipFill>
        <p:spPr>
          <a:xfrm>
            <a:off x="3149601" y="3259419"/>
            <a:ext cx="4439920" cy="792505"/>
          </a:xfrm>
          <a:prstGeom prst="rect">
            <a:avLst/>
          </a:prstGeom>
        </p:spPr>
      </p:pic>
      <p:pic>
        <p:nvPicPr>
          <p:cNvPr id="9" name="Picture 8">
            <a:extLst>
              <a:ext uri="{FF2B5EF4-FFF2-40B4-BE49-F238E27FC236}">
                <a16:creationId xmlns:a16="http://schemas.microsoft.com/office/drawing/2014/main" id="{7286DC98-5E69-8BAB-5781-BEA9D8143ABA}"/>
              </a:ext>
            </a:extLst>
          </p:cNvPr>
          <p:cNvPicPr>
            <a:picLocks noChangeAspect="1"/>
          </p:cNvPicPr>
          <p:nvPr/>
        </p:nvPicPr>
        <p:blipFill>
          <a:blip r:embed="rId4"/>
          <a:stretch>
            <a:fillRect/>
          </a:stretch>
        </p:blipFill>
        <p:spPr>
          <a:xfrm>
            <a:off x="3703321" y="4480560"/>
            <a:ext cx="3332480" cy="893457"/>
          </a:xfrm>
          <a:prstGeom prst="rect">
            <a:avLst/>
          </a:prstGeom>
        </p:spPr>
      </p:pic>
    </p:spTree>
    <p:extLst>
      <p:ext uri="{BB962C8B-B14F-4D97-AF65-F5344CB8AC3E}">
        <p14:creationId xmlns:p14="http://schemas.microsoft.com/office/powerpoint/2010/main" val="4274846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6F2C5-E694-FF3F-4828-86418668C9C6}"/>
              </a:ext>
            </a:extLst>
          </p:cNvPr>
          <p:cNvSpPr>
            <a:spLocks noGrp="1"/>
          </p:cNvSpPr>
          <p:nvPr>
            <p:ph type="title"/>
          </p:nvPr>
        </p:nvSpPr>
        <p:spPr/>
        <p:txBody>
          <a:bodyPr/>
          <a:lstStyle/>
          <a:p>
            <a:r>
              <a:rPr lang="en-IN" dirty="0">
                <a:solidFill>
                  <a:schemeClr val="tx2"/>
                </a:solidFill>
              </a:rPr>
              <a:t>Experimentally verified value of K</a:t>
            </a:r>
          </a:p>
        </p:txBody>
      </p:sp>
      <p:pic>
        <p:nvPicPr>
          <p:cNvPr id="5" name="Content Placeholder 4">
            <a:extLst>
              <a:ext uri="{FF2B5EF4-FFF2-40B4-BE49-F238E27FC236}">
                <a16:creationId xmlns:a16="http://schemas.microsoft.com/office/drawing/2014/main" id="{CE37850D-F859-A3E1-AC9C-1F8D33200C4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301" t="6072" r="24594"/>
          <a:stretch/>
        </p:blipFill>
        <p:spPr>
          <a:xfrm>
            <a:off x="1513840" y="1656080"/>
            <a:ext cx="6807200" cy="5201920"/>
          </a:xfrm>
        </p:spPr>
      </p:pic>
    </p:spTree>
    <p:extLst>
      <p:ext uri="{BB962C8B-B14F-4D97-AF65-F5344CB8AC3E}">
        <p14:creationId xmlns:p14="http://schemas.microsoft.com/office/powerpoint/2010/main" val="879092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BAE73-AA11-FBF2-D410-26D209D52FD3}"/>
              </a:ext>
            </a:extLst>
          </p:cNvPr>
          <p:cNvSpPr>
            <a:spLocks noGrp="1"/>
          </p:cNvSpPr>
          <p:nvPr>
            <p:ph type="title"/>
          </p:nvPr>
        </p:nvSpPr>
        <p:spPr/>
        <p:txBody>
          <a:bodyPr/>
          <a:lstStyle/>
          <a:p>
            <a:r>
              <a:rPr lang="en-IN" dirty="0">
                <a:solidFill>
                  <a:schemeClr val="tx2"/>
                </a:solidFill>
              </a:rPr>
              <a:t>GENERALISED ROTATIONS</a:t>
            </a:r>
          </a:p>
        </p:txBody>
      </p:sp>
      <p:pic>
        <p:nvPicPr>
          <p:cNvPr id="5" name="Content Placeholder 4">
            <a:extLst>
              <a:ext uri="{FF2B5EF4-FFF2-40B4-BE49-F238E27FC236}">
                <a16:creationId xmlns:a16="http://schemas.microsoft.com/office/drawing/2014/main" id="{DCEC3B27-5811-B803-5484-CCE84959BFC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1095" t="19007" r="13958" b="8730"/>
          <a:stretch/>
        </p:blipFill>
        <p:spPr>
          <a:xfrm>
            <a:off x="654097" y="1422400"/>
            <a:ext cx="9220944" cy="5323840"/>
          </a:xfrm>
        </p:spPr>
      </p:pic>
    </p:spTree>
    <p:extLst>
      <p:ext uri="{BB962C8B-B14F-4D97-AF65-F5344CB8AC3E}">
        <p14:creationId xmlns:p14="http://schemas.microsoft.com/office/powerpoint/2010/main" val="2760066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346" y="266131"/>
            <a:ext cx="10008915" cy="965903"/>
          </a:xfrm>
        </p:spPr>
        <p:txBody>
          <a:bodyPr>
            <a:normAutofit fontScale="90000"/>
          </a:bodyPr>
          <a:lstStyle/>
          <a:p>
            <a:r>
              <a:rPr lang="en-US" sz="4800" dirty="0">
                <a:solidFill>
                  <a:schemeClr val="tx1"/>
                </a:solidFill>
              </a:rPr>
              <a:t>Functions related to different mode</a:t>
            </a:r>
            <a:br>
              <a:rPr lang="en-US" sz="4800" dirty="0">
                <a:solidFill>
                  <a:schemeClr val="tx1"/>
                </a:solidFill>
              </a:rPr>
            </a:br>
            <a:endParaRPr lang="en-US" sz="4800" dirty="0"/>
          </a:p>
        </p:txBody>
      </p:sp>
      <p:sp>
        <p:nvSpPr>
          <p:cNvPr id="3" name="Content Placeholder 2"/>
          <p:cNvSpPr>
            <a:spLocks noGrp="1"/>
          </p:cNvSpPr>
          <p:nvPr>
            <p:ph idx="1"/>
          </p:nvPr>
        </p:nvSpPr>
        <p:spPr>
          <a:xfrm>
            <a:off x="827408" y="2439727"/>
            <a:ext cx="10732246" cy="4152142"/>
          </a:xfrm>
        </p:spPr>
        <p:txBody>
          <a:bodyPr>
            <a:noAutofit/>
          </a:bodyPr>
          <a:lstStyle/>
          <a:p>
            <a:pPr algn="just">
              <a:buFont typeface="Wingdings" panose="05000000000000000000" pitchFamily="2" charset="2"/>
              <a:buChar char="Ø"/>
            </a:pPr>
            <a:r>
              <a:rPr lang="en-US" sz="2400" dirty="0"/>
              <a:t> </a:t>
            </a:r>
            <a:endParaRPr lang="en-US" sz="2400" dirty="0">
              <a:solidFill>
                <a:schemeClr val="tx1"/>
              </a:solidFill>
            </a:endParaRPr>
          </a:p>
        </p:txBody>
      </p:sp>
      <p:pic>
        <p:nvPicPr>
          <p:cNvPr id="9" name="Picture 8">
            <a:extLst>
              <a:ext uri="{FF2B5EF4-FFF2-40B4-BE49-F238E27FC236}">
                <a16:creationId xmlns:a16="http://schemas.microsoft.com/office/drawing/2014/main" id="{564EDD6D-7A29-FF8B-826E-2F50503DE492}"/>
              </a:ext>
            </a:extLst>
          </p:cNvPr>
          <p:cNvPicPr>
            <a:picLocks noChangeAspect="1"/>
          </p:cNvPicPr>
          <p:nvPr/>
        </p:nvPicPr>
        <p:blipFill rotWithShape="1">
          <a:blip r:embed="rId2">
            <a:extLst>
              <a:ext uri="{28A0092B-C50C-407E-A947-70E740481C1C}">
                <a14:useLocalDpi xmlns:a14="http://schemas.microsoft.com/office/drawing/2010/main" val="0"/>
              </a:ext>
            </a:extLst>
          </a:blip>
          <a:srcRect l="10533" t="44466" r="13716" b="-48"/>
          <a:stretch/>
        </p:blipFill>
        <p:spPr>
          <a:xfrm>
            <a:off x="632346" y="1312331"/>
            <a:ext cx="8900160" cy="4572000"/>
          </a:xfrm>
          <a:prstGeom prst="rect">
            <a:avLst/>
          </a:prstGeom>
        </p:spPr>
      </p:pic>
    </p:spTree>
    <p:extLst>
      <p:ext uri="{BB962C8B-B14F-4D97-AF65-F5344CB8AC3E}">
        <p14:creationId xmlns:p14="http://schemas.microsoft.com/office/powerpoint/2010/main" val="40310228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456</TotalTime>
  <Words>710</Words>
  <Application>Microsoft Office PowerPoint</Application>
  <PresentationFormat>Widescreen</PresentationFormat>
  <Paragraphs>58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Trebuchet MS</vt:lpstr>
      <vt:lpstr>Wingdings</vt:lpstr>
      <vt:lpstr>Wingdings 3</vt:lpstr>
      <vt:lpstr>Facet</vt:lpstr>
      <vt:lpstr>FPGA IMPLEMENTATION OF THE TRIGONOMETRIC FUNCTION USING CORDIC ALGORITHM</vt:lpstr>
      <vt:lpstr>Why CORDIC?</vt:lpstr>
      <vt:lpstr>Rotation of vector</vt:lpstr>
      <vt:lpstr>In the CORDIC rotation mode, the value of the angle accumulator is set to the desired angle for rotation.  The direction of rotation of the coordinates at each iteration, depends on the sign of the angle accumulator.  In the rotation mode, the direction of rotation is given below</vt:lpstr>
      <vt:lpstr> </vt:lpstr>
      <vt:lpstr>Scaling Factor K</vt:lpstr>
      <vt:lpstr>Experimentally verified value of K</vt:lpstr>
      <vt:lpstr>GENERALISED ROTATIONS</vt:lpstr>
      <vt:lpstr>Functions related to different mode </vt:lpstr>
      <vt:lpstr>Code snippet for sine and cos</vt:lpstr>
      <vt:lpstr>Code Snippet for sine and cos with output </vt:lpstr>
      <vt:lpstr>Simulation result of sine cosine  function</vt:lpstr>
      <vt:lpstr>Hardware resources utilised</vt:lpstr>
      <vt:lpstr>Power consumption</vt:lpstr>
      <vt:lpstr>Resource utilisation </vt:lpstr>
      <vt:lpstr>Discrete Fourier Transform is most power tool for performing DSP. DFT decomposes a sequence into smaller sequences and in this computation it requires  arithmetic operations. It has a slow and complex computation.</vt:lpstr>
      <vt:lpstr>Application of Cordic : FFT</vt:lpstr>
      <vt:lpstr>Butterfly diagram for 16-point FFT</vt:lpstr>
      <vt:lpstr>Top Module</vt:lpstr>
      <vt:lpstr>PowerPoint Presentation</vt:lpstr>
      <vt:lpstr>Scope for Future 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FPGA IMPLEMENTATION OF THE TRIGONOMETRIC FUNCTION USING CORDIC ALGORITHM</dc:title>
  <dc:creator>vinay kumar</dc:creator>
  <cp:lastModifiedBy>Naresh Singh</cp:lastModifiedBy>
  <cp:revision>11</cp:revision>
  <dcterms:created xsi:type="dcterms:W3CDTF">2023-04-11T16:59:26Z</dcterms:created>
  <dcterms:modified xsi:type="dcterms:W3CDTF">2023-04-13T03:55:22Z</dcterms:modified>
</cp:coreProperties>
</file>