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heavy">
                <a:solidFill>
                  <a:srgbClr val="77A1B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77A1B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7136" y="0"/>
            <a:ext cx="11485245" cy="6858000"/>
          </a:xfrm>
          <a:custGeom>
            <a:avLst/>
            <a:gdLst/>
            <a:ahLst/>
            <a:cxnLst/>
            <a:rect l="l" t="t" r="r" b="b"/>
            <a:pathLst>
              <a:path w="11485245" h="6858000">
                <a:moveTo>
                  <a:pt x="0" y="6858000"/>
                </a:moveTo>
                <a:lnTo>
                  <a:pt x="11484864" y="6858000"/>
                </a:lnTo>
                <a:lnTo>
                  <a:pt x="114848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478790" cy="6858000"/>
          </a:xfrm>
          <a:custGeom>
            <a:avLst/>
            <a:gdLst/>
            <a:ahLst/>
            <a:cxnLst/>
            <a:rect l="l" t="t" r="r" b="b"/>
            <a:pathLst>
              <a:path w="478790" h="6858000">
                <a:moveTo>
                  <a:pt x="0" y="6858000"/>
                </a:moveTo>
                <a:lnTo>
                  <a:pt x="478536" y="6858000"/>
                </a:lnTo>
                <a:lnTo>
                  <a:pt x="47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9200" y="-52628"/>
            <a:ext cx="9845039" cy="19458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9446" y="1533905"/>
            <a:ext cx="9973106" cy="4380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heavy">
                <a:solidFill>
                  <a:srgbClr val="77A1B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wardsdatascience.com/red-wine-quality-prediction-usingregression-modeling-and-machine-learning-7a3e2c3e1f46" TargetMode="External"/><Relationship Id="rId3" Type="http://schemas.openxmlformats.org/officeDocument/2006/relationships/hyperlink" Target="http://junikhyatjournal.in/no_1_Online_22/72.pdf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52856" y="743711"/>
              <a:ext cx="10674350" cy="5349875"/>
            </a:xfrm>
            <a:custGeom>
              <a:avLst/>
              <a:gdLst/>
              <a:ahLst/>
              <a:cxnLst/>
              <a:rect l="l" t="t" r="r" b="b"/>
              <a:pathLst>
                <a:path w="10674350" h="5349875">
                  <a:moveTo>
                    <a:pt x="3276600" y="385953"/>
                  </a:moveTo>
                  <a:lnTo>
                    <a:pt x="3276142" y="288188"/>
                  </a:lnTo>
                  <a:lnTo>
                    <a:pt x="3276409" y="97777"/>
                  </a:lnTo>
                  <a:lnTo>
                    <a:pt x="3275965" y="0"/>
                  </a:lnTo>
                  <a:lnTo>
                    <a:pt x="0" y="0"/>
                  </a:lnTo>
                  <a:lnTo>
                    <a:pt x="0" y="4410456"/>
                  </a:lnTo>
                  <a:lnTo>
                    <a:pt x="405892" y="4410456"/>
                  </a:lnTo>
                  <a:lnTo>
                    <a:pt x="405892" y="384556"/>
                  </a:lnTo>
                  <a:lnTo>
                    <a:pt x="3276600" y="385953"/>
                  </a:lnTo>
                  <a:close/>
                </a:path>
                <a:path w="10674350" h="5349875">
                  <a:moveTo>
                    <a:pt x="10674096" y="941578"/>
                  </a:moveTo>
                  <a:lnTo>
                    <a:pt x="10268458" y="941578"/>
                  </a:lnTo>
                  <a:lnTo>
                    <a:pt x="10268458" y="4963668"/>
                  </a:lnTo>
                  <a:lnTo>
                    <a:pt x="10268458" y="4964938"/>
                  </a:lnTo>
                  <a:lnTo>
                    <a:pt x="9171902" y="4964938"/>
                  </a:lnTo>
                  <a:lnTo>
                    <a:pt x="9171902" y="4963668"/>
                  </a:lnTo>
                  <a:lnTo>
                    <a:pt x="7400544" y="4963668"/>
                  </a:lnTo>
                  <a:lnTo>
                    <a:pt x="7400544" y="4964938"/>
                  </a:lnTo>
                  <a:lnTo>
                    <a:pt x="7400544" y="5349748"/>
                  </a:lnTo>
                  <a:lnTo>
                    <a:pt x="10674096" y="5349748"/>
                  </a:lnTo>
                  <a:lnTo>
                    <a:pt x="10674096" y="4964938"/>
                  </a:lnTo>
                  <a:lnTo>
                    <a:pt x="10674096" y="4963668"/>
                  </a:lnTo>
                  <a:lnTo>
                    <a:pt x="10674096" y="941578"/>
                  </a:lnTo>
                  <a:close/>
                </a:path>
              </a:pathLst>
            </a:custGeom>
            <a:solidFill>
              <a:srgbClr val="EEEC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4670" y="1030300"/>
            <a:ext cx="6063615" cy="101726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0">
                <a:solidFill>
                  <a:srgbClr val="EEECE2"/>
                </a:solidFill>
              </a:rPr>
              <a:t>WINE</a:t>
            </a:r>
            <a:r>
              <a:rPr dirty="0" sz="6500" spc="15">
                <a:solidFill>
                  <a:srgbClr val="EEECE2"/>
                </a:solidFill>
              </a:rPr>
              <a:t> </a:t>
            </a:r>
            <a:r>
              <a:rPr dirty="0" sz="6500" spc="-10">
                <a:solidFill>
                  <a:srgbClr val="EEECE2"/>
                </a:solidFill>
              </a:rPr>
              <a:t>QUALITY</a:t>
            </a:r>
            <a:endParaRPr sz="6500"/>
          </a:p>
        </p:txBody>
      </p:sp>
      <p:sp>
        <p:nvSpPr>
          <p:cNvPr id="7" name="object 7" descr=""/>
          <p:cNvSpPr txBox="1"/>
          <p:nvPr/>
        </p:nvSpPr>
        <p:spPr>
          <a:xfrm>
            <a:off x="3620515" y="1911248"/>
            <a:ext cx="4940300" cy="1017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0" spc="-10">
                <a:solidFill>
                  <a:srgbClr val="EEECE2"/>
                </a:solidFill>
                <a:latin typeface="Times New Roman"/>
                <a:cs typeface="Times New Roman"/>
              </a:rPr>
              <a:t>PREDICTION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049395" y="2878328"/>
            <a:ext cx="4085590" cy="1211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EEECE2"/>
                </a:solidFill>
                <a:latin typeface="Times New Roman"/>
                <a:cs typeface="Times New Roman"/>
              </a:rPr>
              <a:t>USING</a:t>
            </a:r>
            <a:r>
              <a:rPr dirty="0" sz="2400" spc="-85">
                <a:solidFill>
                  <a:srgbClr val="EEECE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EEECE2"/>
                </a:solidFill>
                <a:latin typeface="Times New Roman"/>
                <a:cs typeface="Times New Roman"/>
              </a:rPr>
              <a:t>MACHINE</a:t>
            </a:r>
            <a:r>
              <a:rPr dirty="0" sz="2400" spc="-80">
                <a:solidFill>
                  <a:srgbClr val="EEECE2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EEECE2"/>
                </a:solidFill>
                <a:latin typeface="Times New Roman"/>
                <a:cs typeface="Times New Roman"/>
              </a:rPr>
              <a:t>LEARNING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>
                <a:solidFill>
                  <a:srgbClr val="EEECE2"/>
                </a:solidFill>
                <a:latin typeface="Times New Roman"/>
                <a:cs typeface="Times New Roman"/>
              </a:rPr>
              <a:t>Presented</a:t>
            </a:r>
            <a:r>
              <a:rPr dirty="0" sz="2400" spc="-5">
                <a:solidFill>
                  <a:srgbClr val="EEECE2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EEECE2"/>
                </a:solidFill>
                <a:latin typeface="Times New Roman"/>
                <a:cs typeface="Times New Roman"/>
              </a:rPr>
              <a:t>By: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125848" y="4064982"/>
            <a:ext cx="2296795" cy="16624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75565" indent="54610">
              <a:lnSpc>
                <a:spcPct val="112100"/>
              </a:lnSpc>
              <a:spcBef>
                <a:spcPts val="85"/>
              </a:spcBef>
            </a:pPr>
            <a:r>
              <a:rPr dirty="0" sz="2400">
                <a:solidFill>
                  <a:srgbClr val="EEECE2"/>
                </a:solidFill>
                <a:latin typeface="Times New Roman"/>
                <a:cs typeface="Times New Roman"/>
              </a:rPr>
              <a:t>Amulya</a:t>
            </a:r>
            <a:r>
              <a:rPr dirty="0" sz="2400" spc="-145">
                <a:solidFill>
                  <a:srgbClr val="EEECE2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EEECE2"/>
                </a:solidFill>
                <a:latin typeface="Times New Roman"/>
                <a:cs typeface="Times New Roman"/>
              </a:rPr>
              <a:t>Walimbe </a:t>
            </a:r>
            <a:r>
              <a:rPr dirty="0" sz="2400">
                <a:solidFill>
                  <a:srgbClr val="EEECE2"/>
                </a:solidFill>
                <a:latin typeface="Times New Roman"/>
                <a:cs typeface="Times New Roman"/>
              </a:rPr>
              <a:t>Sakshi</a:t>
            </a:r>
            <a:r>
              <a:rPr dirty="0" sz="2400" spc="-10">
                <a:solidFill>
                  <a:srgbClr val="EEECE2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EEECE2"/>
                </a:solidFill>
                <a:latin typeface="Times New Roman"/>
                <a:cs typeface="Times New Roman"/>
              </a:rPr>
              <a:t>Singh </a:t>
            </a:r>
            <a:r>
              <a:rPr dirty="0" sz="2400">
                <a:solidFill>
                  <a:srgbClr val="EEECE2"/>
                </a:solidFill>
                <a:latin typeface="Times New Roman"/>
                <a:cs typeface="Times New Roman"/>
              </a:rPr>
              <a:t>Nisha</a:t>
            </a:r>
            <a:r>
              <a:rPr dirty="0" sz="2400" spc="-70">
                <a:solidFill>
                  <a:srgbClr val="EEECE2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EEECE2"/>
                </a:solidFill>
                <a:latin typeface="Times New Roman"/>
                <a:cs typeface="Times New Roman"/>
              </a:rPr>
              <a:t>Sagar</a:t>
            </a:r>
            <a:endParaRPr sz="240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335"/>
              </a:spcBef>
            </a:pPr>
            <a:r>
              <a:rPr dirty="0" sz="2400">
                <a:solidFill>
                  <a:srgbClr val="EEECE2"/>
                </a:solidFill>
                <a:latin typeface="Times New Roman"/>
                <a:cs typeface="Times New Roman"/>
              </a:rPr>
              <a:t>Saras</a:t>
            </a:r>
            <a:r>
              <a:rPr dirty="0" sz="2400" spc="-25">
                <a:solidFill>
                  <a:srgbClr val="EEECE2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EEECE2"/>
                </a:solidFill>
                <a:latin typeface="Times New Roman"/>
                <a:cs typeface="Times New Roman"/>
              </a:rPr>
              <a:t>Shirgaonkar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924547" y="4064982"/>
            <a:ext cx="1098550" cy="16624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12000"/>
              </a:lnSpc>
              <a:spcBef>
                <a:spcPts val="85"/>
              </a:spcBef>
            </a:pPr>
            <a:r>
              <a:rPr dirty="0" sz="2400" spc="-10">
                <a:solidFill>
                  <a:srgbClr val="EEECE2"/>
                </a:solidFill>
                <a:latin typeface="Times New Roman"/>
                <a:cs typeface="Times New Roman"/>
              </a:rPr>
              <a:t>CEC546 CEC536 CEC531 CEC532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34112"/>
            <a:ext cx="9601200" cy="1127760"/>
          </a:xfrm>
          <a:prstGeom prst="rect"/>
          <a:solidFill>
            <a:srgbClr val="181B0D"/>
          </a:solidFill>
        </p:spPr>
        <p:txBody>
          <a:bodyPr wrap="square" lIns="0" tIns="2984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35"/>
              </a:spcBef>
            </a:pPr>
            <a:r>
              <a:rPr dirty="0" sz="6000"/>
              <a:t>System</a:t>
            </a:r>
            <a:r>
              <a:rPr dirty="0" sz="6000" spc="-25"/>
              <a:t> </a:t>
            </a:r>
            <a:r>
              <a:rPr dirty="0" sz="6000" spc="-10"/>
              <a:t>Overview</a:t>
            </a:r>
            <a:endParaRPr sz="6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0120" y="1910588"/>
            <a:ext cx="10232047" cy="435152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545082" y="2328164"/>
            <a:ext cx="1320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Franklin Gothic Medium"/>
                <a:cs typeface="Franklin Gothic Medium"/>
              </a:rPr>
              <a:t>Data</a:t>
            </a:r>
            <a:r>
              <a:rPr dirty="0" sz="1800" spc="-65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Analysis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21611" y="4237990"/>
            <a:ext cx="9702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40665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Franklin Gothic Medium"/>
                <a:cs typeface="Franklin Gothic Medium"/>
              </a:rPr>
              <a:t>Data </a:t>
            </a:r>
            <a:r>
              <a:rPr dirty="0" sz="1800" spc="-30">
                <a:latin typeface="Franklin Gothic Medium"/>
                <a:cs typeface="Franklin Gothic Medium"/>
              </a:rPr>
              <a:t>Collection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17490" y="2189734"/>
            <a:ext cx="1066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Franklin Gothic Medium"/>
                <a:cs typeface="Franklin Gothic Medium"/>
              </a:rPr>
              <a:t>Data</a:t>
            </a:r>
            <a:r>
              <a:rPr dirty="0" sz="1800" spc="-65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Pre- processing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021573" y="2189734"/>
            <a:ext cx="9372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6540" marR="5080" indent="-24384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Franklin Gothic Medium"/>
                <a:cs typeface="Franklin Gothic Medium"/>
              </a:rPr>
              <a:t>Train-</a:t>
            </a:r>
            <a:r>
              <a:rPr dirty="0" sz="1800" spc="-40">
                <a:latin typeface="Franklin Gothic Medium"/>
                <a:cs typeface="Franklin Gothic Medium"/>
              </a:rPr>
              <a:t>Test </a:t>
            </a:r>
            <a:r>
              <a:rPr dirty="0" sz="1800" spc="-10">
                <a:latin typeface="Franklin Gothic Medium"/>
                <a:cs typeface="Franklin Gothic Medium"/>
              </a:rPr>
              <a:t>Split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372725" y="3447745"/>
            <a:ext cx="78295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Franklin Gothic Medium"/>
                <a:cs typeface="Franklin Gothic Medium"/>
              </a:rPr>
              <a:t>Model</a:t>
            </a:r>
            <a:endParaRPr sz="18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30">
                <a:latin typeface="Franklin Gothic Medium"/>
                <a:cs typeface="Franklin Gothic Medium"/>
              </a:rPr>
              <a:t>Training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88355" y="5383783"/>
            <a:ext cx="52197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Franklin Gothic Medium"/>
                <a:cs typeface="Franklin Gothic Medium"/>
              </a:rPr>
              <a:t>Input</a:t>
            </a:r>
            <a:endParaRPr sz="1800">
              <a:latin typeface="Franklin Gothic Medium"/>
              <a:cs typeface="Franklin Gothic Medium"/>
            </a:endParaRPr>
          </a:p>
          <a:p>
            <a:pPr marL="30480">
              <a:lnSpc>
                <a:spcPct val="100000"/>
              </a:lnSpc>
            </a:pPr>
            <a:r>
              <a:rPr dirty="0" sz="1800" spc="-20">
                <a:latin typeface="Franklin Gothic Medium"/>
                <a:cs typeface="Franklin Gothic Medium"/>
              </a:rPr>
              <a:t>Data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831963" y="5363057"/>
            <a:ext cx="7366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Franklin Gothic Medium"/>
                <a:cs typeface="Franklin Gothic Medium"/>
              </a:rPr>
              <a:t>Trained</a:t>
            </a:r>
            <a:endParaRPr sz="1800">
              <a:latin typeface="Franklin Gothic Medium"/>
              <a:cs typeface="Franklin Gothic Medium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-25">
                <a:latin typeface="Franklin Gothic Medium"/>
                <a:cs typeface="Franklin Gothic Medium"/>
              </a:rPr>
              <a:t>RFM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424541" y="5489549"/>
            <a:ext cx="680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Franklin Gothic Medium"/>
                <a:cs typeface="Franklin Gothic Medium"/>
              </a:rPr>
              <a:t>Output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71600" y="67056"/>
            <a:ext cx="9601200" cy="856615"/>
          </a:xfrm>
          <a:custGeom>
            <a:avLst/>
            <a:gdLst/>
            <a:ahLst/>
            <a:cxnLst/>
            <a:rect l="l" t="t" r="r" b="b"/>
            <a:pathLst>
              <a:path w="9601200" h="856615">
                <a:moveTo>
                  <a:pt x="9601200" y="0"/>
                </a:moveTo>
                <a:lnTo>
                  <a:pt x="0" y="0"/>
                </a:lnTo>
                <a:lnTo>
                  <a:pt x="0" y="856488"/>
                </a:lnTo>
                <a:lnTo>
                  <a:pt x="9601200" y="856488"/>
                </a:lnTo>
                <a:lnTo>
                  <a:pt x="96012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6350">
              <a:lnSpc>
                <a:spcPct val="100000"/>
              </a:lnSpc>
              <a:spcBef>
                <a:spcPts val="100"/>
              </a:spcBef>
            </a:pPr>
            <a:r>
              <a:rPr dirty="0" sz="6000" spc="-10"/>
              <a:t>Implementation</a:t>
            </a:r>
            <a:endParaRPr sz="60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90598"/>
            <a:ext cx="4724400" cy="580034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8879" y="990597"/>
            <a:ext cx="4693920" cy="58003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71600" y="57911"/>
            <a:ext cx="9601200" cy="829310"/>
          </a:xfrm>
          <a:custGeom>
            <a:avLst/>
            <a:gdLst/>
            <a:ahLst/>
            <a:cxnLst/>
            <a:rect l="l" t="t" r="r" b="b"/>
            <a:pathLst>
              <a:path w="9601200" h="829310">
                <a:moveTo>
                  <a:pt x="9601200" y="0"/>
                </a:moveTo>
                <a:lnTo>
                  <a:pt x="0" y="0"/>
                </a:lnTo>
                <a:lnTo>
                  <a:pt x="0" y="829056"/>
                </a:lnTo>
                <a:lnTo>
                  <a:pt x="9601200" y="829056"/>
                </a:lnTo>
                <a:lnTo>
                  <a:pt x="96012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86105">
              <a:lnSpc>
                <a:spcPct val="100000"/>
              </a:lnSpc>
              <a:spcBef>
                <a:spcPts val="100"/>
              </a:spcBef>
            </a:pPr>
            <a:r>
              <a:rPr dirty="0"/>
              <a:t>Implementation</a:t>
            </a:r>
            <a:r>
              <a:rPr dirty="0" spc="-60"/>
              <a:t> </a:t>
            </a:r>
            <a:r>
              <a:rPr dirty="0"/>
              <a:t>(Good</a:t>
            </a:r>
            <a:r>
              <a:rPr dirty="0" spc="10"/>
              <a:t> </a:t>
            </a:r>
            <a:r>
              <a:rPr dirty="0" spc="-10"/>
              <a:t>Quality)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44880"/>
            <a:ext cx="4532376" cy="565404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8023" y="944880"/>
            <a:ext cx="4684776" cy="56540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71600" y="79247"/>
            <a:ext cx="9601200" cy="935990"/>
          </a:xfrm>
          <a:custGeom>
            <a:avLst/>
            <a:gdLst/>
            <a:ahLst/>
            <a:cxnLst/>
            <a:rect l="l" t="t" r="r" b="b"/>
            <a:pathLst>
              <a:path w="9601200" h="935990">
                <a:moveTo>
                  <a:pt x="9601200" y="0"/>
                </a:moveTo>
                <a:lnTo>
                  <a:pt x="0" y="0"/>
                </a:lnTo>
                <a:lnTo>
                  <a:pt x="0" y="935736"/>
                </a:lnTo>
                <a:lnTo>
                  <a:pt x="9601200" y="935736"/>
                </a:lnTo>
                <a:lnTo>
                  <a:pt x="96012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9633" rIns="0" bIns="0" rtlCol="0" vert="horz">
            <a:spAutoFit/>
          </a:bodyPr>
          <a:lstStyle/>
          <a:p>
            <a:pPr marL="796290">
              <a:lnSpc>
                <a:spcPct val="100000"/>
              </a:lnSpc>
              <a:spcBef>
                <a:spcPts val="100"/>
              </a:spcBef>
            </a:pPr>
            <a:r>
              <a:rPr dirty="0"/>
              <a:t>Implementation</a:t>
            </a:r>
            <a:r>
              <a:rPr dirty="0" spc="-50"/>
              <a:t> </a:t>
            </a:r>
            <a:r>
              <a:rPr dirty="0"/>
              <a:t>(Bad</a:t>
            </a:r>
            <a:r>
              <a:rPr dirty="0" spc="-5"/>
              <a:t> </a:t>
            </a:r>
            <a:r>
              <a:rPr dirty="0" spc="-10"/>
              <a:t>Quality)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118614"/>
            <a:ext cx="4724400" cy="568147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7752" y="1118614"/>
            <a:ext cx="4575048" cy="56814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39" y="121920"/>
            <a:ext cx="9601200" cy="1079500"/>
          </a:xfrm>
          <a:prstGeom prst="rect"/>
          <a:solidFill>
            <a:srgbClr val="181B0D"/>
          </a:solidFill>
        </p:spPr>
        <p:txBody>
          <a:bodyPr wrap="square" lIns="0" tIns="4445" rIns="0" bIns="0" rtlCol="0" vert="horz">
            <a:spAutoFit/>
          </a:bodyPr>
          <a:lstStyle/>
          <a:p>
            <a:pPr marL="302895">
              <a:lnSpc>
                <a:spcPct val="100000"/>
              </a:lnSpc>
              <a:spcBef>
                <a:spcPts val="35"/>
              </a:spcBef>
            </a:pPr>
            <a:r>
              <a:rPr dirty="0" sz="6000"/>
              <a:t>Conclusion</a:t>
            </a:r>
            <a:r>
              <a:rPr dirty="0" sz="6000" spc="-15"/>
              <a:t> </a:t>
            </a:r>
            <a:r>
              <a:rPr dirty="0" sz="6000"/>
              <a:t>and</a:t>
            </a:r>
            <a:r>
              <a:rPr dirty="0" sz="6000" spc="-35"/>
              <a:t> </a:t>
            </a:r>
            <a:r>
              <a:rPr dirty="0" sz="6000"/>
              <a:t>Future</a:t>
            </a:r>
            <a:r>
              <a:rPr dirty="0" sz="6000" spc="15"/>
              <a:t> </a:t>
            </a:r>
            <a:r>
              <a:rPr dirty="0" sz="6000" spc="-10"/>
              <a:t>Scope</a:t>
            </a:r>
            <a:endParaRPr sz="6000"/>
          </a:p>
        </p:txBody>
      </p:sp>
      <p:sp>
        <p:nvSpPr>
          <p:cNvPr id="3" name="object 3" descr=""/>
          <p:cNvSpPr txBox="1"/>
          <p:nvPr/>
        </p:nvSpPr>
        <p:spPr>
          <a:xfrm>
            <a:off x="1374394" y="1092134"/>
            <a:ext cx="9618980" cy="558482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035"/>
              </a:spcBef>
              <a:buFont typeface="Franklin Gothic Medium"/>
              <a:buChar char="■"/>
              <a:tabLst>
                <a:tab pos="396875" algn="l"/>
              </a:tabLst>
            </a:pP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Machine</a:t>
            </a:r>
            <a:r>
              <a:rPr dirty="0" sz="3600" spc="-1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learning</a:t>
            </a:r>
            <a:r>
              <a:rPr dirty="0" sz="3600" spc="-2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steps</a:t>
            </a:r>
            <a:r>
              <a:rPr dirty="0" sz="3600" spc="-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were</a:t>
            </a:r>
            <a:r>
              <a:rPr dirty="0" sz="3600" spc="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181B0D"/>
                </a:solidFill>
                <a:latin typeface="Times New Roman"/>
                <a:cs typeface="Times New Roman"/>
              </a:rPr>
              <a:t>implemented.</a:t>
            </a:r>
            <a:endParaRPr sz="3600">
              <a:latin typeface="Times New Roman"/>
              <a:cs typeface="Times New Roman"/>
            </a:endParaRPr>
          </a:p>
          <a:p>
            <a:pPr marL="396240" marR="8255" indent="-384175">
              <a:lnSpc>
                <a:spcPts val="4060"/>
              </a:lnSpc>
              <a:spcBef>
                <a:spcPts val="1295"/>
              </a:spcBef>
              <a:buFont typeface="Franklin Gothic Medium"/>
              <a:buChar char="■"/>
              <a:tabLst>
                <a:tab pos="396875" algn="l"/>
                <a:tab pos="2545715" algn="l"/>
                <a:tab pos="3247390" algn="l"/>
                <a:tab pos="3844925" algn="l"/>
                <a:tab pos="4902835" algn="l"/>
                <a:tab pos="6563995" algn="l"/>
                <a:tab pos="7978775" algn="l"/>
              </a:tabLst>
            </a:pPr>
            <a:r>
              <a:rPr dirty="0" sz="3600" spc="-10">
                <a:solidFill>
                  <a:srgbClr val="181B0D"/>
                </a:solidFill>
                <a:latin typeface="Times New Roman"/>
                <a:cs typeface="Times New Roman"/>
              </a:rPr>
              <a:t>Accuracy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	</a:t>
            </a:r>
            <a:r>
              <a:rPr dirty="0" sz="3600" spc="-25">
                <a:solidFill>
                  <a:srgbClr val="181B0D"/>
                </a:solidFill>
                <a:latin typeface="Times New Roman"/>
                <a:cs typeface="Times New Roman"/>
              </a:rPr>
              <a:t>is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	</a:t>
            </a:r>
            <a:r>
              <a:rPr dirty="0" sz="3600" spc="-50">
                <a:solidFill>
                  <a:srgbClr val="181B0D"/>
                </a:solidFill>
                <a:latin typeface="Times New Roman"/>
                <a:cs typeface="Times New Roman"/>
              </a:rPr>
              <a:t>a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	</a:t>
            </a:r>
            <a:r>
              <a:rPr dirty="0" sz="3600" spc="-25">
                <a:solidFill>
                  <a:srgbClr val="181B0D"/>
                </a:solidFill>
                <a:latin typeface="Times New Roman"/>
                <a:cs typeface="Times New Roman"/>
              </a:rPr>
              <a:t>key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	</a:t>
            </a:r>
            <a:r>
              <a:rPr dirty="0" sz="3600" spc="-10">
                <a:solidFill>
                  <a:srgbClr val="181B0D"/>
                </a:solidFill>
                <a:latin typeface="Times New Roman"/>
                <a:cs typeface="Times New Roman"/>
              </a:rPr>
              <a:t>feature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	</a:t>
            </a:r>
            <a:r>
              <a:rPr dirty="0" sz="3600" spc="-10">
                <a:solidFill>
                  <a:srgbClr val="181B0D"/>
                </a:solidFill>
                <a:latin typeface="Times New Roman"/>
                <a:cs typeface="Times New Roman"/>
              </a:rPr>
              <a:t>while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	</a:t>
            </a:r>
            <a:r>
              <a:rPr dirty="0" sz="3600" spc="-10">
                <a:solidFill>
                  <a:srgbClr val="181B0D"/>
                </a:solidFill>
                <a:latin typeface="Times New Roman"/>
                <a:cs typeface="Times New Roman"/>
              </a:rPr>
              <a:t>selecting 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algorithm</a:t>
            </a:r>
            <a:r>
              <a:rPr dirty="0" sz="3600" spc="-3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for the</a:t>
            </a:r>
            <a:r>
              <a:rPr dirty="0" sz="3600" spc="1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181B0D"/>
                </a:solidFill>
                <a:latin typeface="Times New Roman"/>
                <a:cs typeface="Times New Roman"/>
              </a:rPr>
              <a:t>model.</a:t>
            </a:r>
            <a:endParaRPr sz="3600">
              <a:latin typeface="Times New Roman"/>
              <a:cs typeface="Times New Roman"/>
            </a:endParaRPr>
          </a:p>
          <a:p>
            <a:pPr marL="396240" marR="5080" indent="-384175">
              <a:lnSpc>
                <a:spcPts val="4060"/>
              </a:lnSpc>
              <a:spcBef>
                <a:spcPts val="1220"/>
              </a:spcBef>
              <a:buFont typeface="Franklin Gothic Medium"/>
              <a:buChar char="■"/>
              <a:tabLst>
                <a:tab pos="396875" algn="l"/>
              </a:tabLst>
            </a:pP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Converting</a:t>
            </a:r>
            <a:r>
              <a:rPr dirty="0" sz="3600" spc="22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imbalanced</a:t>
            </a:r>
            <a:r>
              <a:rPr dirty="0" sz="3600" spc="25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data</a:t>
            </a:r>
            <a:r>
              <a:rPr dirty="0" sz="3600" spc="24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into</a:t>
            </a:r>
            <a:r>
              <a:rPr dirty="0" sz="3600" spc="24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balanced</a:t>
            </a:r>
            <a:r>
              <a:rPr dirty="0" sz="3600" spc="27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data</a:t>
            </a:r>
            <a:r>
              <a:rPr dirty="0" sz="3600" spc="254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181B0D"/>
                </a:solidFill>
                <a:latin typeface="Times New Roman"/>
                <a:cs typeface="Times New Roman"/>
              </a:rPr>
              <a:t>is 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the main</a:t>
            </a:r>
            <a:r>
              <a:rPr dirty="0" sz="3600" spc="-1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181B0D"/>
                </a:solidFill>
                <a:latin typeface="Times New Roman"/>
                <a:cs typeface="Times New Roman"/>
              </a:rPr>
              <a:t>strategy.</a:t>
            </a:r>
            <a:endParaRPr sz="3600">
              <a:latin typeface="Times New Roman"/>
              <a:cs typeface="Times New Roman"/>
            </a:endParaRPr>
          </a:p>
          <a:p>
            <a:pPr marL="396240" indent="-384175">
              <a:lnSpc>
                <a:spcPct val="100000"/>
              </a:lnSpc>
              <a:spcBef>
                <a:spcPts val="840"/>
              </a:spcBef>
              <a:buFont typeface="Franklin Gothic Medium"/>
              <a:buChar char="■"/>
              <a:tabLst>
                <a:tab pos="396875" algn="l"/>
              </a:tabLst>
            </a:pP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Limitations</a:t>
            </a:r>
            <a:r>
              <a:rPr dirty="0" sz="3600" spc="-4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and</a:t>
            </a:r>
            <a:r>
              <a:rPr dirty="0" sz="3600" spc="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overcoming</a:t>
            </a:r>
            <a:r>
              <a:rPr dirty="0" sz="3600" spc="2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those</a:t>
            </a:r>
            <a:r>
              <a:rPr dirty="0" sz="3600" spc="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181B0D"/>
                </a:solidFill>
                <a:latin typeface="Times New Roman"/>
                <a:cs typeface="Times New Roman"/>
              </a:rPr>
              <a:t>limitations.</a:t>
            </a:r>
            <a:endParaRPr sz="3600">
              <a:latin typeface="Times New Roman"/>
              <a:cs typeface="Times New Roman"/>
            </a:endParaRPr>
          </a:p>
          <a:p>
            <a:pPr marL="396240" marR="1574800" indent="-384175">
              <a:lnSpc>
                <a:spcPts val="4079"/>
              </a:lnSpc>
              <a:spcBef>
                <a:spcPts val="1275"/>
              </a:spcBef>
              <a:buFont typeface="Franklin Gothic Medium"/>
              <a:buChar char="■"/>
              <a:tabLst>
                <a:tab pos="396875" algn="l"/>
              </a:tabLst>
            </a:pP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Using</a:t>
            </a:r>
            <a:r>
              <a:rPr dirty="0" sz="3600" spc="1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other machine</a:t>
            </a:r>
            <a:r>
              <a:rPr dirty="0" sz="3600" spc="-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learning</a:t>
            </a:r>
            <a:r>
              <a:rPr dirty="0" sz="3600" spc="-3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models</a:t>
            </a:r>
            <a:r>
              <a:rPr dirty="0" sz="3600" spc="1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181B0D"/>
                </a:solidFill>
                <a:latin typeface="Times New Roman"/>
                <a:cs typeface="Times New Roman"/>
              </a:rPr>
              <a:t>and 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evaluating</a:t>
            </a:r>
            <a:r>
              <a:rPr dirty="0" sz="3600" spc="-4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the</a:t>
            </a:r>
            <a:r>
              <a:rPr dirty="0" sz="3600" spc="-1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181B0D"/>
                </a:solidFill>
                <a:latin typeface="Times New Roman"/>
                <a:cs typeface="Times New Roman"/>
              </a:rPr>
              <a:t>model</a:t>
            </a:r>
            <a:r>
              <a:rPr dirty="0" sz="3600" spc="2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181B0D"/>
                </a:solidFill>
                <a:latin typeface="Times New Roman"/>
                <a:cs typeface="Times New Roman"/>
              </a:rPr>
              <a:t>accordingly.</a:t>
            </a:r>
            <a:endParaRPr sz="3600">
              <a:latin typeface="Times New Roman"/>
              <a:cs typeface="Times New Roman"/>
            </a:endParaRPr>
          </a:p>
          <a:p>
            <a:pPr marL="396240" indent="-384175">
              <a:lnSpc>
                <a:spcPct val="100000"/>
              </a:lnSpc>
              <a:spcBef>
                <a:spcPts val="844"/>
              </a:spcBef>
              <a:buFont typeface="Franklin Gothic Medium"/>
              <a:buChar char="■"/>
              <a:tabLst>
                <a:tab pos="396875" algn="l"/>
              </a:tabLst>
            </a:pPr>
            <a:r>
              <a:rPr dirty="0" sz="3600" spc="-10">
                <a:solidFill>
                  <a:srgbClr val="181B0D"/>
                </a:solidFill>
                <a:latin typeface="Times New Roman"/>
                <a:cs typeface="Times New Roman"/>
              </a:rPr>
              <a:t>Recommendations.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4592"/>
            <a:ext cx="9601200" cy="1161415"/>
          </a:xfrm>
          <a:prstGeom prst="rect"/>
          <a:solidFill>
            <a:srgbClr val="181B0D"/>
          </a:solidFill>
        </p:spPr>
        <p:txBody>
          <a:bodyPr wrap="square" lIns="0" tIns="46990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370"/>
              </a:spcBef>
            </a:pPr>
            <a:r>
              <a:rPr dirty="0" sz="6000" spc="-10"/>
              <a:t>References</a:t>
            </a:r>
            <a:endParaRPr sz="60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3500" rIns="0" bIns="0" rtlCol="0" vert="horz">
            <a:spAutoFit/>
          </a:bodyPr>
          <a:lstStyle/>
          <a:p>
            <a:pPr marL="396875" marR="5080" indent="-384810">
              <a:lnSpc>
                <a:spcPts val="4510"/>
              </a:lnSpc>
              <a:spcBef>
                <a:spcPts val="500"/>
              </a:spcBef>
              <a:buClr>
                <a:srgbClr val="0462C1"/>
              </a:buClr>
              <a:buFont typeface="Franklin Gothic Medium"/>
              <a:buChar char="■"/>
              <a:tabLst>
                <a:tab pos="398145" algn="l"/>
              </a:tabLst>
            </a:pPr>
            <a:r>
              <a:rPr dirty="0" spc="-10"/>
              <a:t>https://www.divaportal.org/smash/get/diva2:15</a:t>
            </a:r>
            <a:r>
              <a:rPr dirty="0" u="none" spc="-10"/>
              <a:t> </a:t>
            </a:r>
            <a:r>
              <a:rPr dirty="0" spc="-10"/>
              <a:t>74730/FULLTEXT01.pdf</a:t>
            </a:r>
          </a:p>
          <a:p>
            <a:pPr marL="396875" marR="294640" indent="-384810">
              <a:lnSpc>
                <a:spcPts val="4510"/>
              </a:lnSpc>
              <a:spcBef>
                <a:spcPts val="1205"/>
              </a:spcBef>
              <a:buClr>
                <a:srgbClr val="0462C1"/>
              </a:buClr>
              <a:buFont typeface="Franklin Gothic Medium"/>
              <a:buChar char="■"/>
              <a:tabLst>
                <a:tab pos="398145" algn="l"/>
              </a:tabLst>
            </a:pPr>
            <a:r>
              <a:rPr dirty="0" spc="-10">
                <a:hlinkClick r:id="rId2"/>
              </a:rPr>
              <a:t>https://towardsdatascience.com/red-wine-</a:t>
            </a:r>
            <a:r>
              <a:rPr dirty="0" u="none" spc="-10">
                <a:hlinkClick r:id="rId2"/>
              </a:rPr>
              <a:t> </a:t>
            </a:r>
            <a:r>
              <a:rPr dirty="0" spc="-10">
                <a:hlinkClick r:id="rId2"/>
              </a:rPr>
              <a:t>quality-</a:t>
            </a:r>
            <a:r>
              <a:rPr dirty="0">
                <a:hlinkClick r:id="rId2"/>
              </a:rPr>
              <a:t>prediction-</a:t>
            </a:r>
            <a:r>
              <a:rPr dirty="0" spc="-10">
                <a:hlinkClick r:id="rId2"/>
              </a:rPr>
              <a:t>usingregression-modeling-</a:t>
            </a:r>
            <a:r>
              <a:rPr dirty="0" u="none" spc="-10">
                <a:hlinkClick r:id="rId2"/>
              </a:rPr>
              <a:t> </a:t>
            </a:r>
            <a:r>
              <a:rPr dirty="0">
                <a:hlinkClick r:id="rId2"/>
              </a:rPr>
              <a:t>and-</a:t>
            </a:r>
            <a:r>
              <a:rPr dirty="0" spc="-10">
                <a:hlinkClick r:id="rId2"/>
              </a:rPr>
              <a:t>machine-</a:t>
            </a:r>
            <a:r>
              <a:rPr dirty="0">
                <a:hlinkClick r:id="rId2"/>
              </a:rPr>
              <a:t>learning-</a:t>
            </a:r>
            <a:r>
              <a:rPr dirty="0" spc="-10">
                <a:hlinkClick r:id="rId2"/>
              </a:rPr>
              <a:t>7a3e2c3e1f46</a:t>
            </a:r>
          </a:p>
          <a:p>
            <a:pPr marL="396875" marR="132080" indent="-384810">
              <a:lnSpc>
                <a:spcPts val="4510"/>
              </a:lnSpc>
              <a:spcBef>
                <a:spcPts val="1215"/>
              </a:spcBef>
              <a:buClr>
                <a:srgbClr val="0462C1"/>
              </a:buClr>
              <a:buFont typeface="Franklin Gothic Medium"/>
              <a:buChar char="■"/>
              <a:tabLst>
                <a:tab pos="398145" algn="l"/>
              </a:tabLst>
            </a:pPr>
            <a:r>
              <a:rPr dirty="0" spc="-10">
                <a:hlinkClick r:id="rId3"/>
              </a:rPr>
              <a:t>http://junikhyatjournal.in/no_1_Online_22/72.</a:t>
            </a:r>
            <a:r>
              <a:rPr dirty="0" u="none" spc="-10">
                <a:hlinkClick r:id="rId3"/>
              </a:rPr>
              <a:t> </a:t>
            </a:r>
            <a:r>
              <a:rPr dirty="0" spc="-20">
                <a:hlinkClick r:id="rId3"/>
              </a:rPr>
              <a:t>pdf</a:t>
            </a:r>
            <a:r>
              <a:rPr dirty="0" u="none" spc="-20">
                <a:solidFill>
                  <a:srgbClr val="181B0D"/>
                </a:solidFill>
                <a:hlinkClick r:id="rId3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05384"/>
            <a:ext cx="9601200" cy="1487805"/>
          </a:xfrm>
          <a:prstGeom prst="rect"/>
          <a:solidFill>
            <a:srgbClr val="181B0D"/>
          </a:solidFill>
        </p:spPr>
        <p:txBody>
          <a:bodyPr wrap="square" lIns="0" tIns="215265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695"/>
              </a:spcBef>
            </a:pPr>
            <a:r>
              <a:rPr dirty="0" sz="6000" spc="-10">
                <a:latin typeface="Franklin Gothic Medium"/>
                <a:cs typeface="Franklin Gothic Medium"/>
              </a:rPr>
              <a:t>Objective</a:t>
            </a:r>
            <a:endParaRPr sz="6000">
              <a:latin typeface="Franklin Gothic Medium"/>
              <a:cs typeface="Franklin Gothic Medium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50594" y="2336749"/>
            <a:ext cx="5911850" cy="341185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0"/>
              </a:spcBef>
              <a:buFont typeface="Franklin Gothic Medium"/>
              <a:buChar char="■"/>
              <a:tabLst>
                <a:tab pos="396875" algn="l"/>
              </a:tabLst>
            </a:pP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Problem</a:t>
            </a:r>
            <a:r>
              <a:rPr dirty="0" sz="4000" spc="-3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 spc="-10">
                <a:solidFill>
                  <a:srgbClr val="181B0D"/>
                </a:solidFill>
                <a:latin typeface="Times New Roman"/>
                <a:cs typeface="Times New Roman"/>
              </a:rPr>
              <a:t>Definition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81B0D"/>
              </a:buClr>
              <a:buFont typeface="Franklin Gothic Medium"/>
              <a:buChar char="■"/>
            </a:pPr>
            <a:endParaRPr sz="5750">
              <a:latin typeface="Times New Roman"/>
              <a:cs typeface="Times New Roman"/>
            </a:endParaRPr>
          </a:p>
          <a:p>
            <a:pPr marL="396240" indent="-384175">
              <a:lnSpc>
                <a:spcPct val="100000"/>
              </a:lnSpc>
              <a:spcBef>
                <a:spcPts val="5"/>
              </a:spcBef>
              <a:buFont typeface="Franklin Gothic Medium"/>
              <a:buChar char="■"/>
              <a:tabLst>
                <a:tab pos="396875" algn="l"/>
              </a:tabLst>
            </a:pP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System</a:t>
            </a:r>
            <a:r>
              <a:rPr dirty="0" sz="4000" spc="-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 spc="-10">
                <a:solidFill>
                  <a:srgbClr val="181B0D"/>
                </a:solidFill>
                <a:latin typeface="Times New Roman"/>
                <a:cs typeface="Times New Roman"/>
              </a:rPr>
              <a:t>Requirements:</a:t>
            </a:r>
            <a:endParaRPr sz="4000">
              <a:latin typeface="Times New Roman"/>
              <a:cs typeface="Times New Roman"/>
            </a:endParaRPr>
          </a:p>
          <a:p>
            <a:pPr lvl="1" marL="948690" indent="-405765">
              <a:lnSpc>
                <a:spcPct val="100000"/>
              </a:lnSpc>
              <a:spcBef>
                <a:spcPts val="405"/>
              </a:spcBef>
              <a:buSzPct val="97500"/>
              <a:buFont typeface="Wingdings"/>
              <a:buChar char=""/>
              <a:tabLst>
                <a:tab pos="948690" algn="l"/>
              </a:tabLst>
            </a:pP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Hardware</a:t>
            </a:r>
            <a:r>
              <a:rPr dirty="0" sz="4000" spc="-4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 spc="-10">
                <a:solidFill>
                  <a:srgbClr val="181B0D"/>
                </a:solidFill>
                <a:latin typeface="Times New Roman"/>
                <a:cs typeface="Times New Roman"/>
              </a:rPr>
              <a:t>Requirements</a:t>
            </a:r>
            <a:endParaRPr sz="4000">
              <a:latin typeface="Times New Roman"/>
              <a:cs typeface="Times New Roman"/>
            </a:endParaRPr>
          </a:p>
          <a:p>
            <a:pPr lvl="1" marL="948690" indent="-405765">
              <a:lnSpc>
                <a:spcPct val="100000"/>
              </a:lnSpc>
              <a:spcBef>
                <a:spcPts val="409"/>
              </a:spcBef>
              <a:buSzPct val="97500"/>
              <a:buFont typeface="Wingdings"/>
              <a:buChar char=""/>
              <a:tabLst>
                <a:tab pos="948690" algn="l"/>
              </a:tabLst>
            </a:pP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Software</a:t>
            </a:r>
            <a:r>
              <a:rPr dirty="0" sz="4000" spc="-3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 spc="-10">
                <a:solidFill>
                  <a:srgbClr val="181B0D"/>
                </a:solidFill>
                <a:latin typeface="Times New Roman"/>
                <a:cs typeface="Times New Roman"/>
              </a:rPr>
              <a:t>Requirements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335279"/>
            <a:ext cx="9601200" cy="1350645"/>
          </a:xfrm>
          <a:prstGeom prst="rect"/>
          <a:solidFill>
            <a:srgbClr val="181B0D"/>
          </a:solidFill>
        </p:spPr>
        <p:txBody>
          <a:bodyPr wrap="square" lIns="0" tIns="140970" rIns="0" bIns="0" rtlCol="0" vert="horz">
            <a:spAutoFit/>
          </a:bodyPr>
          <a:lstStyle/>
          <a:p>
            <a:pPr algn="ctr" marL="6985">
              <a:lnSpc>
                <a:spcPct val="100000"/>
              </a:lnSpc>
              <a:spcBef>
                <a:spcPts val="1110"/>
              </a:spcBef>
            </a:pPr>
            <a:r>
              <a:rPr dirty="0" sz="6000" spc="-10"/>
              <a:t>Introduction</a:t>
            </a:r>
            <a:endParaRPr sz="6000"/>
          </a:p>
        </p:txBody>
      </p:sp>
      <p:sp>
        <p:nvSpPr>
          <p:cNvPr id="3" name="object 3" descr=""/>
          <p:cNvSpPr txBox="1"/>
          <p:nvPr/>
        </p:nvSpPr>
        <p:spPr>
          <a:xfrm>
            <a:off x="1450594" y="1861515"/>
            <a:ext cx="8888730" cy="468630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96240" marR="5080" indent="-384175">
              <a:lnSpc>
                <a:spcPts val="4510"/>
              </a:lnSpc>
              <a:spcBef>
                <a:spcPts val="500"/>
              </a:spcBef>
              <a:buFont typeface="Franklin Gothic Medium"/>
              <a:buChar char="■"/>
              <a:tabLst>
                <a:tab pos="396875" algn="l"/>
              </a:tabLst>
            </a:pP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Project</a:t>
            </a:r>
            <a:r>
              <a:rPr dirty="0" sz="4000" spc="-6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deals</a:t>
            </a:r>
            <a:r>
              <a:rPr dirty="0" sz="4000" spc="-1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with</a:t>
            </a:r>
            <a:r>
              <a:rPr dirty="0" sz="4000" spc="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prediction</a:t>
            </a:r>
            <a:r>
              <a:rPr dirty="0" sz="4000" spc="-3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of quality</a:t>
            </a:r>
            <a:r>
              <a:rPr dirty="0" sz="4000" spc="-1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 spc="-25">
                <a:solidFill>
                  <a:srgbClr val="181B0D"/>
                </a:solidFill>
                <a:latin typeface="Times New Roman"/>
                <a:cs typeface="Times New Roman"/>
              </a:rPr>
              <a:t>of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wine</a:t>
            </a:r>
            <a:r>
              <a:rPr dirty="0" sz="4000" spc="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using</a:t>
            </a:r>
            <a:r>
              <a:rPr dirty="0" sz="4000" spc="-1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various</a:t>
            </a:r>
            <a:r>
              <a:rPr dirty="0" sz="4000" spc="-2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 spc="-10">
                <a:solidFill>
                  <a:srgbClr val="181B0D"/>
                </a:solidFill>
                <a:latin typeface="Times New Roman"/>
                <a:cs typeface="Times New Roman"/>
              </a:rPr>
              <a:t>parameters.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81B0D"/>
              </a:buClr>
              <a:buFont typeface="Franklin Gothic Medium"/>
              <a:buChar char="■"/>
            </a:pPr>
            <a:endParaRPr sz="5650">
              <a:latin typeface="Times New Roman"/>
              <a:cs typeface="Times New Roman"/>
            </a:endParaRPr>
          </a:p>
          <a:p>
            <a:pPr marL="396240" indent="-384175">
              <a:lnSpc>
                <a:spcPct val="100000"/>
              </a:lnSpc>
              <a:buFont typeface="Franklin Gothic Medium"/>
              <a:buChar char="■"/>
              <a:tabLst>
                <a:tab pos="396875" algn="l"/>
              </a:tabLst>
            </a:pP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Dataset</a:t>
            </a:r>
            <a:r>
              <a:rPr dirty="0" sz="4000" spc="-2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is taken</a:t>
            </a:r>
            <a:r>
              <a:rPr dirty="0" sz="4000" spc="-2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from</a:t>
            </a:r>
            <a:r>
              <a:rPr dirty="0" sz="4000" spc="-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 spc="-10">
                <a:solidFill>
                  <a:srgbClr val="181B0D"/>
                </a:solidFill>
                <a:latin typeface="Times New Roman"/>
                <a:cs typeface="Times New Roman"/>
              </a:rPr>
              <a:t>Kaggle.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81B0D"/>
              </a:buClr>
              <a:buFont typeface="Franklin Gothic Medium"/>
              <a:buChar char="■"/>
            </a:pPr>
            <a:endParaRPr sz="6100">
              <a:latin typeface="Times New Roman"/>
              <a:cs typeface="Times New Roman"/>
            </a:endParaRPr>
          </a:p>
          <a:p>
            <a:pPr marL="396240" marR="334010" indent="-384175">
              <a:lnSpc>
                <a:spcPts val="4510"/>
              </a:lnSpc>
              <a:buFont typeface="Franklin Gothic Medium"/>
              <a:buChar char="■"/>
              <a:tabLst>
                <a:tab pos="396875" algn="l"/>
              </a:tabLst>
            </a:pP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Model</a:t>
            </a:r>
            <a:r>
              <a:rPr dirty="0" sz="4000" spc="-3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is trained</a:t>
            </a:r>
            <a:r>
              <a:rPr dirty="0" sz="4000" spc="-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and</a:t>
            </a:r>
            <a:r>
              <a:rPr dirty="0" sz="4000" spc="-2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evaluated</a:t>
            </a:r>
            <a:r>
              <a:rPr dirty="0" sz="4000" spc="-3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to</a:t>
            </a:r>
            <a:r>
              <a:rPr dirty="0" sz="4000" spc="1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give</a:t>
            </a:r>
            <a:r>
              <a:rPr dirty="0" sz="4000" spc="-3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 spc="-50">
                <a:solidFill>
                  <a:srgbClr val="181B0D"/>
                </a:solidFill>
                <a:latin typeface="Times New Roman"/>
                <a:cs typeface="Times New Roman"/>
              </a:rPr>
              <a:t>a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final</a:t>
            </a:r>
            <a:r>
              <a:rPr dirty="0" sz="4000" spc="-10">
                <a:solidFill>
                  <a:srgbClr val="181B0D"/>
                </a:solidFill>
                <a:latin typeface="Times New Roman"/>
                <a:cs typeface="Times New Roman"/>
              </a:rPr>
              <a:t> result.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39623"/>
            <a:ext cx="9601200" cy="838200"/>
          </a:xfrm>
          <a:prstGeom prst="rect"/>
          <a:solidFill>
            <a:srgbClr val="181B0D"/>
          </a:solidFill>
        </p:spPr>
        <p:txBody>
          <a:bodyPr wrap="square" lIns="0" tIns="32384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254"/>
              </a:spcBef>
            </a:pPr>
            <a:r>
              <a:rPr dirty="0" sz="4400" spc="-30">
                <a:latin typeface="Franklin Gothic Medium"/>
                <a:cs typeface="Franklin Gothic Medium"/>
              </a:rPr>
              <a:t>Literature</a:t>
            </a:r>
            <a:r>
              <a:rPr dirty="0" sz="4400" spc="-204">
                <a:latin typeface="Franklin Gothic Medium"/>
                <a:cs typeface="Franklin Gothic Medium"/>
              </a:rPr>
              <a:t> </a:t>
            </a:r>
            <a:r>
              <a:rPr dirty="0" sz="4400" spc="-10">
                <a:latin typeface="Franklin Gothic Medium"/>
                <a:cs typeface="Franklin Gothic Medium"/>
              </a:rPr>
              <a:t>Review</a:t>
            </a:r>
            <a:endParaRPr sz="4400">
              <a:latin typeface="Franklin Gothic Medium"/>
              <a:cs typeface="Franklin Gothic Medium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50594" y="869137"/>
            <a:ext cx="9279255" cy="586422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396240" marR="568325" indent="-384175">
              <a:lnSpc>
                <a:spcPct val="94100"/>
              </a:lnSpc>
              <a:spcBef>
                <a:spcPts val="320"/>
              </a:spcBef>
              <a:buFont typeface="Franklin Gothic Medium"/>
              <a:buChar char="■"/>
              <a:tabLst>
                <a:tab pos="396875" algn="l"/>
              </a:tabLst>
            </a:pP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The</a:t>
            </a:r>
            <a:r>
              <a:rPr dirty="0" sz="3200" spc="-5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wine</a:t>
            </a:r>
            <a:r>
              <a:rPr dirty="0" sz="3200" spc="-7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quality</a:t>
            </a:r>
            <a:r>
              <a:rPr dirty="0" sz="3200" spc="-5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prediction</a:t>
            </a:r>
            <a:r>
              <a:rPr dirty="0" sz="3200" spc="-6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proposed</a:t>
            </a:r>
            <a:r>
              <a:rPr dirty="0" sz="3200" spc="-8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by</a:t>
            </a:r>
            <a:r>
              <a:rPr dirty="0" sz="3200" spc="-6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181B0D"/>
                </a:solidFill>
                <a:latin typeface="Times New Roman"/>
                <a:cs typeface="Times New Roman"/>
              </a:rPr>
              <a:t>Rohan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Kothawade</a:t>
            </a:r>
            <a:r>
              <a:rPr dirty="0" sz="3200" spc="-3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(2021)</a:t>
            </a:r>
            <a:r>
              <a:rPr dirty="0" sz="3200" spc="-4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is</a:t>
            </a:r>
            <a:r>
              <a:rPr dirty="0" sz="3200" spc="-5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based</a:t>
            </a:r>
            <a:r>
              <a:rPr dirty="0" sz="3200" spc="-2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on</a:t>
            </a:r>
            <a:r>
              <a:rPr dirty="0" sz="3200" spc="-6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how</a:t>
            </a:r>
            <a:r>
              <a:rPr dirty="0" sz="3200" spc="-5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to</a:t>
            </a:r>
            <a:r>
              <a:rPr dirty="0" sz="3200" spc="-3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speed</a:t>
            </a:r>
            <a:r>
              <a:rPr dirty="0" sz="3200" spc="-2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up</a:t>
            </a:r>
            <a:r>
              <a:rPr dirty="0" sz="3200" spc="-6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181B0D"/>
                </a:solidFill>
                <a:latin typeface="Times New Roman"/>
                <a:cs typeface="Times New Roman"/>
              </a:rPr>
              <a:t>the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process</a:t>
            </a:r>
            <a:r>
              <a:rPr dirty="0" sz="3200" spc="-5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by</a:t>
            </a:r>
            <a:r>
              <a:rPr dirty="0" sz="3200" spc="-7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reducing</a:t>
            </a:r>
            <a:r>
              <a:rPr dirty="0" sz="3200" spc="-6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human</a:t>
            </a:r>
            <a:r>
              <a:rPr dirty="0" sz="3200" spc="-2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wine</a:t>
            </a:r>
            <a:r>
              <a:rPr dirty="0" sz="3200" spc="-5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testing</a:t>
            </a:r>
            <a:r>
              <a:rPr dirty="0" sz="3200" spc="-6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181B0D"/>
                </a:solidFill>
                <a:latin typeface="Times New Roman"/>
                <a:cs typeface="Times New Roman"/>
              </a:rPr>
              <a:t>method.</a:t>
            </a:r>
            <a:endParaRPr sz="3200">
              <a:latin typeface="Times New Roman"/>
              <a:cs typeface="Times New Roman"/>
            </a:endParaRPr>
          </a:p>
          <a:p>
            <a:pPr marL="396240" marR="5080" indent="-384175">
              <a:lnSpc>
                <a:spcPct val="94100"/>
              </a:lnSpc>
              <a:spcBef>
                <a:spcPts val="1185"/>
              </a:spcBef>
              <a:buFont typeface="Franklin Gothic Medium"/>
              <a:buChar char="■"/>
              <a:tabLst>
                <a:tab pos="396875" algn="l"/>
              </a:tabLst>
            </a:pP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The</a:t>
            </a:r>
            <a:r>
              <a:rPr dirty="0" sz="3200" spc="-5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wine</a:t>
            </a:r>
            <a:r>
              <a:rPr dirty="0" sz="3200" spc="-7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quality</a:t>
            </a:r>
            <a:r>
              <a:rPr dirty="0" sz="3200" spc="-6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prediction</a:t>
            </a:r>
            <a:r>
              <a:rPr dirty="0" sz="3200" spc="-6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proposed</a:t>
            </a:r>
            <a:r>
              <a:rPr dirty="0" sz="3200" spc="-8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by</a:t>
            </a:r>
            <a:r>
              <a:rPr dirty="0" sz="3200" spc="-9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Mohit</a:t>
            </a:r>
            <a:r>
              <a:rPr dirty="0" sz="3200" spc="-7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181B0D"/>
                </a:solidFill>
                <a:latin typeface="Times New Roman"/>
                <a:cs typeface="Times New Roman"/>
              </a:rPr>
              <a:t>Gupta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et</a:t>
            </a:r>
            <a:r>
              <a:rPr dirty="0" sz="3200" spc="-3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al</a:t>
            </a:r>
            <a:r>
              <a:rPr dirty="0" sz="3200" spc="-4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(May 2021),</a:t>
            </a:r>
            <a:r>
              <a:rPr dirty="0" sz="3200" spc="-8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testing</a:t>
            </a:r>
            <a:r>
              <a:rPr dirty="0" sz="3200" spc="-4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is</a:t>
            </a:r>
            <a:r>
              <a:rPr dirty="0" sz="3200" spc="-3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done</a:t>
            </a:r>
            <a:r>
              <a:rPr dirty="0" sz="3200" spc="-4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by</a:t>
            </a:r>
            <a:r>
              <a:rPr dirty="0" sz="3200" spc="-5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181B0D"/>
                </a:solidFill>
                <a:latin typeface="Times New Roman"/>
                <a:cs typeface="Times New Roman"/>
              </a:rPr>
              <a:t>automates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software</a:t>
            </a:r>
            <a:r>
              <a:rPr dirty="0" sz="3200" spc="-4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that</a:t>
            </a:r>
            <a:r>
              <a:rPr dirty="0" sz="3200" spc="-6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uses</a:t>
            </a:r>
            <a:r>
              <a:rPr dirty="0" sz="3200" spc="-4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Data</a:t>
            </a:r>
            <a:r>
              <a:rPr dirty="0" sz="3200" spc="-5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Mining</a:t>
            </a:r>
            <a:r>
              <a:rPr dirty="0" sz="3200" spc="-5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which</a:t>
            </a:r>
            <a:r>
              <a:rPr dirty="0" sz="3200" spc="-6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is</a:t>
            </a:r>
            <a:r>
              <a:rPr dirty="0" sz="3200" spc="-3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based</a:t>
            </a:r>
            <a:r>
              <a:rPr dirty="0" sz="3200" spc="-5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181B0D"/>
                </a:solidFill>
                <a:latin typeface="Times New Roman"/>
                <a:cs typeface="Times New Roman"/>
              </a:rPr>
              <a:t>on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mathematical</a:t>
            </a:r>
            <a:r>
              <a:rPr dirty="0" sz="3200" spc="-1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algorithm</a:t>
            </a:r>
            <a:r>
              <a:rPr dirty="0" sz="3200" spc="-9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required</a:t>
            </a:r>
            <a:r>
              <a:rPr dirty="0" sz="3200" spc="-7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to</a:t>
            </a:r>
            <a:r>
              <a:rPr dirty="0" sz="3200" spc="-9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drive</a:t>
            </a:r>
            <a:r>
              <a:rPr dirty="0" sz="3200" spc="-7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the</a:t>
            </a:r>
            <a:r>
              <a:rPr dirty="0" sz="3200" spc="-10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181B0D"/>
                </a:solidFill>
                <a:latin typeface="Times New Roman"/>
                <a:cs typeface="Times New Roman"/>
              </a:rPr>
              <a:t>preferred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results</a:t>
            </a:r>
            <a:r>
              <a:rPr dirty="0" sz="3200" spc="-6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from</a:t>
            </a:r>
            <a:r>
              <a:rPr dirty="0" sz="3200" spc="-8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the</a:t>
            </a:r>
            <a:r>
              <a:rPr dirty="0" sz="3200" spc="-8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enormous</a:t>
            </a:r>
            <a:r>
              <a:rPr dirty="0" sz="3200" spc="-1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collection</a:t>
            </a:r>
            <a:r>
              <a:rPr dirty="0" sz="3200" spc="-7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of</a:t>
            </a:r>
            <a:r>
              <a:rPr dirty="0" sz="3200" spc="-8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181B0D"/>
                </a:solidFill>
                <a:latin typeface="Times New Roman"/>
                <a:cs typeface="Times New Roman"/>
              </a:rPr>
              <a:t>databases.</a:t>
            </a:r>
            <a:endParaRPr sz="3200">
              <a:latin typeface="Times New Roman"/>
              <a:cs typeface="Times New Roman"/>
            </a:endParaRPr>
          </a:p>
          <a:p>
            <a:pPr marL="396240" marR="408305" indent="-384175">
              <a:lnSpc>
                <a:spcPct val="94200"/>
              </a:lnSpc>
              <a:spcBef>
                <a:spcPts val="1185"/>
              </a:spcBef>
              <a:buFont typeface="Franklin Gothic Medium"/>
              <a:buChar char="■"/>
              <a:tabLst>
                <a:tab pos="396875" algn="l"/>
              </a:tabLst>
            </a:pP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The</a:t>
            </a:r>
            <a:r>
              <a:rPr dirty="0" sz="3200" spc="-5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wine</a:t>
            </a:r>
            <a:r>
              <a:rPr dirty="0" sz="3200" spc="-7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quality</a:t>
            </a:r>
            <a:r>
              <a:rPr dirty="0" sz="3200" spc="-6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prediction</a:t>
            </a:r>
            <a:r>
              <a:rPr dirty="0" sz="3200" spc="-6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proposed</a:t>
            </a:r>
            <a:r>
              <a:rPr dirty="0" sz="3200" spc="-8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by</a:t>
            </a:r>
            <a:r>
              <a:rPr dirty="0" sz="3200" spc="-8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 spc="-40">
                <a:solidFill>
                  <a:srgbClr val="181B0D"/>
                </a:solidFill>
                <a:latin typeface="Times New Roman"/>
                <a:cs typeface="Times New Roman"/>
              </a:rPr>
              <a:t>Dr.</a:t>
            </a:r>
            <a:r>
              <a:rPr dirty="0" sz="3200" spc="-10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181B0D"/>
                </a:solidFill>
                <a:latin typeface="Times New Roman"/>
                <a:cs typeface="Times New Roman"/>
              </a:rPr>
              <a:t>T.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Narashimha Rao(2022)</a:t>
            </a:r>
            <a:r>
              <a:rPr dirty="0" sz="3200" spc="-7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is</a:t>
            </a:r>
            <a:r>
              <a:rPr dirty="0" sz="3200" spc="-8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based</a:t>
            </a:r>
            <a:r>
              <a:rPr dirty="0" sz="3200" spc="-5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on</a:t>
            </a:r>
            <a:r>
              <a:rPr dirty="0" sz="3200" spc="-9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several</a:t>
            </a:r>
            <a:r>
              <a:rPr dirty="0" sz="3200" spc="-3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181B0D"/>
                </a:solidFill>
                <a:latin typeface="Times New Roman"/>
                <a:cs typeface="Times New Roman"/>
              </a:rPr>
              <a:t>features,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results</a:t>
            </a:r>
            <a:r>
              <a:rPr dirty="0" sz="3200" spc="-6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of</a:t>
            </a:r>
            <a:r>
              <a:rPr dirty="0" sz="3200" spc="-9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past</a:t>
            </a:r>
            <a:r>
              <a:rPr dirty="0" sz="3200" spc="-7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systems</a:t>
            </a:r>
            <a:r>
              <a:rPr dirty="0" sz="3200" spc="3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and</a:t>
            </a:r>
            <a:r>
              <a:rPr dirty="0" sz="3200" spc="-7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existing</a:t>
            </a:r>
            <a:r>
              <a:rPr dirty="0" sz="3200" spc="-7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systems </a:t>
            </a:r>
            <a:r>
              <a:rPr dirty="0" sz="3200" spc="-20">
                <a:solidFill>
                  <a:srgbClr val="181B0D"/>
                </a:solidFill>
                <a:latin typeface="Times New Roman"/>
                <a:cs typeface="Times New Roman"/>
              </a:rPr>
              <a:t>were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compared</a:t>
            </a:r>
            <a:r>
              <a:rPr dirty="0" sz="3200" spc="-3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to</a:t>
            </a:r>
            <a:r>
              <a:rPr dirty="0" sz="3200" spc="-8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81B0D"/>
                </a:solidFill>
                <a:latin typeface="Times New Roman"/>
                <a:cs typeface="Times New Roman"/>
              </a:rPr>
              <a:t>increase</a:t>
            </a:r>
            <a:r>
              <a:rPr dirty="0" sz="3200" spc="-5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181B0D"/>
                </a:solidFill>
                <a:latin typeface="Times New Roman"/>
                <a:cs typeface="Times New Roman"/>
              </a:rPr>
              <a:t>accuracy.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326136"/>
            <a:ext cx="9601200" cy="1304925"/>
          </a:xfrm>
          <a:prstGeom prst="rect"/>
          <a:solidFill>
            <a:srgbClr val="181B0D"/>
          </a:solidFill>
        </p:spPr>
        <p:txBody>
          <a:bodyPr wrap="square" lIns="0" tIns="118110" rIns="0" bIns="0" rtlCol="0" vert="horz">
            <a:spAutoFit/>
          </a:bodyPr>
          <a:lstStyle/>
          <a:p>
            <a:pPr algn="ctr" marL="6350">
              <a:lnSpc>
                <a:spcPct val="100000"/>
              </a:lnSpc>
              <a:spcBef>
                <a:spcPts val="930"/>
              </a:spcBef>
            </a:pPr>
            <a:r>
              <a:rPr dirty="0" sz="6000" spc="-10"/>
              <a:t>Methodology</a:t>
            </a:r>
            <a:endParaRPr sz="6000"/>
          </a:p>
        </p:txBody>
      </p:sp>
      <p:sp>
        <p:nvSpPr>
          <p:cNvPr id="3" name="object 3" descr=""/>
          <p:cNvSpPr txBox="1"/>
          <p:nvPr/>
        </p:nvSpPr>
        <p:spPr>
          <a:xfrm>
            <a:off x="1374394" y="2335479"/>
            <a:ext cx="9263380" cy="3540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0"/>
              </a:spcBef>
              <a:buFont typeface="Franklin Gothic Medium"/>
              <a:buChar char="■"/>
              <a:tabLst>
                <a:tab pos="396875" algn="l"/>
              </a:tabLst>
            </a:pP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Definition</a:t>
            </a:r>
            <a:r>
              <a:rPr dirty="0" sz="4000" spc="-3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of</a:t>
            </a:r>
            <a:r>
              <a:rPr dirty="0" sz="4000" spc="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Random</a:t>
            </a:r>
            <a:r>
              <a:rPr dirty="0" sz="4000" spc="-5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Forest </a:t>
            </a:r>
            <a:r>
              <a:rPr dirty="0" sz="4000" spc="-10">
                <a:solidFill>
                  <a:srgbClr val="181B0D"/>
                </a:solidFill>
                <a:latin typeface="Times New Roman"/>
                <a:cs typeface="Times New Roman"/>
              </a:rPr>
              <a:t>Classifier.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81B0D"/>
              </a:buClr>
              <a:buFont typeface="Franklin Gothic Medium"/>
              <a:buChar char="■"/>
            </a:pPr>
            <a:endParaRPr sz="5750">
              <a:latin typeface="Times New Roman"/>
              <a:cs typeface="Times New Roman"/>
            </a:endParaRPr>
          </a:p>
          <a:p>
            <a:pPr marL="396240" indent="-384175">
              <a:lnSpc>
                <a:spcPct val="100000"/>
              </a:lnSpc>
              <a:buFont typeface="Franklin Gothic Medium"/>
              <a:buChar char="■"/>
              <a:tabLst>
                <a:tab pos="396875" algn="l"/>
              </a:tabLst>
            </a:pP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Supervised</a:t>
            </a:r>
            <a:r>
              <a:rPr dirty="0" sz="4000" spc="-5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learning</a:t>
            </a:r>
            <a:r>
              <a:rPr dirty="0" sz="4000" spc="-10">
                <a:solidFill>
                  <a:srgbClr val="181B0D"/>
                </a:solidFill>
                <a:latin typeface="Times New Roman"/>
                <a:cs typeface="Times New Roman"/>
              </a:rPr>
              <a:t> technique.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81B0D"/>
              </a:buClr>
              <a:buFont typeface="Franklin Gothic Medium"/>
              <a:buChar char="■"/>
            </a:pPr>
            <a:endParaRPr sz="5750">
              <a:latin typeface="Times New Roman"/>
              <a:cs typeface="Times New Roman"/>
            </a:endParaRPr>
          </a:p>
          <a:p>
            <a:pPr marL="396240" indent="-384175">
              <a:lnSpc>
                <a:spcPct val="100000"/>
              </a:lnSpc>
              <a:spcBef>
                <a:spcPts val="5"/>
              </a:spcBef>
              <a:buFont typeface="Franklin Gothic Medium"/>
              <a:buChar char="■"/>
              <a:tabLst>
                <a:tab pos="396875" algn="l"/>
              </a:tabLst>
            </a:pP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Based</a:t>
            </a:r>
            <a:r>
              <a:rPr dirty="0" sz="4000" spc="-4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on</a:t>
            </a:r>
            <a:r>
              <a:rPr dirty="0" sz="4000" spc="-3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the concept</a:t>
            </a:r>
            <a:r>
              <a:rPr dirty="0" sz="4000" spc="-4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of</a:t>
            </a:r>
            <a:r>
              <a:rPr dirty="0" sz="4000" spc="-4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ensemble</a:t>
            </a:r>
            <a:r>
              <a:rPr dirty="0" sz="4000" spc="3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 spc="-10">
                <a:solidFill>
                  <a:srgbClr val="181B0D"/>
                </a:solidFill>
                <a:latin typeface="Times New Roman"/>
                <a:cs typeface="Times New Roman"/>
              </a:rPr>
              <a:t>learning.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40207"/>
            <a:ext cx="9601200" cy="1301750"/>
          </a:xfrm>
          <a:prstGeom prst="rect"/>
          <a:solidFill>
            <a:srgbClr val="181B0D"/>
          </a:solidFill>
        </p:spPr>
        <p:txBody>
          <a:bodyPr wrap="square" lIns="0" tIns="115570" rIns="0" bIns="0" rtlCol="0" vert="horz">
            <a:spAutoFit/>
          </a:bodyPr>
          <a:lstStyle/>
          <a:p>
            <a:pPr algn="ctr" marL="6350">
              <a:lnSpc>
                <a:spcPct val="100000"/>
              </a:lnSpc>
              <a:spcBef>
                <a:spcPts val="910"/>
              </a:spcBef>
            </a:pPr>
            <a:r>
              <a:rPr dirty="0" sz="6000" spc="-10"/>
              <a:t>Algorithm</a:t>
            </a:r>
            <a:endParaRPr sz="6000"/>
          </a:p>
        </p:txBody>
      </p:sp>
      <p:sp>
        <p:nvSpPr>
          <p:cNvPr id="3" name="object 3" descr=""/>
          <p:cNvSpPr txBox="1"/>
          <p:nvPr/>
        </p:nvSpPr>
        <p:spPr>
          <a:xfrm>
            <a:off x="6958710" y="1776171"/>
            <a:ext cx="4630420" cy="438150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96875" marR="337820" indent="-384810">
              <a:lnSpc>
                <a:spcPts val="4510"/>
              </a:lnSpc>
              <a:spcBef>
                <a:spcPts val="500"/>
              </a:spcBef>
              <a:buFont typeface="Franklin Gothic Medium"/>
              <a:buChar char="■"/>
              <a:tabLst>
                <a:tab pos="397510" algn="l"/>
              </a:tabLst>
            </a:pPr>
            <a:r>
              <a:rPr dirty="0" sz="4000" spc="-25">
                <a:solidFill>
                  <a:srgbClr val="181B0D"/>
                </a:solidFill>
                <a:latin typeface="Times New Roman"/>
                <a:cs typeface="Times New Roman"/>
              </a:rPr>
              <a:t>Working</a:t>
            </a:r>
            <a:r>
              <a:rPr dirty="0" sz="4000" spc="-13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is</a:t>
            </a:r>
            <a:r>
              <a:rPr dirty="0" sz="4000" spc="-5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 spc="-10">
                <a:solidFill>
                  <a:srgbClr val="181B0D"/>
                </a:solidFill>
                <a:latin typeface="Times New Roman"/>
                <a:cs typeface="Times New Roman"/>
              </a:rPr>
              <a:t>divided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into</a:t>
            </a:r>
            <a:r>
              <a:rPr dirty="0" sz="4000" spc="-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two-</a:t>
            </a:r>
            <a:r>
              <a:rPr dirty="0" sz="4000" spc="-10">
                <a:solidFill>
                  <a:srgbClr val="181B0D"/>
                </a:solidFill>
                <a:latin typeface="Times New Roman"/>
                <a:cs typeface="Times New Roman"/>
              </a:rPr>
              <a:t>phases.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81B0D"/>
              </a:buClr>
              <a:buFont typeface="Franklin Gothic Medium"/>
              <a:buChar char="■"/>
            </a:pPr>
            <a:endParaRPr sz="6000">
              <a:latin typeface="Times New Roman"/>
              <a:cs typeface="Times New Roman"/>
            </a:endParaRPr>
          </a:p>
          <a:p>
            <a:pPr marL="396875" marR="5080" indent="-384810">
              <a:lnSpc>
                <a:spcPts val="4510"/>
              </a:lnSpc>
              <a:buFont typeface="Franklin Gothic Medium"/>
              <a:buChar char="■"/>
              <a:tabLst>
                <a:tab pos="397510" algn="l"/>
              </a:tabLst>
            </a:pP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There</a:t>
            </a:r>
            <a:r>
              <a:rPr dirty="0" sz="4000" spc="-5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are</a:t>
            </a:r>
            <a:r>
              <a:rPr dirty="0" sz="4000" spc="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three</a:t>
            </a:r>
            <a:r>
              <a:rPr dirty="0" sz="4000" spc="-10">
                <a:solidFill>
                  <a:srgbClr val="181B0D"/>
                </a:solidFill>
                <a:latin typeface="Times New Roman"/>
                <a:cs typeface="Times New Roman"/>
              </a:rPr>
              <a:t> steps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involved</a:t>
            </a:r>
            <a:r>
              <a:rPr dirty="0" sz="4000" spc="-5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in</a:t>
            </a:r>
            <a:r>
              <a:rPr dirty="0" sz="4000" spc="-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 spc="-25">
                <a:solidFill>
                  <a:srgbClr val="181B0D"/>
                </a:solidFill>
                <a:latin typeface="Times New Roman"/>
                <a:cs typeface="Times New Roman"/>
              </a:rPr>
              <a:t>the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working</a:t>
            </a:r>
            <a:r>
              <a:rPr dirty="0" sz="4000" spc="-60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81B0D"/>
                </a:solidFill>
                <a:latin typeface="Times New Roman"/>
                <a:cs typeface="Times New Roman"/>
              </a:rPr>
              <a:t>of</a:t>
            </a:r>
            <a:r>
              <a:rPr dirty="0" sz="4000" spc="15">
                <a:solidFill>
                  <a:srgbClr val="181B0D"/>
                </a:solidFill>
                <a:latin typeface="Times New Roman"/>
                <a:cs typeface="Times New Roman"/>
              </a:rPr>
              <a:t> </a:t>
            </a:r>
            <a:r>
              <a:rPr dirty="0" sz="4000" spc="-20">
                <a:solidFill>
                  <a:srgbClr val="181B0D"/>
                </a:solidFill>
                <a:latin typeface="Times New Roman"/>
                <a:cs typeface="Times New Roman"/>
              </a:rPr>
              <a:t>this </a:t>
            </a:r>
            <a:r>
              <a:rPr dirty="0" sz="4000" spc="-10">
                <a:solidFill>
                  <a:srgbClr val="181B0D"/>
                </a:solidFill>
                <a:latin typeface="Times New Roman"/>
                <a:cs typeface="Times New Roman"/>
              </a:rPr>
              <a:t>classifier.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72" y="1798320"/>
            <a:ext cx="5474208" cy="45445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71600" y="167639"/>
            <a:ext cx="9601200" cy="1228725"/>
          </a:xfrm>
          <a:custGeom>
            <a:avLst/>
            <a:gdLst/>
            <a:ahLst/>
            <a:cxnLst/>
            <a:rect l="l" t="t" r="r" b="b"/>
            <a:pathLst>
              <a:path w="9601200" h="1228725">
                <a:moveTo>
                  <a:pt x="9601200" y="0"/>
                </a:moveTo>
                <a:lnTo>
                  <a:pt x="0" y="0"/>
                </a:lnTo>
                <a:lnTo>
                  <a:pt x="0" y="1228343"/>
                </a:lnTo>
                <a:lnTo>
                  <a:pt x="9601200" y="1228343"/>
                </a:lnTo>
                <a:lnTo>
                  <a:pt x="96012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9211" rIns="0" bIns="0" rtlCol="0" vert="horz">
            <a:spAutoFit/>
          </a:bodyPr>
          <a:lstStyle/>
          <a:p>
            <a:pPr marL="2168525">
              <a:lnSpc>
                <a:spcPct val="100000"/>
              </a:lnSpc>
              <a:spcBef>
                <a:spcPts val="100"/>
              </a:spcBef>
            </a:pPr>
            <a:r>
              <a:rPr dirty="0" sz="6000"/>
              <a:t>Bar-</a:t>
            </a:r>
            <a:r>
              <a:rPr dirty="0" sz="6000" spc="-110"/>
              <a:t> </a:t>
            </a:r>
            <a:r>
              <a:rPr dirty="0" sz="6000"/>
              <a:t>Plot</a:t>
            </a:r>
            <a:r>
              <a:rPr dirty="0" sz="6000" spc="-375"/>
              <a:t> </a:t>
            </a:r>
            <a:r>
              <a:rPr dirty="0" sz="6000" spc="-10"/>
              <a:t>Analysis</a:t>
            </a:r>
            <a:endParaRPr sz="60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232" y="1633727"/>
            <a:ext cx="3718560" cy="508711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0808" y="1633727"/>
            <a:ext cx="3489960" cy="5087112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8531352" y="1633727"/>
            <a:ext cx="3343910" cy="5087620"/>
            <a:chOff x="8531352" y="1633727"/>
            <a:chExt cx="3343910" cy="508762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1352" y="1633727"/>
              <a:ext cx="3343655" cy="254508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5736" y="4178807"/>
              <a:ext cx="3319272" cy="25420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71600" y="167639"/>
            <a:ext cx="9601200" cy="1228725"/>
          </a:xfrm>
          <a:custGeom>
            <a:avLst/>
            <a:gdLst/>
            <a:ahLst/>
            <a:cxnLst/>
            <a:rect l="l" t="t" r="r" b="b"/>
            <a:pathLst>
              <a:path w="9601200" h="1228725">
                <a:moveTo>
                  <a:pt x="9601200" y="0"/>
                </a:moveTo>
                <a:lnTo>
                  <a:pt x="0" y="0"/>
                </a:lnTo>
                <a:lnTo>
                  <a:pt x="0" y="1228343"/>
                </a:lnTo>
                <a:lnTo>
                  <a:pt x="9601200" y="1228343"/>
                </a:lnTo>
                <a:lnTo>
                  <a:pt x="96012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9211" rIns="0" bIns="0" rtlCol="0" vert="horz">
            <a:spAutoFit/>
          </a:bodyPr>
          <a:lstStyle/>
          <a:p>
            <a:pPr marL="2168525">
              <a:lnSpc>
                <a:spcPct val="100000"/>
              </a:lnSpc>
              <a:spcBef>
                <a:spcPts val="100"/>
              </a:spcBef>
            </a:pPr>
            <a:r>
              <a:rPr dirty="0" sz="6000"/>
              <a:t>Bar-</a:t>
            </a:r>
            <a:r>
              <a:rPr dirty="0" sz="6000" spc="-110"/>
              <a:t> </a:t>
            </a:r>
            <a:r>
              <a:rPr dirty="0" sz="6000"/>
              <a:t>Plot</a:t>
            </a:r>
            <a:r>
              <a:rPr dirty="0" sz="6000" spc="-375"/>
              <a:t> </a:t>
            </a:r>
            <a:r>
              <a:rPr dirty="0" sz="6000" spc="-10"/>
              <a:t>Analysis</a:t>
            </a:r>
            <a:endParaRPr sz="6000"/>
          </a:p>
        </p:txBody>
      </p:sp>
      <p:grpSp>
        <p:nvGrpSpPr>
          <p:cNvPr id="4" name="object 4" descr=""/>
          <p:cNvGrpSpPr/>
          <p:nvPr/>
        </p:nvGrpSpPr>
        <p:grpSpPr>
          <a:xfrm>
            <a:off x="950975" y="1648967"/>
            <a:ext cx="10594975" cy="5120640"/>
            <a:chOff x="950975" y="1648967"/>
            <a:chExt cx="10594975" cy="512064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975" y="1648967"/>
              <a:ext cx="3395472" cy="260908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7135" y="1648967"/>
              <a:ext cx="3532632" cy="260908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5287" y="4258054"/>
              <a:ext cx="3325367" cy="251155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20456" y="1648967"/>
              <a:ext cx="3325367" cy="260908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8608" y="4258054"/>
              <a:ext cx="3325367" cy="2511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71600" y="167639"/>
            <a:ext cx="9601200" cy="1228725"/>
          </a:xfrm>
          <a:custGeom>
            <a:avLst/>
            <a:gdLst/>
            <a:ahLst/>
            <a:cxnLst/>
            <a:rect l="l" t="t" r="r" b="b"/>
            <a:pathLst>
              <a:path w="9601200" h="1228725">
                <a:moveTo>
                  <a:pt x="9601200" y="0"/>
                </a:moveTo>
                <a:lnTo>
                  <a:pt x="0" y="0"/>
                </a:lnTo>
                <a:lnTo>
                  <a:pt x="0" y="1228343"/>
                </a:lnTo>
                <a:lnTo>
                  <a:pt x="9601200" y="1228343"/>
                </a:lnTo>
                <a:lnTo>
                  <a:pt x="96012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9211" rIns="0" bIns="0" rtlCol="0" vert="horz">
            <a:spAutoFit/>
          </a:bodyPr>
          <a:lstStyle/>
          <a:p>
            <a:pPr marL="1906270">
              <a:lnSpc>
                <a:spcPct val="100000"/>
              </a:lnSpc>
              <a:spcBef>
                <a:spcPts val="100"/>
              </a:spcBef>
            </a:pPr>
            <a:r>
              <a:rPr dirty="0" sz="6000"/>
              <a:t>Heat-</a:t>
            </a:r>
            <a:r>
              <a:rPr dirty="0" sz="6000" spc="5"/>
              <a:t> </a:t>
            </a:r>
            <a:r>
              <a:rPr dirty="0" sz="6000"/>
              <a:t>Map</a:t>
            </a:r>
            <a:r>
              <a:rPr dirty="0" sz="6000" spc="-340"/>
              <a:t> </a:t>
            </a:r>
            <a:r>
              <a:rPr dirty="0" sz="6000" spc="-10"/>
              <a:t>Analysis</a:t>
            </a:r>
            <a:endParaRPr sz="6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533144"/>
            <a:ext cx="9601200" cy="50871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Amulya Manoj Walimbe</dc:creator>
  <dcterms:created xsi:type="dcterms:W3CDTF">2023-10-17T20:06:21Z</dcterms:created>
  <dcterms:modified xsi:type="dcterms:W3CDTF">2023-10-17T20:06:21Z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2023-10-17T00:00:00Z</vt:filetime>
  </property>
  <property fmtid="{D5CDD505-2E9C-101B-9397-08002B2CF9AE}" pid="5" name="Producer">
    <vt:lpwstr>Microsoft® PowerPoint® 2019</vt:lpwstr>
  </property>
</Properties>
</file>