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61" r:id="rId2"/>
    <p:sldId id="257" r:id="rId3"/>
    <p:sldId id="262" r:id="rId4"/>
    <p:sldId id="263" r:id="rId5"/>
    <p:sldId id="264" r:id="rId6"/>
    <p:sldId id="266" r:id="rId7"/>
    <p:sldId id="267" r:id="rId8"/>
    <p:sldId id="268" r:id="rId9"/>
    <p:sldId id="272"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706" autoAdjust="0"/>
  </p:normalViewPr>
  <p:slideViewPr>
    <p:cSldViewPr snapToGrid="0">
      <p:cViewPr varScale="1">
        <p:scale>
          <a:sx n="85" d="100"/>
          <a:sy n="85" d="100"/>
        </p:scale>
        <p:origin x="744" y="77"/>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29113-7A70-4E0E-B036-871C49B835F1}" type="doc">
      <dgm:prSet loTypeId="urn:microsoft.com/office/officeart/2005/8/layout/hProcess6" loCatId="process" qsTypeId="urn:microsoft.com/office/officeart/2005/8/quickstyle/simple1" qsCatId="simple" csTypeId="urn:microsoft.com/office/officeart/2005/8/colors/accent1_1" csCatId="accent1" phldr="1"/>
      <dgm:spPr/>
      <dgm:t>
        <a:bodyPr/>
        <a:lstStyle/>
        <a:p>
          <a:endParaRPr lang="en-US"/>
        </a:p>
      </dgm:t>
    </dgm:pt>
    <dgm:pt modelId="{8734DFB3-ADD8-4FD2-87D8-1981AA0ADD0B}" type="pres">
      <dgm:prSet presAssocID="{FBA29113-7A70-4E0E-B036-871C49B835F1}" presName="theList" presStyleCnt="0">
        <dgm:presLayoutVars>
          <dgm:dir/>
          <dgm:animLvl val="lvl"/>
          <dgm:resizeHandles val="exact"/>
        </dgm:presLayoutVars>
      </dgm:prSet>
      <dgm:spPr/>
    </dgm:pt>
  </dgm:ptLst>
  <dgm:cxnLst>
    <dgm:cxn modelId="{31498E67-CEA0-4571-B7AB-26A2113144F6}" type="presOf" srcId="{FBA29113-7A70-4E0E-B036-871C49B835F1}" destId="{8734DFB3-ADD8-4FD2-87D8-1981AA0ADD0B}" srcOrd="0"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2/27/2025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2/27/2025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2/27/2025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2/27/2025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2/27/2025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2/27/2025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2/27/2025</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2/27/2025</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2/27/2025</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2/27/2025</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2/27/2025</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5" y="867266"/>
            <a:ext cx="7510790" cy="1574276"/>
          </a:xfrm>
        </p:spPr>
        <p:txBody>
          <a:bodyPr>
            <a:normAutofit/>
          </a:bodyPr>
          <a:lstStyle/>
          <a:p>
            <a:r>
              <a:rPr lang="en-US" sz="4400" dirty="0"/>
              <a:t>BATTERY THERMAL MANAGEMENT SYSTEM </a:t>
            </a:r>
          </a:p>
        </p:txBody>
      </p:sp>
      <p:sp>
        <p:nvSpPr>
          <p:cNvPr id="3" name="Subtitle 2"/>
          <p:cNvSpPr>
            <a:spLocks noGrp="1"/>
          </p:cNvSpPr>
          <p:nvPr>
            <p:ph type="subTitle" idx="1"/>
          </p:nvPr>
        </p:nvSpPr>
        <p:spPr>
          <a:xfrm>
            <a:off x="7550870" y="3167406"/>
            <a:ext cx="7127432" cy="2677213"/>
          </a:xfrm>
        </p:spPr>
        <p:txBody>
          <a:bodyPr>
            <a:noAutofit/>
          </a:bodyPr>
          <a:lstStyle/>
          <a:p>
            <a:pPr>
              <a:lnSpc>
                <a:spcPct val="170000"/>
              </a:lnSpc>
            </a:pPr>
            <a:r>
              <a:rPr lang="en-US" sz="1400" dirty="0"/>
              <a:t>SUBMITTED BY :</a:t>
            </a:r>
          </a:p>
          <a:p>
            <a:pPr>
              <a:lnSpc>
                <a:spcPct val="170000"/>
              </a:lnSpc>
            </a:pPr>
            <a:r>
              <a:rPr lang="en-US" sz="1400" dirty="0"/>
              <a:t>               ARULMATHI. A          - 71772213104</a:t>
            </a:r>
          </a:p>
          <a:p>
            <a:pPr>
              <a:lnSpc>
                <a:spcPct val="170000"/>
              </a:lnSpc>
            </a:pPr>
            <a:r>
              <a:rPr lang="en-US" sz="1400" dirty="0"/>
              <a:t>               DHINESH KUMAR.V -71772213108</a:t>
            </a:r>
          </a:p>
          <a:p>
            <a:pPr>
              <a:lnSpc>
                <a:spcPct val="170000"/>
              </a:lnSpc>
            </a:pPr>
            <a:r>
              <a:rPr lang="en-US" sz="1400" dirty="0"/>
              <a:t>               NISHA.P                     -71772213138</a:t>
            </a:r>
          </a:p>
          <a:p>
            <a:pPr>
              <a:lnSpc>
                <a:spcPct val="170000"/>
              </a:lnSpc>
            </a:pPr>
            <a:r>
              <a:rPr lang="en-US" sz="1400" dirty="0"/>
              <a:t>               SIVARAM.K.N            -71772213148</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97AEF-BA06-49E0-C438-89B9DB35FDCD}"/>
              </a:ext>
            </a:extLst>
          </p:cNvPr>
          <p:cNvSpPr>
            <a:spLocks noGrp="1"/>
          </p:cNvSpPr>
          <p:nvPr>
            <p:ph type="title"/>
          </p:nvPr>
        </p:nvSpPr>
        <p:spPr>
          <a:xfrm>
            <a:off x="2501153" y="874136"/>
            <a:ext cx="10170458" cy="3168945"/>
          </a:xfrm>
        </p:spPr>
        <p:txBody>
          <a:bodyPr/>
          <a:lstStyle/>
          <a:p>
            <a:r>
              <a:rPr lang="en-IN" sz="8000" dirty="0"/>
              <a:t>THANK</a:t>
            </a:r>
            <a:r>
              <a:rPr lang="en-IN" dirty="0"/>
              <a:t> </a:t>
            </a:r>
            <a:r>
              <a:rPr lang="en-IN" sz="8000" dirty="0"/>
              <a:t>YOU</a:t>
            </a:r>
          </a:p>
        </p:txBody>
      </p:sp>
    </p:spTree>
    <p:extLst>
      <p:ext uri="{BB962C8B-B14F-4D97-AF65-F5344CB8AC3E}">
        <p14:creationId xmlns:p14="http://schemas.microsoft.com/office/powerpoint/2010/main" val="248649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231" y="226243"/>
            <a:ext cx="10604369" cy="631597"/>
          </a:xfrm>
        </p:spPr>
        <p:txBody>
          <a:bodyPr>
            <a:normAutofit/>
          </a:bodyPr>
          <a:lstStyle/>
          <a:p>
            <a:r>
              <a:rPr lang="en-US" dirty="0"/>
              <a:t>ABSTRACT :</a:t>
            </a:r>
          </a:p>
        </p:txBody>
      </p:sp>
      <p:sp>
        <p:nvSpPr>
          <p:cNvPr id="3" name="Content Placeholder 2"/>
          <p:cNvSpPr>
            <a:spLocks noGrp="1"/>
          </p:cNvSpPr>
          <p:nvPr>
            <p:ph idx="1"/>
          </p:nvPr>
        </p:nvSpPr>
        <p:spPr>
          <a:xfrm>
            <a:off x="1545995" y="1291472"/>
            <a:ext cx="9242078" cy="4499728"/>
          </a:xfrm>
        </p:spPr>
        <p:txBody>
          <a:bodyPr>
            <a:noAutofit/>
          </a:bodyPr>
          <a:lstStyle/>
          <a:p>
            <a:pPr>
              <a:lnSpc>
                <a:spcPct val="160000"/>
              </a:lnSpc>
              <a:buFont typeface="Wingdings" panose="05000000000000000000" pitchFamily="2" charset="2"/>
              <a:buChar char="Ø"/>
            </a:pPr>
            <a:r>
              <a:rPr lang="en-US" sz="1800" dirty="0">
                <a:latin typeface="Aptos Narrow" panose="020B0004020202020204" pitchFamily="34" charset="0"/>
              </a:rPr>
              <a:t>Recent incidents of electric bike fires have been linked to poor battery design and inadequate thermal management, leading to Battery Management System (BMS) failures. Most EVs lack effective cooling mechanisms, increasing the risk of overheating and fire hazards.</a:t>
            </a:r>
          </a:p>
          <a:p>
            <a:pPr>
              <a:lnSpc>
                <a:spcPct val="160000"/>
              </a:lnSpc>
              <a:buFont typeface="Wingdings" panose="05000000000000000000" pitchFamily="2" charset="2"/>
              <a:buChar char="Ø"/>
            </a:pPr>
            <a:r>
              <a:rPr lang="en-US" sz="1800" dirty="0">
                <a:latin typeface="Aptos Narrow" panose="020B0004020202020204" pitchFamily="34" charset="0"/>
              </a:rPr>
              <a:t>This project </a:t>
            </a:r>
            <a:r>
              <a:rPr lang="en-US" sz="1800" dirty="0">
                <a:latin typeface="Aptos Narrow" panose="020B0004020202020204" pitchFamily="34" charset="0"/>
                <a:cs typeface="Arial" panose="020B0604020202020204" pitchFamily="34" charset="0"/>
              </a:rPr>
              <a:t>introduces</a:t>
            </a:r>
            <a:r>
              <a:rPr lang="en-US" sz="1800" dirty="0">
                <a:latin typeface="Aptos Narrow" panose="020B0004020202020204" pitchFamily="34" charset="0"/>
              </a:rPr>
              <a:t> a Battery Thermal Management System (BTMS) with smoke detection, which monitors battery temperature and automatically activates a cooling fan when overheating or smoke is detected.</a:t>
            </a:r>
          </a:p>
          <a:p>
            <a:pPr>
              <a:lnSpc>
                <a:spcPct val="160000"/>
              </a:lnSpc>
              <a:buFont typeface="Wingdings" panose="05000000000000000000" pitchFamily="2" charset="2"/>
              <a:buChar char="Ø"/>
            </a:pPr>
            <a:r>
              <a:rPr lang="en-US" sz="1800" dirty="0">
                <a:latin typeface="Aptos Narrow" panose="020B0004020202020204" pitchFamily="34" charset="0"/>
              </a:rPr>
              <a:t>This proactive cooling mechanism helps in reducing battery temperature and preventing potential hazards, ensuring safe and efficient EV operation.</a:t>
            </a:r>
          </a:p>
          <a:p>
            <a:pPr>
              <a:lnSpc>
                <a:spcPct val="160000"/>
              </a:lnSpc>
            </a:pPr>
            <a:endParaRPr lang="en-US" sz="1800" dirty="0">
              <a:latin typeface="Aptos Narrow" panose="020B0004020202020204" pitchFamily="34" charset="0"/>
            </a:endParaRP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90" y="282804"/>
            <a:ext cx="10689210" cy="509047"/>
          </a:xfrm>
        </p:spPr>
        <p:txBody>
          <a:bodyPr>
            <a:normAutofit fontScale="90000"/>
          </a:bodyPr>
          <a:lstStyle/>
          <a:p>
            <a:r>
              <a:rPr lang="en-US" dirty="0"/>
              <a:t>COMPONENTS :</a:t>
            </a:r>
          </a:p>
        </p:txBody>
      </p:sp>
      <p:sp>
        <p:nvSpPr>
          <p:cNvPr id="4" name="Content Placeholder 3">
            <a:extLst>
              <a:ext uri="{FF2B5EF4-FFF2-40B4-BE49-F238E27FC236}">
                <a16:creationId xmlns:a16="http://schemas.microsoft.com/office/drawing/2014/main" id="{68B367C5-6146-78F3-938F-49F8C315A680}"/>
              </a:ext>
            </a:extLst>
          </p:cNvPr>
          <p:cNvSpPr>
            <a:spLocks noGrp="1"/>
          </p:cNvSpPr>
          <p:nvPr>
            <p:ph idx="1"/>
          </p:nvPr>
        </p:nvSpPr>
        <p:spPr>
          <a:xfrm>
            <a:off x="1370815" y="1075441"/>
            <a:ext cx="6481713" cy="4707118"/>
          </a:xfrm>
        </p:spPr>
        <p:txBody>
          <a:bodyPr>
            <a:normAutofit fontScale="92500" lnSpcReduction="10000"/>
          </a:bodyPr>
          <a:lstStyle/>
          <a:p>
            <a:pPr>
              <a:lnSpc>
                <a:spcPct val="100000"/>
              </a:lnSpc>
              <a:buFont typeface="Wingdings" panose="05000000000000000000" pitchFamily="2" charset="2"/>
              <a:buChar char="Ø"/>
            </a:pPr>
            <a:r>
              <a:rPr lang="en-IN" sz="1600" dirty="0"/>
              <a:t>ESP32 MICROCONTROLLER</a:t>
            </a:r>
          </a:p>
          <a:p>
            <a:pPr>
              <a:lnSpc>
                <a:spcPct val="100000"/>
              </a:lnSpc>
              <a:buFont typeface="Wingdings" panose="05000000000000000000" pitchFamily="2" charset="2"/>
              <a:buChar char="Ø"/>
            </a:pPr>
            <a:r>
              <a:rPr lang="en-IN" sz="1600" dirty="0"/>
              <a:t>TEMPERATURE SENSOR (DS18B20)</a:t>
            </a:r>
          </a:p>
          <a:p>
            <a:pPr>
              <a:lnSpc>
                <a:spcPct val="100000"/>
              </a:lnSpc>
              <a:buFont typeface="Wingdings" panose="05000000000000000000" pitchFamily="2" charset="2"/>
              <a:buChar char="Ø"/>
            </a:pPr>
            <a:r>
              <a:rPr lang="en-IN" sz="1600" dirty="0"/>
              <a:t>SMOKE SENSOR (MQ135)</a:t>
            </a:r>
          </a:p>
          <a:p>
            <a:pPr>
              <a:lnSpc>
                <a:spcPct val="100000"/>
              </a:lnSpc>
              <a:buFont typeface="Wingdings" panose="05000000000000000000" pitchFamily="2" charset="2"/>
              <a:buChar char="Ø"/>
            </a:pPr>
            <a:r>
              <a:rPr lang="en-IN" sz="1600" dirty="0"/>
              <a:t>LITHIUM ION BATTERY (12V) </a:t>
            </a:r>
          </a:p>
          <a:p>
            <a:pPr>
              <a:lnSpc>
                <a:spcPct val="100000"/>
              </a:lnSpc>
              <a:buFont typeface="Wingdings" panose="05000000000000000000" pitchFamily="2" charset="2"/>
              <a:buChar char="Ø"/>
            </a:pPr>
            <a:r>
              <a:rPr lang="en-IN" sz="1600" dirty="0"/>
              <a:t>I2C 16 X 2 LCD DISPLAY </a:t>
            </a:r>
          </a:p>
          <a:p>
            <a:pPr>
              <a:lnSpc>
                <a:spcPct val="100000"/>
              </a:lnSpc>
              <a:buFont typeface="Wingdings" panose="05000000000000000000" pitchFamily="2" charset="2"/>
              <a:buChar char="Ø"/>
            </a:pPr>
            <a:r>
              <a:rPr lang="en-IN" sz="1600" dirty="0"/>
              <a:t>RELAY MODULE</a:t>
            </a:r>
          </a:p>
          <a:p>
            <a:pPr>
              <a:lnSpc>
                <a:spcPct val="100000"/>
              </a:lnSpc>
              <a:buFont typeface="Wingdings" panose="05000000000000000000" pitchFamily="2" charset="2"/>
              <a:buChar char="Ø"/>
            </a:pPr>
            <a:r>
              <a:rPr lang="en-IN" sz="1600" dirty="0"/>
              <a:t>COOLING FAN</a:t>
            </a:r>
          </a:p>
          <a:p>
            <a:pPr>
              <a:lnSpc>
                <a:spcPct val="100000"/>
              </a:lnSpc>
              <a:buFont typeface="Wingdings" panose="05000000000000000000" pitchFamily="2" charset="2"/>
              <a:buChar char="Ø"/>
            </a:pPr>
            <a:r>
              <a:rPr lang="en-IN" sz="1600" dirty="0"/>
              <a:t>BUZZER</a:t>
            </a:r>
          </a:p>
          <a:p>
            <a:pPr>
              <a:lnSpc>
                <a:spcPct val="100000"/>
              </a:lnSpc>
              <a:buFont typeface="Wingdings" panose="05000000000000000000" pitchFamily="2" charset="2"/>
              <a:buChar char="Ø"/>
            </a:pPr>
            <a:r>
              <a:rPr lang="en-IN" sz="1600" dirty="0"/>
              <a:t>MOSFET</a:t>
            </a:r>
          </a:p>
          <a:p>
            <a:pPr>
              <a:lnSpc>
                <a:spcPct val="100000"/>
              </a:lnSpc>
              <a:buFont typeface="Wingdings" panose="05000000000000000000" pitchFamily="2" charset="2"/>
              <a:buChar char="Ø"/>
            </a:pPr>
            <a:r>
              <a:rPr lang="en-IN" sz="1600" dirty="0"/>
              <a:t>BLYNK APP</a:t>
            </a:r>
          </a:p>
          <a:p>
            <a:pPr>
              <a:lnSpc>
                <a:spcPct val="100000"/>
              </a:lnSpc>
              <a:buFont typeface="Wingdings" panose="05000000000000000000" pitchFamily="2" charset="2"/>
              <a:buChar char="Ø"/>
            </a:pPr>
            <a:r>
              <a:rPr lang="en-IN" sz="1600" dirty="0"/>
              <a:t>JUMPER WIRES</a:t>
            </a:r>
          </a:p>
          <a:p>
            <a:pPr>
              <a:lnSpc>
                <a:spcPct val="100000"/>
              </a:lnSpc>
              <a:buFont typeface="Wingdings" panose="05000000000000000000" pitchFamily="2" charset="2"/>
              <a:buChar char="Ø"/>
            </a:pPr>
            <a:endParaRPr lang="en-IN" sz="1600" dirty="0"/>
          </a:p>
        </p:txBody>
      </p:sp>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907" y="242047"/>
            <a:ext cx="10618694" cy="591672"/>
          </a:xfrm>
        </p:spPr>
        <p:txBody>
          <a:bodyPr>
            <a:normAutofit/>
          </a:bodyPr>
          <a:lstStyle/>
          <a:p>
            <a:r>
              <a:rPr lang="en-US" dirty="0"/>
              <a:t>BLOCK DIAGRAM :</a:t>
            </a:r>
          </a:p>
        </p:txBody>
      </p:sp>
      <p:pic>
        <p:nvPicPr>
          <p:cNvPr id="10" name="Content Placeholder 9">
            <a:extLst>
              <a:ext uri="{FF2B5EF4-FFF2-40B4-BE49-F238E27FC236}">
                <a16:creationId xmlns:a16="http://schemas.microsoft.com/office/drawing/2014/main" id="{C3197EDE-043C-F604-5D6A-E6923496723D}"/>
              </a:ext>
            </a:extLst>
          </p:cNvPr>
          <p:cNvPicPr>
            <a:picLocks noGrp="1" noChangeAspect="1"/>
          </p:cNvPicPr>
          <p:nvPr>
            <p:ph sz="half" idx="1"/>
          </p:nvPr>
        </p:nvPicPr>
        <p:blipFill>
          <a:blip r:embed="rId2"/>
          <a:stretch>
            <a:fillRect/>
          </a:stretch>
        </p:blipFill>
        <p:spPr>
          <a:xfrm>
            <a:off x="2859741" y="833720"/>
            <a:ext cx="5217460" cy="5280210"/>
          </a:xfrm>
        </p:spPr>
      </p:pic>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866" y="499620"/>
            <a:ext cx="9601200" cy="567179"/>
          </a:xfrm>
        </p:spPr>
        <p:txBody>
          <a:bodyPr>
            <a:normAutofit/>
          </a:bodyPr>
          <a:lstStyle/>
          <a:p>
            <a:r>
              <a:rPr lang="en-US" dirty="0"/>
              <a:t>WORKING :</a:t>
            </a:r>
          </a:p>
        </p:txBody>
      </p:sp>
      <p:graphicFrame>
        <p:nvGraphicFramePr>
          <p:cNvPr id="4" name="Content Placeholder 3" descr="Process Arrows diagram showing 3 steps arranged from left to right with task descriptions for each group"/>
          <p:cNvGraphicFramePr>
            <a:graphicFrameLocks noGrp="1"/>
          </p:cNvGraphicFramePr>
          <p:nvPr>
            <p:ph idx="1"/>
            <p:extLst>
              <p:ext uri="{D42A27DB-BD31-4B8C-83A1-F6EECF244321}">
                <p14:modId xmlns:p14="http://schemas.microsoft.com/office/powerpoint/2010/main" val="2206039715"/>
              </p:ext>
            </p:extLst>
          </p:nvPr>
        </p:nvGraphicFramePr>
        <p:xfrm>
          <a:off x="1295400" y="1981200"/>
          <a:ext cx="96012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B031A26-0F29-2B91-3FE5-DCA42B0C0D0C}"/>
              </a:ext>
            </a:extLst>
          </p:cNvPr>
          <p:cNvSpPr txBox="1"/>
          <p:nvPr/>
        </p:nvSpPr>
        <p:spPr>
          <a:xfrm>
            <a:off x="1030941" y="1308848"/>
            <a:ext cx="9865659" cy="4207370"/>
          </a:xfrm>
          <a:prstGeom prst="rect">
            <a:avLst/>
          </a:prstGeom>
          <a:noFill/>
        </p:spPr>
        <p:txBody>
          <a:bodyPr wrap="square" rtlCol="0">
            <a:spAutoFit/>
          </a:bodyPr>
          <a:lstStyle/>
          <a:p>
            <a:pPr>
              <a:lnSpc>
                <a:spcPct val="150000"/>
              </a:lnSpc>
            </a:pPr>
            <a:r>
              <a:rPr lang="en-US" b="1" dirty="0">
                <a:latin typeface="Aptos Narrow" panose="020B0004020202020204" pitchFamily="34" charset="0"/>
              </a:rPr>
              <a:t>TEMPERATURE AND SMOKE SENSOR: </a:t>
            </a:r>
          </a:p>
          <a:p>
            <a:pPr marL="285750" indent="-285750">
              <a:lnSpc>
                <a:spcPct val="150000"/>
              </a:lnSpc>
              <a:buFont typeface="Wingdings" panose="05000000000000000000" pitchFamily="2" charset="2"/>
              <a:buChar char="Ø"/>
            </a:pPr>
            <a:r>
              <a:rPr lang="en-US" dirty="0">
                <a:latin typeface="Aptos Narrow" panose="020B0004020202020204" pitchFamily="34" charset="0"/>
              </a:rPr>
              <a:t>The temperature sensor constantly measures the battery temperature and sends data to the ESP32. It processes the data and checks if the temperature crosses a predefined threshold.</a:t>
            </a:r>
          </a:p>
          <a:p>
            <a:pPr marL="285750" indent="-285750">
              <a:lnSpc>
                <a:spcPct val="150000"/>
              </a:lnSpc>
              <a:buFont typeface="Wingdings" panose="05000000000000000000" pitchFamily="2" charset="2"/>
              <a:buChar char="Ø"/>
            </a:pPr>
            <a:r>
              <a:rPr lang="en-US" dirty="0">
                <a:latin typeface="Aptos Narrow" panose="020B0004020202020204" pitchFamily="34" charset="0"/>
              </a:rPr>
              <a:t>The smoke sensor detects any presence of smoke or gas (such as burning plastic or overheating components).</a:t>
            </a:r>
          </a:p>
          <a:p>
            <a:pPr>
              <a:lnSpc>
                <a:spcPct val="150000"/>
              </a:lnSpc>
            </a:pPr>
            <a:endParaRPr lang="en-US" dirty="0">
              <a:latin typeface="Aptos Narrow" panose="020B0004020202020204" pitchFamily="34" charset="0"/>
            </a:endParaRPr>
          </a:p>
          <a:p>
            <a:pPr>
              <a:lnSpc>
                <a:spcPct val="150000"/>
              </a:lnSpc>
            </a:pPr>
            <a:r>
              <a:rPr lang="en-US" b="1" dirty="0">
                <a:latin typeface="Aptos Narrow" panose="020B0004020202020204" pitchFamily="34" charset="0"/>
              </a:rPr>
              <a:t>COOLING SYSTEM ACTIVATION :</a:t>
            </a:r>
          </a:p>
          <a:p>
            <a:pPr marL="342900" indent="-342900">
              <a:lnSpc>
                <a:spcPct val="150000"/>
              </a:lnSpc>
              <a:buFont typeface="Wingdings" panose="05000000000000000000" pitchFamily="2" charset="2"/>
              <a:buChar char="Ø"/>
            </a:pPr>
            <a:r>
              <a:rPr lang="en-US" dirty="0">
                <a:latin typeface="Aptos Narrow" panose="020B0004020202020204" pitchFamily="34" charset="0"/>
              </a:rPr>
              <a:t>The sensor detects high temperature or smoke and sends data to the ESP32.</a:t>
            </a:r>
          </a:p>
          <a:p>
            <a:pPr marL="342900" indent="-342900">
              <a:lnSpc>
                <a:spcPct val="150000"/>
              </a:lnSpc>
              <a:buFont typeface="Wingdings" panose="05000000000000000000" pitchFamily="2" charset="2"/>
              <a:buChar char="Ø"/>
            </a:pPr>
            <a:r>
              <a:rPr lang="en-US" dirty="0">
                <a:latin typeface="Aptos Narrow" panose="020B0004020202020204" pitchFamily="34" charset="0"/>
              </a:rPr>
              <a:t>If the reading exceeds the threshold, It sends a HIGH (5V) signal to the relay.</a:t>
            </a:r>
          </a:p>
          <a:p>
            <a:pPr marL="285750" indent="-285750">
              <a:lnSpc>
                <a:spcPct val="150000"/>
              </a:lnSpc>
              <a:buFont typeface="Wingdings" panose="05000000000000000000" pitchFamily="2" charset="2"/>
              <a:buChar char="Ø"/>
            </a:pPr>
            <a:r>
              <a:rPr lang="en-US" dirty="0">
                <a:latin typeface="Aptos Narrow" panose="020B0004020202020204" pitchFamily="34" charset="0"/>
              </a:rPr>
              <a:t>  The relay coil energizes, closing the NO contact, allowing current to flow to the fan (turning it ON).</a:t>
            </a:r>
          </a:p>
        </p:txBody>
      </p:sp>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34340" y="0"/>
            <a:ext cx="11354248" cy="5576047"/>
          </a:xfrm>
        </p:spPr>
        <p:txBody>
          <a:bodyPr>
            <a:normAutofit lnSpcReduction="10000"/>
          </a:bodyPr>
          <a:lstStyle/>
          <a:p>
            <a:pPr>
              <a:lnSpc>
                <a:spcPct val="150000"/>
              </a:lnSpc>
              <a:buFont typeface="Wingdings" panose="05000000000000000000" pitchFamily="2" charset="2"/>
              <a:buChar char="Ø"/>
            </a:pPr>
            <a:r>
              <a:rPr lang="en-US" sz="1800" dirty="0">
                <a:latin typeface="Aptos Narrow" panose="020B0004020202020204" pitchFamily="34" charset="0"/>
              </a:rPr>
              <a:t> When temperature drops or no smoke is detected, EPS32 sends a LOW (0V) signal to the relay.</a:t>
            </a:r>
          </a:p>
          <a:p>
            <a:pPr>
              <a:lnSpc>
                <a:spcPct val="150000"/>
              </a:lnSpc>
              <a:buFont typeface="Wingdings" panose="05000000000000000000" pitchFamily="2" charset="2"/>
              <a:buChar char="Ø"/>
            </a:pPr>
            <a:r>
              <a:rPr lang="en-US" sz="1800" dirty="0">
                <a:latin typeface="Aptos Narrow" panose="020B0004020202020204" pitchFamily="34" charset="0"/>
              </a:rPr>
              <a:t>The relay deactivates, opening the NO contact, cutting power to the fan (turning it OFF).</a:t>
            </a:r>
          </a:p>
          <a:p>
            <a:pPr marL="0" indent="0">
              <a:lnSpc>
                <a:spcPct val="150000"/>
              </a:lnSpc>
              <a:buNone/>
            </a:pPr>
            <a:r>
              <a:rPr lang="en-US" sz="1800" b="1" dirty="0">
                <a:latin typeface="Aptos Narrow" panose="020B0004020202020204" pitchFamily="34" charset="0"/>
              </a:rPr>
              <a:t>LCD DISPLAY UPDATES : </a:t>
            </a:r>
          </a:p>
          <a:p>
            <a:pPr>
              <a:lnSpc>
                <a:spcPct val="150000"/>
              </a:lnSpc>
              <a:buFont typeface="Wingdings" panose="05000000000000000000" pitchFamily="2" charset="2"/>
              <a:buChar char="Ø"/>
            </a:pPr>
            <a:r>
              <a:rPr lang="en-US" sz="1800" dirty="0">
                <a:latin typeface="Aptos Narrow" panose="020B0004020202020204" pitchFamily="34" charset="0"/>
              </a:rPr>
              <a:t>The LCD module (likely a 16x2 LCD) displays real-time temperature and smoke status using ESP32 and I2C communication for easier interfacing.</a:t>
            </a:r>
          </a:p>
          <a:p>
            <a:pPr marL="0" indent="0">
              <a:lnSpc>
                <a:spcPct val="150000"/>
              </a:lnSpc>
              <a:buNone/>
            </a:pPr>
            <a:r>
              <a:rPr lang="en-US" sz="1800" b="1" dirty="0">
                <a:latin typeface="Aptos Narrow" panose="020B0004020202020204" pitchFamily="34" charset="0"/>
              </a:rPr>
              <a:t>ADAPTIVE FAN CONTROL USING PWM :</a:t>
            </a:r>
          </a:p>
          <a:p>
            <a:pPr marL="0" indent="0">
              <a:lnSpc>
                <a:spcPct val="150000"/>
              </a:lnSpc>
              <a:buNone/>
            </a:pPr>
            <a:r>
              <a:rPr lang="en-US" sz="1800" dirty="0">
                <a:latin typeface="Aptos Narrow" panose="020B0004020202020204" pitchFamily="34" charset="0"/>
              </a:rPr>
              <a:t>The ESP32 generates a PWM signal  on a digital pin.</a:t>
            </a:r>
          </a:p>
          <a:p>
            <a:pPr marL="0" indent="0">
              <a:lnSpc>
                <a:spcPct val="150000"/>
              </a:lnSpc>
              <a:buNone/>
            </a:pPr>
            <a:r>
              <a:rPr lang="en-US" sz="1800" dirty="0">
                <a:latin typeface="Aptos Narrow" panose="020B0004020202020204" pitchFamily="34" charset="0"/>
              </a:rPr>
              <a:t>The PWM signal controls the MOSFET, adjusting the voltage supplied to the fan.</a:t>
            </a:r>
          </a:p>
          <a:p>
            <a:pPr marL="0" indent="0">
              <a:lnSpc>
                <a:spcPct val="150000"/>
              </a:lnSpc>
              <a:buNone/>
            </a:pPr>
            <a:r>
              <a:rPr lang="en-US" sz="1800" dirty="0">
                <a:latin typeface="Aptos Narrow" panose="020B0004020202020204" pitchFamily="34" charset="0"/>
              </a:rPr>
              <a:t>A higher PWM duty cycle increases fan speed, and a lower duty cycle reduces speed dynamically based on temperature sensor readings.</a:t>
            </a:r>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306" y="412376"/>
            <a:ext cx="10466294" cy="537882"/>
          </a:xfrm>
        </p:spPr>
        <p:txBody>
          <a:bodyPr>
            <a:normAutofit/>
          </a:bodyPr>
          <a:lstStyle/>
          <a:p>
            <a:r>
              <a:rPr lang="en-US" dirty="0"/>
              <a:t>APPLICATIONS :</a:t>
            </a:r>
          </a:p>
        </p:txBody>
      </p:sp>
      <p:sp>
        <p:nvSpPr>
          <p:cNvPr id="3" name="TextBox 2">
            <a:extLst>
              <a:ext uri="{FF2B5EF4-FFF2-40B4-BE49-F238E27FC236}">
                <a16:creationId xmlns:a16="http://schemas.microsoft.com/office/drawing/2014/main" id="{07661BF5-9431-9ABF-5E8D-A8EEAA812FEC}"/>
              </a:ext>
            </a:extLst>
          </p:cNvPr>
          <p:cNvSpPr txBox="1"/>
          <p:nvPr/>
        </p:nvSpPr>
        <p:spPr>
          <a:xfrm>
            <a:off x="1192307" y="1030942"/>
            <a:ext cx="8982634" cy="4449744"/>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IN" b="1" dirty="0">
                <a:latin typeface="Aptos Narrow" panose="020B0004020202020204" pitchFamily="34" charset="0"/>
              </a:rPr>
              <a:t>Electric Vehicles (EVs) </a:t>
            </a:r>
            <a:r>
              <a:rPr lang="en-IN" dirty="0">
                <a:latin typeface="Aptos Narrow" panose="020B0004020202020204" pitchFamily="34" charset="0"/>
              </a:rPr>
              <a:t>– Prevents overheating, enhances battery life, and improves efficiency.</a:t>
            </a:r>
          </a:p>
          <a:p>
            <a:pPr marL="285750" indent="-285750">
              <a:lnSpc>
                <a:spcPct val="200000"/>
              </a:lnSpc>
              <a:buFont typeface="Wingdings" panose="05000000000000000000" pitchFamily="2" charset="2"/>
              <a:buChar char="Ø"/>
            </a:pPr>
            <a:r>
              <a:rPr lang="en-IN" b="1" dirty="0">
                <a:latin typeface="Aptos Narrow" panose="020B0004020202020204" pitchFamily="34" charset="0"/>
              </a:rPr>
              <a:t>Renewable Energy Storage </a:t>
            </a:r>
            <a:r>
              <a:rPr lang="en-IN" dirty="0">
                <a:latin typeface="Aptos Narrow" panose="020B0004020202020204" pitchFamily="34" charset="0"/>
              </a:rPr>
              <a:t>– Maintains stable temperature in solar and wind energy battery banks.</a:t>
            </a:r>
          </a:p>
          <a:p>
            <a:pPr marL="285750" indent="-285750">
              <a:lnSpc>
                <a:spcPct val="200000"/>
              </a:lnSpc>
              <a:buFont typeface="Wingdings" panose="05000000000000000000" pitchFamily="2" charset="2"/>
              <a:buChar char="Ø"/>
            </a:pPr>
            <a:r>
              <a:rPr lang="en-IN" b="1" dirty="0">
                <a:latin typeface="Aptos Narrow" panose="020B0004020202020204" pitchFamily="34" charset="0"/>
              </a:rPr>
              <a:t> Aerospace &amp; Drones </a:t>
            </a:r>
            <a:r>
              <a:rPr lang="en-IN" dirty="0">
                <a:latin typeface="Aptos Narrow" panose="020B0004020202020204" pitchFamily="34" charset="0"/>
              </a:rPr>
              <a:t>– Ensures battery performance in extreme temperatures for satellites and aircraft.</a:t>
            </a:r>
          </a:p>
          <a:p>
            <a:pPr marL="285750" indent="-285750">
              <a:lnSpc>
                <a:spcPct val="200000"/>
              </a:lnSpc>
              <a:buFont typeface="Wingdings" panose="05000000000000000000" pitchFamily="2" charset="2"/>
              <a:buChar char="Ø"/>
            </a:pPr>
            <a:r>
              <a:rPr lang="en-IN" b="1" dirty="0">
                <a:latin typeface="Aptos Narrow" panose="020B0004020202020204" pitchFamily="34" charset="0"/>
              </a:rPr>
              <a:t>Consumer Electronics </a:t>
            </a:r>
            <a:r>
              <a:rPr lang="en-IN" dirty="0">
                <a:latin typeface="Aptos Narrow" panose="020B0004020202020204" pitchFamily="34" charset="0"/>
              </a:rPr>
              <a:t>– Protects smartphones, laptops, and wearables from overheating.</a:t>
            </a:r>
          </a:p>
          <a:p>
            <a:pPr marL="285750" indent="-285750">
              <a:lnSpc>
                <a:spcPct val="200000"/>
              </a:lnSpc>
              <a:buFont typeface="Wingdings" panose="05000000000000000000" pitchFamily="2" charset="2"/>
              <a:buChar char="Ø"/>
            </a:pPr>
            <a:r>
              <a:rPr lang="en-IN" b="1" dirty="0">
                <a:latin typeface="Aptos Narrow" panose="020B0004020202020204" pitchFamily="34" charset="0"/>
              </a:rPr>
              <a:t>Industrial &amp; Military Use </a:t>
            </a:r>
            <a:r>
              <a:rPr lang="en-IN" dirty="0">
                <a:latin typeface="Aptos Narrow" panose="020B0004020202020204" pitchFamily="34" charset="0"/>
              </a:rPr>
              <a:t>– Ensures reliable battery performance in robots, forklifts, and </a:t>
            </a:r>
            <a:r>
              <a:rPr lang="en-IN" dirty="0" err="1">
                <a:latin typeface="Aptos Narrow" panose="020B0004020202020204" pitchFamily="34" charset="0"/>
              </a:rPr>
              <a:t>defense</a:t>
            </a:r>
            <a:r>
              <a:rPr lang="en-IN" dirty="0">
                <a:latin typeface="Aptos Narrow" panose="020B0004020202020204" pitchFamily="34" charset="0"/>
              </a:rPr>
              <a:t> vehicles.</a:t>
            </a:r>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6D671D-C654-46F5-49AE-1360EACC6322}"/>
              </a:ext>
            </a:extLst>
          </p:cNvPr>
          <p:cNvSpPr txBox="1"/>
          <p:nvPr/>
        </p:nvSpPr>
        <p:spPr>
          <a:xfrm>
            <a:off x="546847" y="268941"/>
            <a:ext cx="5136778" cy="584775"/>
          </a:xfrm>
          <a:prstGeom prst="rect">
            <a:avLst/>
          </a:prstGeom>
          <a:noFill/>
        </p:spPr>
        <p:txBody>
          <a:bodyPr wrap="square">
            <a:spAutoFit/>
          </a:bodyPr>
          <a:lstStyle/>
          <a:p>
            <a:r>
              <a:rPr lang="en-US" sz="3200" b="1" dirty="0">
                <a:solidFill>
                  <a:srgbClr val="C00000"/>
                </a:solidFill>
              </a:rPr>
              <a:t>ADVANTAGES</a:t>
            </a:r>
            <a:r>
              <a:rPr lang="en-US" sz="3200" b="1" dirty="0">
                <a:solidFill>
                  <a:srgbClr val="FF0000"/>
                </a:solidFill>
              </a:rPr>
              <a:t> :</a:t>
            </a:r>
            <a:endParaRPr lang="en-IN" b="1" dirty="0">
              <a:solidFill>
                <a:srgbClr val="FF0000"/>
              </a:solidFill>
            </a:endParaRPr>
          </a:p>
        </p:txBody>
      </p:sp>
      <p:sp>
        <p:nvSpPr>
          <p:cNvPr id="5" name="TextBox 4">
            <a:extLst>
              <a:ext uri="{FF2B5EF4-FFF2-40B4-BE49-F238E27FC236}">
                <a16:creationId xmlns:a16="http://schemas.microsoft.com/office/drawing/2014/main" id="{DE4CFB7C-768A-5400-C75C-EE9C2A50E467}"/>
              </a:ext>
            </a:extLst>
          </p:cNvPr>
          <p:cNvSpPr txBox="1"/>
          <p:nvPr/>
        </p:nvSpPr>
        <p:spPr>
          <a:xfrm>
            <a:off x="1308847" y="975452"/>
            <a:ext cx="7566211" cy="211852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latin typeface="Aptos Narrow" panose="020B0004020202020204" pitchFamily="34" charset="0"/>
              </a:rPr>
              <a:t>Prevents overheating and fire risks</a:t>
            </a:r>
          </a:p>
          <a:p>
            <a:pPr marL="285750" indent="-285750">
              <a:lnSpc>
                <a:spcPct val="150000"/>
              </a:lnSpc>
              <a:buFont typeface="Wingdings" panose="05000000000000000000" pitchFamily="2" charset="2"/>
              <a:buChar char="Ø"/>
            </a:pPr>
            <a:r>
              <a:rPr lang="en-US" dirty="0">
                <a:latin typeface="Aptos Narrow" panose="020B0004020202020204" pitchFamily="34" charset="0"/>
              </a:rPr>
              <a:t>Enhances battery life and performance</a:t>
            </a:r>
          </a:p>
          <a:p>
            <a:pPr marL="285750" indent="-285750">
              <a:lnSpc>
                <a:spcPct val="150000"/>
              </a:lnSpc>
              <a:buFont typeface="Wingdings" panose="05000000000000000000" pitchFamily="2" charset="2"/>
              <a:buChar char="Ø"/>
            </a:pPr>
            <a:r>
              <a:rPr lang="en-US" dirty="0">
                <a:latin typeface="Aptos Narrow" panose="020B0004020202020204" pitchFamily="34" charset="0"/>
              </a:rPr>
              <a:t>Real-time monitoring with automatic cooling</a:t>
            </a:r>
          </a:p>
          <a:p>
            <a:pPr marL="285750" indent="-285750">
              <a:lnSpc>
                <a:spcPct val="150000"/>
              </a:lnSpc>
              <a:buFont typeface="Wingdings" panose="05000000000000000000" pitchFamily="2" charset="2"/>
              <a:buChar char="Ø"/>
            </a:pPr>
            <a:r>
              <a:rPr lang="en-US" dirty="0">
                <a:latin typeface="Aptos Narrow" panose="020B0004020202020204" pitchFamily="34" charset="0"/>
              </a:rPr>
              <a:t>Reduces maintenance costs and failures</a:t>
            </a:r>
          </a:p>
          <a:p>
            <a:pPr marL="285750" indent="-285750">
              <a:lnSpc>
                <a:spcPct val="150000"/>
              </a:lnSpc>
              <a:buFont typeface="Wingdings" panose="05000000000000000000" pitchFamily="2" charset="2"/>
              <a:buChar char="Ø"/>
            </a:pPr>
            <a:r>
              <a:rPr lang="en-US" dirty="0">
                <a:latin typeface="Aptos Narrow" panose="020B0004020202020204" pitchFamily="34" charset="0"/>
              </a:rPr>
              <a:t>Improves overall EV safety</a:t>
            </a:r>
            <a:endParaRPr lang="en-IN" dirty="0">
              <a:latin typeface="Aptos Narrow" panose="020B0004020202020204" pitchFamily="34" charset="0"/>
            </a:endParaRPr>
          </a:p>
        </p:txBody>
      </p:sp>
      <p:sp>
        <p:nvSpPr>
          <p:cNvPr id="8" name="TextBox 7">
            <a:extLst>
              <a:ext uri="{FF2B5EF4-FFF2-40B4-BE49-F238E27FC236}">
                <a16:creationId xmlns:a16="http://schemas.microsoft.com/office/drawing/2014/main" id="{2F94260E-132B-E593-6256-6B3AF7F76E58}"/>
              </a:ext>
            </a:extLst>
          </p:cNvPr>
          <p:cNvSpPr txBox="1"/>
          <p:nvPr/>
        </p:nvSpPr>
        <p:spPr>
          <a:xfrm rot="10800000" flipV="1">
            <a:off x="546847" y="3109594"/>
            <a:ext cx="5169923" cy="584775"/>
          </a:xfrm>
          <a:prstGeom prst="rect">
            <a:avLst/>
          </a:prstGeom>
          <a:noFill/>
        </p:spPr>
        <p:txBody>
          <a:bodyPr wrap="square">
            <a:spAutoFit/>
          </a:bodyPr>
          <a:lstStyle/>
          <a:p>
            <a:r>
              <a:rPr lang="en-US" sz="3200" b="1" dirty="0">
                <a:solidFill>
                  <a:srgbClr val="C00000"/>
                </a:solidFill>
              </a:rPr>
              <a:t>INNOVATION :</a:t>
            </a:r>
            <a:endParaRPr lang="en-IN" b="1" dirty="0">
              <a:solidFill>
                <a:srgbClr val="C00000"/>
              </a:solidFill>
            </a:endParaRPr>
          </a:p>
        </p:txBody>
      </p:sp>
      <p:sp>
        <p:nvSpPr>
          <p:cNvPr id="11" name="TextBox 10">
            <a:extLst>
              <a:ext uri="{FF2B5EF4-FFF2-40B4-BE49-F238E27FC236}">
                <a16:creationId xmlns:a16="http://schemas.microsoft.com/office/drawing/2014/main" id="{16FE452C-BFA7-EADE-D2C9-A25ED59101E5}"/>
              </a:ext>
            </a:extLst>
          </p:cNvPr>
          <p:cNvSpPr txBox="1"/>
          <p:nvPr/>
        </p:nvSpPr>
        <p:spPr>
          <a:xfrm>
            <a:off x="1246094" y="3816106"/>
            <a:ext cx="10945906" cy="2960875"/>
          </a:xfrm>
          <a:prstGeom prst="rect">
            <a:avLst/>
          </a:prstGeom>
          <a:noFill/>
        </p:spPr>
        <p:txBody>
          <a:bodyPr wrap="square" rtlCol="0">
            <a:spAutoFit/>
          </a:bodyPr>
          <a:lstStyle/>
          <a:p>
            <a:pPr>
              <a:lnSpc>
                <a:spcPct val="150000"/>
              </a:lnSpc>
            </a:pPr>
            <a:r>
              <a:rPr lang="en-US" b="1" dirty="0">
                <a:latin typeface="Aptos Narrow" panose="020B0004020202020204" pitchFamily="34" charset="0"/>
              </a:rPr>
              <a:t>ADAPTIVE FAN CONTROL USING PWM </a:t>
            </a:r>
            <a:r>
              <a:rPr lang="en-US" dirty="0">
                <a:latin typeface="Aptos Narrow" panose="020B0004020202020204" pitchFamily="34" charset="0"/>
              </a:rPr>
              <a:t>:</a:t>
            </a:r>
          </a:p>
          <a:p>
            <a:pPr>
              <a:lnSpc>
                <a:spcPct val="150000"/>
              </a:lnSpc>
            </a:pPr>
            <a:r>
              <a:rPr lang="en-US" dirty="0">
                <a:latin typeface="Aptos Narrow" panose="020B0004020202020204" pitchFamily="34" charset="0"/>
              </a:rPr>
              <a:t>Instead of simply turning the fan ON/OFF, use Pulse Width Modulation (PWM) to adjust fan speed based on temperature levels.</a:t>
            </a:r>
          </a:p>
          <a:p>
            <a:pPr>
              <a:lnSpc>
                <a:spcPct val="150000"/>
              </a:lnSpc>
            </a:pPr>
            <a:r>
              <a:rPr lang="en-IN" dirty="0">
                <a:latin typeface="Aptos Narrow" panose="020B0004020202020204" pitchFamily="34" charset="0"/>
              </a:rPr>
              <a:t>PWM Signal Generation</a:t>
            </a:r>
          </a:p>
          <a:p>
            <a:pPr marL="285750" indent="-285750">
              <a:lnSpc>
                <a:spcPct val="150000"/>
              </a:lnSpc>
              <a:buFont typeface="Wingdings" panose="05000000000000000000" pitchFamily="2" charset="2"/>
              <a:buChar char="Ø"/>
            </a:pPr>
            <a:r>
              <a:rPr lang="en-IN" dirty="0">
                <a:latin typeface="Aptos Narrow" panose="020B0004020202020204" pitchFamily="34" charset="0"/>
              </a:rPr>
              <a:t>ESP32 generates a PWM signal based on the temperature reading.</a:t>
            </a:r>
          </a:p>
          <a:p>
            <a:pPr marL="285750" indent="-285750">
              <a:lnSpc>
                <a:spcPct val="150000"/>
              </a:lnSpc>
              <a:buFont typeface="Wingdings" panose="05000000000000000000" pitchFamily="2" charset="2"/>
              <a:buChar char="Ø"/>
            </a:pPr>
            <a:r>
              <a:rPr lang="en-IN" dirty="0">
                <a:latin typeface="Aptos Narrow" panose="020B0004020202020204" pitchFamily="34" charset="0"/>
              </a:rPr>
              <a:t>Higher temperature → Higher PWM duty cycle (Fan spins faster).</a:t>
            </a:r>
          </a:p>
          <a:p>
            <a:pPr marL="285750" indent="-285750">
              <a:lnSpc>
                <a:spcPct val="150000"/>
              </a:lnSpc>
              <a:buFont typeface="Wingdings" panose="05000000000000000000" pitchFamily="2" charset="2"/>
              <a:buChar char="Ø"/>
            </a:pPr>
            <a:r>
              <a:rPr lang="en-IN" dirty="0">
                <a:latin typeface="Aptos Narrow" panose="020B0004020202020204" pitchFamily="34" charset="0"/>
              </a:rPr>
              <a:t>Lower temperature → Lower PWM duty cycle (Fan slows down).</a:t>
            </a:r>
          </a:p>
        </p:txBody>
      </p:sp>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CF8E0D-13B8-E700-8BCD-AC50F866A1CD}"/>
              </a:ext>
            </a:extLst>
          </p:cNvPr>
          <p:cNvSpPr txBox="1"/>
          <p:nvPr/>
        </p:nvSpPr>
        <p:spPr>
          <a:xfrm>
            <a:off x="448236" y="242048"/>
            <a:ext cx="7960658" cy="584775"/>
          </a:xfrm>
          <a:prstGeom prst="rect">
            <a:avLst/>
          </a:prstGeom>
          <a:noFill/>
        </p:spPr>
        <p:txBody>
          <a:bodyPr wrap="square" rtlCol="0">
            <a:spAutoFit/>
          </a:bodyPr>
          <a:lstStyle/>
          <a:p>
            <a:r>
              <a:rPr lang="en-IN" sz="3200" b="1" dirty="0">
                <a:solidFill>
                  <a:srgbClr val="C00000"/>
                </a:solidFill>
              </a:rPr>
              <a:t>STUDY - 1 </a:t>
            </a:r>
          </a:p>
        </p:txBody>
      </p:sp>
      <p:sp>
        <p:nvSpPr>
          <p:cNvPr id="4" name="TextBox 3">
            <a:extLst>
              <a:ext uri="{FF2B5EF4-FFF2-40B4-BE49-F238E27FC236}">
                <a16:creationId xmlns:a16="http://schemas.microsoft.com/office/drawing/2014/main" id="{A96FAD89-D506-CC5F-2689-32EBF4A08DED}"/>
              </a:ext>
            </a:extLst>
          </p:cNvPr>
          <p:cNvSpPr txBox="1"/>
          <p:nvPr/>
        </p:nvSpPr>
        <p:spPr>
          <a:xfrm>
            <a:off x="941294" y="910663"/>
            <a:ext cx="9690847" cy="2545377"/>
          </a:xfrm>
          <a:prstGeom prst="rect">
            <a:avLst/>
          </a:prstGeom>
          <a:noFill/>
        </p:spPr>
        <p:txBody>
          <a:bodyPr wrap="square" rtlCol="0">
            <a:spAutoFit/>
          </a:bodyPr>
          <a:lstStyle/>
          <a:p>
            <a:pPr>
              <a:lnSpc>
                <a:spcPct val="150000"/>
              </a:lnSpc>
            </a:pPr>
            <a:r>
              <a:rPr lang="en-IN" b="1" dirty="0">
                <a:latin typeface="Aptos Narrow" panose="020B0004020202020204" pitchFamily="34" charset="0"/>
              </a:rPr>
              <a:t>STUDY OF SENSORS AND COMMUNICATION PROTOCOLS IN IoT</a:t>
            </a:r>
          </a:p>
          <a:p>
            <a:pPr>
              <a:lnSpc>
                <a:spcPct val="150000"/>
              </a:lnSpc>
            </a:pPr>
            <a:r>
              <a:rPr lang="en-US" dirty="0">
                <a:latin typeface="Aptos Narrow" panose="020B0004020202020204" pitchFamily="34" charset="0"/>
              </a:rPr>
              <a:t>This project utilizes sensors and IoT communication protocols for EV battery thermal management. LM35 and MQ-2 sensors detect temperature and smoke, sending data to a microcontroller. Using Wi-Fi or Bluetooth, the system transmits real-time data to the Blynk app. The fan is automatically controlled based on sensor inputs to regulate cooling. This ensures efficient battery safety, remote monitoring, and proactive thermal management in EVs</a:t>
            </a:r>
            <a:r>
              <a:rPr lang="en-US" b="1" dirty="0">
                <a:latin typeface="Aptos Narrow" panose="020B0004020202020204" pitchFamily="34" charset="0"/>
              </a:rPr>
              <a:t>.</a:t>
            </a:r>
            <a:endParaRPr lang="en-IN" b="1" dirty="0">
              <a:latin typeface="Aptos Narrow" panose="020B0004020202020204" pitchFamily="34" charset="0"/>
            </a:endParaRPr>
          </a:p>
        </p:txBody>
      </p:sp>
      <p:sp>
        <p:nvSpPr>
          <p:cNvPr id="5" name="TextBox 4">
            <a:extLst>
              <a:ext uri="{FF2B5EF4-FFF2-40B4-BE49-F238E27FC236}">
                <a16:creationId xmlns:a16="http://schemas.microsoft.com/office/drawing/2014/main" id="{F8327714-6267-39AF-4E28-2DE24447EFB7}"/>
              </a:ext>
            </a:extLst>
          </p:cNvPr>
          <p:cNvSpPr txBox="1"/>
          <p:nvPr/>
        </p:nvSpPr>
        <p:spPr>
          <a:xfrm>
            <a:off x="525780" y="3429001"/>
            <a:ext cx="8044479" cy="584775"/>
          </a:xfrm>
          <a:prstGeom prst="rect">
            <a:avLst/>
          </a:prstGeom>
          <a:noFill/>
        </p:spPr>
        <p:txBody>
          <a:bodyPr wrap="square" rtlCol="0">
            <a:spAutoFit/>
          </a:bodyPr>
          <a:lstStyle/>
          <a:p>
            <a:r>
              <a:rPr lang="en-IN" sz="3200" b="1" dirty="0">
                <a:solidFill>
                  <a:srgbClr val="C00000"/>
                </a:solidFill>
              </a:rPr>
              <a:t>STUDY - 2</a:t>
            </a:r>
          </a:p>
        </p:txBody>
      </p:sp>
      <p:sp>
        <p:nvSpPr>
          <p:cNvPr id="7" name="TextBox 6">
            <a:extLst>
              <a:ext uri="{FF2B5EF4-FFF2-40B4-BE49-F238E27FC236}">
                <a16:creationId xmlns:a16="http://schemas.microsoft.com/office/drawing/2014/main" id="{71A10C0A-8286-A218-8062-1B71F5AE0DC7}"/>
              </a:ext>
            </a:extLst>
          </p:cNvPr>
          <p:cNvSpPr txBox="1"/>
          <p:nvPr/>
        </p:nvSpPr>
        <p:spPr>
          <a:xfrm>
            <a:off x="941294" y="4190203"/>
            <a:ext cx="9843247" cy="1714380"/>
          </a:xfrm>
          <a:prstGeom prst="rect">
            <a:avLst/>
          </a:prstGeom>
          <a:noFill/>
        </p:spPr>
        <p:txBody>
          <a:bodyPr wrap="square" rtlCol="0">
            <a:spAutoFit/>
          </a:bodyPr>
          <a:lstStyle/>
          <a:p>
            <a:pPr>
              <a:lnSpc>
                <a:spcPct val="150000"/>
              </a:lnSpc>
            </a:pPr>
            <a:r>
              <a:rPr lang="en-IN" b="1" dirty="0">
                <a:latin typeface="Aptos Narrow" panose="020B0004020202020204" pitchFamily="34" charset="0"/>
              </a:rPr>
              <a:t>ELECTRIC VEHICLES AND MOBILITY - COURSERA</a:t>
            </a:r>
          </a:p>
          <a:p>
            <a:pPr>
              <a:lnSpc>
                <a:spcPct val="150000"/>
              </a:lnSpc>
            </a:pPr>
            <a:r>
              <a:rPr lang="en-US" dirty="0">
                <a:latin typeface="Aptos Narrow" panose="020B0004020202020204" pitchFamily="34" charset="0"/>
              </a:rPr>
              <a:t>The "Electric Vehicles and Mobility" course provides knowledge on battery management systems, thermal management, and power electronics, which are crucial for this project. It helps in understanding EV battery safety, energy efficiency, and cooling mechanisms.</a:t>
            </a:r>
            <a:endParaRPr lang="en-IN" dirty="0">
              <a:latin typeface="Aptos Narrow" panose="020B0004020202020204" pitchFamily="34" charset="0"/>
            </a:endParaRPr>
          </a:p>
        </p:txBody>
      </p:sp>
    </p:spTree>
    <p:extLst>
      <p:ext uri="{BB962C8B-B14F-4D97-AF65-F5344CB8AC3E}">
        <p14:creationId xmlns:p14="http://schemas.microsoft.com/office/powerpoint/2010/main" val="3546458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235</TotalTime>
  <Words>730</Words>
  <Application>Microsoft Office PowerPoint</Application>
  <PresentationFormat>Widescreen</PresentationFormat>
  <Paragraphs>67</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 Narrow</vt:lpstr>
      <vt:lpstr>Arial</vt:lpstr>
      <vt:lpstr>Wingdings</vt:lpstr>
      <vt:lpstr>Diamond Grid 16x9</vt:lpstr>
      <vt:lpstr>BATTERY THERMAL MANAGEMENT SYSTEM </vt:lpstr>
      <vt:lpstr>ABSTRACT :</vt:lpstr>
      <vt:lpstr>COMPONENTS :</vt:lpstr>
      <vt:lpstr>BLOCK DIAGRAM :</vt:lpstr>
      <vt:lpstr>WORKING :</vt:lpstr>
      <vt:lpstr>PowerPoint Presentation</vt:lpstr>
      <vt:lpstr>APPLICATIONS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Naveen Raj</dc:creator>
  <cp:lastModifiedBy>Naveen Raj</cp:lastModifiedBy>
  <cp:revision>4</cp:revision>
  <dcterms:created xsi:type="dcterms:W3CDTF">2025-02-25T18:46:59Z</dcterms:created>
  <dcterms:modified xsi:type="dcterms:W3CDTF">2025-02-27T02:49:05Z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