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7"/>
  </p:notesMasterIdLst>
  <p:handoutMasterIdLst>
    <p:handoutMasterId r:id="rId18"/>
  </p:handoutMasterIdLst>
  <p:sldIdLst>
    <p:sldId id="350" r:id="rId5"/>
    <p:sldId id="367" r:id="rId6"/>
    <p:sldId id="361" r:id="rId7"/>
    <p:sldId id="368" r:id="rId8"/>
    <p:sldId id="366" r:id="rId9"/>
    <p:sldId id="371" r:id="rId10"/>
    <p:sldId id="380" r:id="rId11"/>
    <p:sldId id="377" r:id="rId12"/>
    <p:sldId id="374" r:id="rId13"/>
    <p:sldId id="378" r:id="rId14"/>
    <p:sldId id="379" r:id="rId15"/>
    <p:sldId id="3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9" autoAdjust="0"/>
    <p:restoredTop sz="93998" autoAdjust="0"/>
  </p:normalViewPr>
  <p:slideViewPr>
    <p:cSldViewPr snapToGrid="0">
      <p:cViewPr varScale="1">
        <p:scale>
          <a:sx n="70" d="100"/>
          <a:sy n="70" d="100"/>
        </p:scale>
        <p:origin x="687" y="4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Kumar Singh" userId="51fc736db391bf1d" providerId="LiveId" clId="{5B3587DB-E1F7-4344-8725-D57752D4A0BD}"/>
    <pc:docChg chg="undo redo custSel modSld">
      <pc:chgData name="Amit Kumar Singh" userId="51fc736db391bf1d" providerId="LiveId" clId="{5B3587DB-E1F7-4344-8725-D57752D4A0BD}" dt="2023-02-26T06:43:05.424" v="23" actId="20577"/>
      <pc:docMkLst>
        <pc:docMk/>
      </pc:docMkLst>
      <pc:sldChg chg="modSp mod">
        <pc:chgData name="Amit Kumar Singh" userId="51fc736db391bf1d" providerId="LiveId" clId="{5B3587DB-E1F7-4344-8725-D57752D4A0BD}" dt="2023-02-26T06:39:21.934" v="19" actId="5793"/>
        <pc:sldMkLst>
          <pc:docMk/>
          <pc:sldMk cId="391246093" sldId="361"/>
        </pc:sldMkLst>
        <pc:spChg chg="mod">
          <ac:chgData name="Amit Kumar Singh" userId="51fc736db391bf1d" providerId="LiveId" clId="{5B3587DB-E1F7-4344-8725-D57752D4A0BD}" dt="2023-02-26T06:39:21.934" v="19" actId="5793"/>
          <ac:spMkLst>
            <pc:docMk/>
            <pc:sldMk cId="391246093" sldId="361"/>
            <ac:spMk id="4" creationId="{A17F80A9-6337-524E-AC61-32C5AFEE8E6D}"/>
          </ac:spMkLst>
        </pc:spChg>
      </pc:sldChg>
      <pc:sldChg chg="modSp mod">
        <pc:chgData name="Amit Kumar Singh" userId="51fc736db391bf1d" providerId="LiveId" clId="{5B3587DB-E1F7-4344-8725-D57752D4A0BD}" dt="2023-02-26T06:43:05.424" v="23" actId="20577"/>
        <pc:sldMkLst>
          <pc:docMk/>
          <pc:sldMk cId="3784693554" sldId="378"/>
        </pc:sldMkLst>
        <pc:spChg chg="mod">
          <ac:chgData name="Amit Kumar Singh" userId="51fc736db391bf1d" providerId="LiveId" clId="{5B3587DB-E1F7-4344-8725-D57752D4A0BD}" dt="2023-02-26T06:43:05.424" v="23" actId="20577"/>
          <ac:spMkLst>
            <pc:docMk/>
            <pc:sldMk cId="3784693554" sldId="378"/>
            <ac:spMk id="7" creationId="{A9DB86C0-60A8-C791-96A7-976E66BFCCE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289066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5839833" y="578434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February 26,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February 26,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February 26,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February 26,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February 26,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February 26,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February 26,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February 26,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February 26,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February 26,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084394" y="158172"/>
            <a:ext cx="6461759" cy="1151688"/>
          </a:xfrm>
        </p:spPr>
        <p:txBody>
          <a:bodyPr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600" b="1" dirty="0"/>
              <a:t>Basic Details of the Team and Problem Statement</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2307770" y="1336830"/>
            <a:ext cx="8180755" cy="4340314"/>
          </a:xfrm>
        </p:spPr>
        <p:txBody>
          <a:bodyPr numCol="1"/>
          <a:lstStyle/>
          <a:p>
            <a:r>
              <a:rPr lang="en-US" dirty="0">
                <a:latin typeface="+mj-lt"/>
              </a:rPr>
              <a:t>Ministry/Organization Name/Student Innovation: </a:t>
            </a:r>
          </a:p>
          <a:p>
            <a:r>
              <a:rPr lang="en-US" sz="2000" b="1" i="0" dirty="0">
                <a:solidFill>
                  <a:schemeClr val="accent5">
                    <a:lumMod val="75000"/>
                  </a:schemeClr>
                </a:solidFill>
                <a:effectLst/>
                <a:latin typeface="montserratregular"/>
              </a:rPr>
              <a:t>Machine learning with python</a:t>
            </a:r>
            <a:endParaRPr lang="en-US" sz="2000" b="0" i="0" dirty="0">
              <a:solidFill>
                <a:schemeClr val="accent5">
                  <a:lumMod val="75000"/>
                </a:schemeClr>
              </a:solidFill>
              <a:effectLst/>
              <a:latin typeface="montserratregular"/>
            </a:endParaRPr>
          </a:p>
          <a:p>
            <a:r>
              <a:rPr lang="en-US" dirty="0">
                <a:latin typeface="+mj-lt"/>
              </a:rPr>
              <a:t>   </a:t>
            </a:r>
            <a:br>
              <a:rPr lang="en-US" dirty="0">
                <a:latin typeface="+mj-lt"/>
              </a:rPr>
            </a:br>
            <a:r>
              <a:rPr lang="en-US" dirty="0">
                <a:latin typeface="+mj-lt"/>
              </a:rPr>
              <a:t>Problem Statement Title </a:t>
            </a:r>
            <a:r>
              <a:rPr lang="en-US" b="1" dirty="0">
                <a:latin typeface="+mj-lt"/>
              </a:rPr>
              <a:t>: </a:t>
            </a:r>
            <a:r>
              <a:rPr lang="en-US" dirty="0">
                <a:solidFill>
                  <a:schemeClr val="accent5"/>
                </a:solidFill>
                <a:latin typeface="+mj-lt"/>
              </a:rPr>
              <a:t>Duplicate </a:t>
            </a:r>
            <a:r>
              <a:rPr lang="en-US">
                <a:solidFill>
                  <a:schemeClr val="accent5"/>
                </a:solidFill>
                <a:latin typeface="+mj-lt"/>
              </a:rPr>
              <a:t>question pair </a:t>
            </a:r>
            <a:endParaRPr lang="en-US" dirty="0">
              <a:solidFill>
                <a:schemeClr val="accent5"/>
              </a:solidFill>
              <a:latin typeface="+mj-lt"/>
            </a:endParaRPr>
          </a:p>
          <a:p>
            <a:br>
              <a:rPr lang="en-US" dirty="0">
                <a:latin typeface="+mj-lt"/>
              </a:rPr>
            </a:br>
            <a:r>
              <a:rPr lang="en-US" dirty="0">
                <a:latin typeface="+mj-lt"/>
              </a:rPr>
              <a:t>Team Leader Name: </a:t>
            </a:r>
            <a:r>
              <a:rPr lang="en-US" dirty="0">
                <a:solidFill>
                  <a:schemeClr val="accent5">
                    <a:lumMod val="75000"/>
                  </a:schemeClr>
                </a:solidFill>
                <a:latin typeface="+mj-lt"/>
              </a:rPr>
              <a:t>Abhijit Shaw</a:t>
            </a:r>
          </a:p>
          <a:p>
            <a:br>
              <a:rPr lang="en-US" dirty="0">
                <a:latin typeface="+mj-lt"/>
              </a:rPr>
            </a:br>
            <a:r>
              <a:rPr lang="en-US" dirty="0">
                <a:latin typeface="+mj-lt"/>
              </a:rPr>
              <a:t>Institute Code:   </a:t>
            </a:r>
            <a:r>
              <a:rPr lang="en-US" dirty="0">
                <a:solidFill>
                  <a:schemeClr val="accent5">
                    <a:lumMod val="75000"/>
                  </a:schemeClr>
                </a:solidFill>
                <a:latin typeface="+mj-lt"/>
              </a:rPr>
              <a:t>108</a:t>
            </a:r>
            <a:br>
              <a:rPr lang="en-US" dirty="0">
                <a:latin typeface="+mj-lt"/>
              </a:rPr>
            </a:br>
            <a:r>
              <a:rPr lang="en-US" dirty="0">
                <a:latin typeface="+mj-lt"/>
              </a:rPr>
              <a:t>Institute Name:  </a:t>
            </a:r>
            <a:r>
              <a:rPr lang="en-US" dirty="0">
                <a:solidFill>
                  <a:schemeClr val="accent5">
                    <a:lumMod val="75000"/>
                  </a:schemeClr>
                </a:solidFill>
                <a:latin typeface="+mj-lt"/>
              </a:rPr>
              <a:t>ASANSOL ENGINEERING COLLEGE</a:t>
            </a:r>
          </a:p>
          <a:p>
            <a:r>
              <a:rPr lang="en-US" dirty="0">
                <a:latin typeface="+mj-lt"/>
              </a:rPr>
              <a:t>Theme Name:  </a:t>
            </a:r>
            <a:r>
              <a:rPr lang="en-US" dirty="0">
                <a:solidFill>
                  <a:schemeClr val="accent5">
                    <a:lumMod val="75000"/>
                  </a:schemeClr>
                </a:solidFill>
                <a:latin typeface="+mj-lt"/>
              </a:rPr>
              <a:t>To find </a:t>
            </a:r>
            <a:r>
              <a:rPr lang="en-US" dirty="0" err="1">
                <a:solidFill>
                  <a:schemeClr val="accent5">
                    <a:lumMod val="75000"/>
                  </a:schemeClr>
                </a:solidFill>
                <a:latin typeface="+mj-lt"/>
              </a:rPr>
              <a:t>duplicacy</a:t>
            </a:r>
            <a:r>
              <a:rPr lang="en-US" dirty="0">
                <a:solidFill>
                  <a:schemeClr val="accent5">
                    <a:lumMod val="75000"/>
                  </a:schemeClr>
                </a:solidFill>
                <a:latin typeface="+mj-lt"/>
              </a:rPr>
              <a:t> during examination and in multiple file as well as pdf and documents </a:t>
            </a:r>
          </a:p>
          <a:p>
            <a:endParaRPr lang="en-US" dirty="0">
              <a:solidFill>
                <a:schemeClr val="accent5">
                  <a:lumMod val="75000"/>
                </a:schemeClr>
              </a:solidFill>
              <a:latin typeface="+mj-lt"/>
            </a:endParaRPr>
          </a:p>
        </p:txBody>
      </p:sp>
    </p:spTree>
    <p:extLst>
      <p:ext uri="{BB962C8B-B14F-4D97-AF65-F5344CB8AC3E}">
        <p14:creationId xmlns:p14="http://schemas.microsoft.com/office/powerpoint/2010/main" val="2960950710"/>
      </p:ext>
    </p:extLst>
  </p:cSld>
  <p:clrMapOvr>
    <a:masterClrMapping/>
  </p:clrMapOvr>
  <mc:AlternateContent xmlns:mc="http://schemas.openxmlformats.org/markup-compatibility/2006" xmlns:p14="http://schemas.microsoft.com/office/powerpoint/2010/main">
    <mc:Choice Requires="p14">
      <p:transition spd="slow" p14:dur="2000" advTm="46532"/>
    </mc:Choice>
    <mc:Fallback xmlns="">
      <p:transition spd="slow" advTm="4653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92D411-1608-E06F-D0E2-8A506DA704BD}"/>
              </a:ext>
            </a:extLst>
          </p:cNvPr>
          <p:cNvSpPr>
            <a:spLocks noGrp="1"/>
          </p:cNvSpPr>
          <p:nvPr>
            <p:ph type="title"/>
          </p:nvPr>
        </p:nvSpPr>
        <p:spPr>
          <a:xfrm>
            <a:off x="964023" y="879063"/>
            <a:ext cx="10088606" cy="610863"/>
          </a:xfrm>
        </p:spPr>
        <p:txBody>
          <a:bodyPr/>
          <a:lstStyle/>
          <a:p>
            <a:pPr algn="ctr"/>
            <a:r>
              <a:rPr lang="en-US" dirty="0">
                <a:solidFill>
                  <a:schemeClr val="tx2"/>
                </a:solidFill>
              </a:rPr>
              <a:t>CONCLUSION </a:t>
            </a:r>
            <a:endParaRPr lang="en-IN" dirty="0">
              <a:solidFill>
                <a:schemeClr val="tx2"/>
              </a:solidFill>
            </a:endParaRPr>
          </a:p>
        </p:txBody>
      </p:sp>
      <p:sp>
        <p:nvSpPr>
          <p:cNvPr id="7" name="TextBox 6">
            <a:extLst>
              <a:ext uri="{FF2B5EF4-FFF2-40B4-BE49-F238E27FC236}">
                <a16:creationId xmlns:a16="http://schemas.microsoft.com/office/drawing/2014/main" id="{A9DB86C0-60A8-C791-96A7-976E66BFCCEA}"/>
              </a:ext>
            </a:extLst>
          </p:cNvPr>
          <p:cNvSpPr txBox="1"/>
          <p:nvPr/>
        </p:nvSpPr>
        <p:spPr>
          <a:xfrm>
            <a:off x="964023" y="1949893"/>
            <a:ext cx="10951028" cy="4247317"/>
          </a:xfrm>
          <a:prstGeom prst="rect">
            <a:avLst/>
          </a:prstGeom>
          <a:noFill/>
        </p:spPr>
        <p:txBody>
          <a:bodyPr wrap="square">
            <a:spAutoFit/>
          </a:bodyPr>
          <a:lstStyle/>
          <a:p>
            <a:pPr algn="ctr"/>
            <a:r>
              <a:rPr lang="en-US" sz="1800" b="0" dirty="0">
                <a:solidFill>
                  <a:schemeClr val="bg1"/>
                </a:solidFill>
                <a:latin typeface="+mn-lt"/>
                <a:cs typeface="Times New Roman" panose="02020603050405020304" pitchFamily="18" charset="0"/>
              </a:rPr>
              <a:t>Machine  learning methods clearly outperform the baselines for the task of duplicate question </a:t>
            </a:r>
            <a:br>
              <a:rPr lang="en-US" sz="1800" b="0" dirty="0">
                <a:solidFill>
                  <a:schemeClr val="bg1"/>
                </a:solidFill>
                <a:latin typeface="+mn-lt"/>
                <a:cs typeface="Times New Roman" panose="02020603050405020304" pitchFamily="18" charset="0"/>
              </a:rPr>
            </a:br>
            <a:r>
              <a:rPr lang="en-US" sz="1800" b="0" dirty="0">
                <a:solidFill>
                  <a:schemeClr val="bg1"/>
                </a:solidFill>
                <a:latin typeface="+mn-lt"/>
                <a:cs typeface="Times New Roman" panose="02020603050405020304" pitchFamily="18" charset="0"/>
              </a:rPr>
              <a:t>pair detection. The </a:t>
            </a:r>
            <a:r>
              <a:rPr lang="en-US" sz="1800" b="0" dirty="0" err="1">
                <a:solidFill>
                  <a:schemeClr val="bg1"/>
                </a:solidFill>
                <a:latin typeface="+mn-lt"/>
                <a:cs typeface="Times New Roman" panose="02020603050405020304" pitchFamily="18" charset="0"/>
              </a:rPr>
              <a:t>siamese</a:t>
            </a:r>
            <a:r>
              <a:rPr lang="en-US" sz="1800" b="0" dirty="0">
                <a:solidFill>
                  <a:schemeClr val="bg1"/>
                </a:solidFill>
                <a:latin typeface="+mn-lt"/>
                <a:cs typeface="Times New Roman" panose="02020603050405020304" pitchFamily="18" charset="0"/>
              </a:rPr>
              <a:t> network architecture achieved a 7% performance gain over a </a:t>
            </a:r>
            <a:br>
              <a:rPr lang="en-US" sz="1800" b="0" dirty="0">
                <a:solidFill>
                  <a:schemeClr val="bg1"/>
                </a:solidFill>
                <a:latin typeface="+mn-lt"/>
                <a:cs typeface="Times New Roman" panose="02020603050405020304" pitchFamily="18" charset="0"/>
              </a:rPr>
            </a:br>
            <a:r>
              <a:rPr lang="en-US" sz="1800" b="0" dirty="0">
                <a:solidFill>
                  <a:schemeClr val="bg1"/>
                </a:solidFill>
                <a:latin typeface="+mn-lt"/>
                <a:cs typeface="Times New Roman" panose="02020603050405020304" pitchFamily="18" charset="0"/>
              </a:rPr>
              <a:t>simpler multilayer perceptron architectures, and a 14% gain over the shingling method. The </a:t>
            </a:r>
            <a:br>
              <a:rPr lang="en-US" sz="1800" b="0" dirty="0">
                <a:solidFill>
                  <a:schemeClr val="bg1"/>
                </a:solidFill>
                <a:latin typeface="+mn-lt"/>
                <a:cs typeface="Times New Roman" panose="02020603050405020304" pitchFamily="18" charset="0"/>
              </a:rPr>
            </a:br>
            <a:r>
              <a:rPr lang="en-US" sz="1800" b="0" dirty="0">
                <a:solidFill>
                  <a:schemeClr val="bg1"/>
                </a:solidFill>
                <a:latin typeface="+mn-lt"/>
                <a:cs typeface="Times New Roman" panose="02020603050405020304" pitchFamily="18" charset="0"/>
              </a:rPr>
              <a:t>LSTM method had comparable and slightly better performance than the CNN, but was much </a:t>
            </a:r>
            <a:br>
              <a:rPr lang="en-US" sz="1800" b="0" dirty="0">
                <a:solidFill>
                  <a:schemeClr val="bg1"/>
                </a:solidFill>
                <a:latin typeface="+mn-lt"/>
                <a:cs typeface="Times New Roman" panose="02020603050405020304" pitchFamily="18" charset="0"/>
              </a:rPr>
            </a:br>
            <a:r>
              <a:rPr lang="en-US" sz="1800" b="0" dirty="0">
                <a:solidFill>
                  <a:schemeClr val="bg1"/>
                </a:solidFill>
                <a:latin typeface="+mn-lt"/>
                <a:cs typeface="Times New Roman" panose="02020603050405020304" pitchFamily="18" charset="0"/>
              </a:rPr>
              <a:t>faster to train. A hybrid model combining both the LSTM and the CNN together produced </a:t>
            </a:r>
            <a:br>
              <a:rPr lang="en-US" sz="1800" b="0" dirty="0">
                <a:solidFill>
                  <a:schemeClr val="bg1"/>
                </a:solidFill>
                <a:latin typeface="+mn-lt"/>
                <a:cs typeface="Times New Roman" panose="02020603050405020304" pitchFamily="18" charset="0"/>
              </a:rPr>
            </a:br>
            <a:r>
              <a:rPr lang="en-US" sz="1800" b="0" dirty="0">
                <a:solidFill>
                  <a:schemeClr val="bg1"/>
                </a:solidFill>
                <a:latin typeface="+mn-lt"/>
                <a:cs typeface="Times New Roman" panose="02020603050405020304" pitchFamily="18" charset="0"/>
              </a:rPr>
              <a:t>no noticeable performance gain, but was much slower to train overall. Using the general </a:t>
            </a:r>
            <a:br>
              <a:rPr lang="en-US" sz="1800" b="0" dirty="0">
                <a:solidFill>
                  <a:schemeClr val="bg1"/>
                </a:solidFill>
                <a:latin typeface="+mn-lt"/>
                <a:cs typeface="Times New Roman" panose="02020603050405020304" pitchFamily="18" charset="0"/>
              </a:rPr>
            </a:br>
            <a:r>
              <a:rPr lang="en-US" sz="1800" b="0" dirty="0" err="1">
                <a:solidFill>
                  <a:schemeClr val="bg1"/>
                </a:solidFill>
                <a:latin typeface="+mn-lt"/>
                <a:cs typeface="Times New Roman" panose="02020603050405020304" pitchFamily="18" charset="0"/>
              </a:rPr>
              <a:t>siamese</a:t>
            </a:r>
            <a:r>
              <a:rPr lang="en-US" sz="1800" b="0" dirty="0">
                <a:solidFill>
                  <a:schemeClr val="bg1"/>
                </a:solidFill>
                <a:latin typeface="+mn-lt"/>
                <a:cs typeface="Times New Roman" panose="02020603050405020304" pitchFamily="18" charset="0"/>
              </a:rPr>
              <a:t> network architecture provided good results, and the multilayer perceptron </a:t>
            </a:r>
            <a:br>
              <a:rPr lang="en-US" sz="1800" b="0" dirty="0">
                <a:solidFill>
                  <a:schemeClr val="bg1"/>
                </a:solidFill>
                <a:latin typeface="+mn-lt"/>
                <a:cs typeface="Times New Roman" panose="02020603050405020304" pitchFamily="18" charset="0"/>
              </a:rPr>
            </a:br>
            <a:r>
              <a:rPr lang="en-US" sz="1800" b="0" dirty="0">
                <a:solidFill>
                  <a:schemeClr val="bg1"/>
                </a:solidFill>
                <a:latin typeface="+mn-lt"/>
                <a:cs typeface="Times New Roman" panose="02020603050405020304" pitchFamily="18" charset="0"/>
              </a:rPr>
              <a:t>combination layer had success at combining the two feature vectors together. </a:t>
            </a:r>
            <a:br>
              <a:rPr lang="en-US" sz="1800" b="0" dirty="0">
                <a:solidFill>
                  <a:schemeClr val="bg1"/>
                </a:solidFill>
                <a:latin typeface="+mn-lt"/>
                <a:cs typeface="Times New Roman" panose="02020603050405020304" pitchFamily="18" charset="0"/>
              </a:rPr>
            </a:br>
            <a:r>
              <a:rPr lang="en-US" sz="1800" b="0" dirty="0">
                <a:solidFill>
                  <a:schemeClr val="bg1"/>
                </a:solidFill>
                <a:latin typeface="+mn-lt"/>
                <a:cs typeface="Times New Roman" panose="02020603050405020304" pitchFamily="18" charset="0"/>
              </a:rPr>
              <a:t>In terms of possible extensions to the model, we suspect that using word embeddings trained </a:t>
            </a:r>
            <a:br>
              <a:rPr lang="en-US" sz="1800" b="0" dirty="0">
                <a:solidFill>
                  <a:schemeClr val="bg1"/>
                </a:solidFill>
                <a:latin typeface="+mn-lt"/>
                <a:cs typeface="Times New Roman" panose="02020603050405020304" pitchFamily="18" charset="0"/>
              </a:rPr>
            </a:br>
            <a:r>
              <a:rPr lang="en-US" sz="1800" b="0" dirty="0">
                <a:solidFill>
                  <a:schemeClr val="bg1"/>
                </a:solidFill>
                <a:latin typeface="+mn-lt"/>
                <a:cs typeface="Times New Roman" panose="02020603050405020304" pitchFamily="18" charset="0"/>
              </a:rPr>
              <a:t>on Quora data could provide a boost in performance. Perhaps most promising, however, is </a:t>
            </a:r>
            <a:br>
              <a:rPr lang="en-US" sz="1800" b="0" dirty="0">
                <a:solidFill>
                  <a:schemeClr val="bg1"/>
                </a:solidFill>
                <a:latin typeface="+mn-lt"/>
                <a:cs typeface="Times New Roman" panose="02020603050405020304" pitchFamily="18" charset="0"/>
              </a:rPr>
            </a:br>
            <a:r>
              <a:rPr lang="en-US" sz="1800" b="0" dirty="0">
                <a:solidFill>
                  <a:schemeClr val="bg1"/>
                </a:solidFill>
                <a:latin typeface="+mn-lt"/>
                <a:cs typeface="Times New Roman" panose="02020603050405020304" pitchFamily="18" charset="0"/>
              </a:rPr>
              <a:t>the idea of moving away from a </a:t>
            </a:r>
            <a:r>
              <a:rPr lang="en-US" sz="1800" b="0" dirty="0" err="1">
                <a:solidFill>
                  <a:schemeClr val="bg1"/>
                </a:solidFill>
                <a:latin typeface="+mn-lt"/>
                <a:cs typeface="Times New Roman" panose="02020603050405020304" pitchFamily="18" charset="0"/>
              </a:rPr>
              <a:t>siamese</a:t>
            </a:r>
            <a:r>
              <a:rPr lang="en-US" sz="1800" b="0" dirty="0">
                <a:solidFill>
                  <a:schemeClr val="bg1"/>
                </a:solidFill>
                <a:latin typeface="+mn-lt"/>
                <a:cs typeface="Times New Roman" panose="02020603050405020304" pitchFamily="18" charset="0"/>
              </a:rPr>
              <a:t> network architecture towards the multi-perspective </a:t>
            </a:r>
            <a:br>
              <a:rPr lang="en-US" sz="1800" b="0" dirty="0">
                <a:solidFill>
                  <a:schemeClr val="bg1"/>
                </a:solidFill>
                <a:latin typeface="+mn-lt"/>
                <a:cs typeface="Times New Roman" panose="02020603050405020304" pitchFamily="18" charset="0"/>
              </a:rPr>
            </a:br>
            <a:r>
              <a:rPr lang="en-US" sz="1800" b="0" dirty="0">
                <a:solidFill>
                  <a:schemeClr val="bg1"/>
                </a:solidFill>
                <a:latin typeface="+mn-lt"/>
                <a:cs typeface="Times New Roman" panose="02020603050405020304" pitchFamily="18" charset="0"/>
              </a:rPr>
              <a:t>matching described by Wang et </a:t>
            </a:r>
            <a:r>
              <a:rPr lang="en-US" sz="1800" b="0">
                <a:solidFill>
                  <a:schemeClr val="bg1"/>
                </a:solidFill>
                <a:latin typeface="+mn-lt"/>
                <a:cs typeface="Times New Roman" panose="02020603050405020304" pitchFamily="18" charset="0"/>
              </a:rPr>
              <a:t>al.. </a:t>
            </a:r>
            <a:r>
              <a:rPr lang="en-US" sz="1800" b="0" dirty="0">
                <a:solidFill>
                  <a:schemeClr val="bg1"/>
                </a:solidFill>
                <a:latin typeface="+mn-lt"/>
                <a:cs typeface="Times New Roman" panose="02020603050405020304" pitchFamily="18" charset="0"/>
              </a:rPr>
              <a:t>It would be interesting to find a way to achieve this </a:t>
            </a:r>
            <a:br>
              <a:rPr lang="en-US" sz="1800" b="0" dirty="0">
                <a:solidFill>
                  <a:schemeClr val="bg1"/>
                </a:solidFill>
                <a:latin typeface="+mn-lt"/>
                <a:cs typeface="Times New Roman" panose="02020603050405020304" pitchFamily="18" charset="0"/>
              </a:rPr>
            </a:br>
            <a:r>
              <a:rPr lang="en-US" sz="1800" b="0" dirty="0">
                <a:solidFill>
                  <a:schemeClr val="bg1"/>
                </a:solidFill>
                <a:latin typeface="+mn-lt"/>
                <a:cs typeface="Times New Roman" panose="02020603050405020304" pitchFamily="18" charset="0"/>
              </a:rPr>
              <a:t>combining of question features within a combined CNN layer. Overall, however, it’s clear </a:t>
            </a:r>
            <a:br>
              <a:rPr lang="en-US" sz="1800" b="0" dirty="0">
                <a:solidFill>
                  <a:schemeClr val="bg1"/>
                </a:solidFill>
                <a:latin typeface="+mn-lt"/>
                <a:cs typeface="Times New Roman" panose="02020603050405020304" pitchFamily="18" charset="0"/>
              </a:rPr>
            </a:br>
            <a:r>
              <a:rPr lang="en-US" sz="1800" b="0" dirty="0">
                <a:solidFill>
                  <a:schemeClr val="bg1"/>
                </a:solidFill>
                <a:latin typeface="+mn-lt"/>
                <a:cs typeface="Times New Roman" panose="02020603050405020304" pitchFamily="18" charset="0"/>
              </a:rPr>
              <a:t>that deep learning is a powerful tool when applied to this problem that shows a lot of </a:t>
            </a:r>
            <a:br>
              <a:rPr lang="en-US" sz="1800" b="0" dirty="0">
                <a:solidFill>
                  <a:schemeClr val="bg1"/>
                </a:solidFill>
                <a:latin typeface="+mn-lt"/>
                <a:cs typeface="Times New Roman" panose="02020603050405020304" pitchFamily="18" charset="0"/>
              </a:rPr>
            </a:br>
            <a:r>
              <a:rPr lang="en-US" sz="1800" b="0" dirty="0">
                <a:solidFill>
                  <a:schemeClr val="bg1"/>
                </a:solidFill>
                <a:latin typeface="+mn-lt"/>
                <a:cs typeface="Times New Roman" panose="02020603050405020304" pitchFamily="18" charset="0"/>
              </a:rPr>
              <a:t>promise going forward</a:t>
            </a:r>
            <a:endParaRPr lang="en-IN" dirty="0"/>
          </a:p>
        </p:txBody>
      </p:sp>
    </p:spTree>
    <p:extLst>
      <p:ext uri="{BB962C8B-B14F-4D97-AF65-F5344CB8AC3E}">
        <p14:creationId xmlns:p14="http://schemas.microsoft.com/office/powerpoint/2010/main" val="378469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92D411-1608-E06F-D0E2-8A506DA704BD}"/>
              </a:ext>
            </a:extLst>
          </p:cNvPr>
          <p:cNvSpPr>
            <a:spLocks noGrp="1"/>
          </p:cNvSpPr>
          <p:nvPr>
            <p:ph type="title"/>
          </p:nvPr>
        </p:nvSpPr>
        <p:spPr>
          <a:xfrm>
            <a:off x="964023" y="879063"/>
            <a:ext cx="10088606" cy="610863"/>
          </a:xfrm>
        </p:spPr>
        <p:txBody>
          <a:bodyPr/>
          <a:lstStyle/>
          <a:p>
            <a:pPr algn="ctr"/>
            <a:r>
              <a:rPr lang="en-US" dirty="0">
                <a:solidFill>
                  <a:schemeClr val="tx2"/>
                </a:solidFill>
              </a:rPr>
              <a:t>Future Scope</a:t>
            </a:r>
            <a:endParaRPr lang="en-IN" dirty="0">
              <a:solidFill>
                <a:schemeClr val="tx2"/>
              </a:solidFill>
            </a:endParaRPr>
          </a:p>
        </p:txBody>
      </p:sp>
      <p:sp>
        <p:nvSpPr>
          <p:cNvPr id="7" name="TextBox 6">
            <a:extLst>
              <a:ext uri="{FF2B5EF4-FFF2-40B4-BE49-F238E27FC236}">
                <a16:creationId xmlns:a16="http://schemas.microsoft.com/office/drawing/2014/main" id="{A9DB86C0-60A8-C791-96A7-976E66BFCCEA}"/>
              </a:ext>
            </a:extLst>
          </p:cNvPr>
          <p:cNvSpPr txBox="1"/>
          <p:nvPr/>
        </p:nvSpPr>
        <p:spPr>
          <a:xfrm>
            <a:off x="964023" y="1949893"/>
            <a:ext cx="10951028" cy="3693319"/>
          </a:xfrm>
          <a:prstGeom prst="rect">
            <a:avLst/>
          </a:prstGeom>
          <a:noFill/>
        </p:spPr>
        <p:txBody>
          <a:bodyPr wrap="square">
            <a:spAutoFit/>
          </a:bodyPr>
          <a:lstStyle/>
          <a:p>
            <a:pPr marL="285750" indent="-285750" algn="ctr">
              <a:buFont typeface="Wingdings" panose="05000000000000000000" pitchFamily="2" charset="2"/>
              <a:buChar char="Ø"/>
            </a:pPr>
            <a:r>
              <a:rPr lang="en-US" dirty="0">
                <a:solidFill>
                  <a:schemeClr val="bg1"/>
                </a:solidFill>
              </a:rPr>
              <a:t>We are using BOW (bag of words )for sampling of our dataset which gives us a lack in semantic</a:t>
            </a:r>
          </a:p>
          <a:p>
            <a:pPr marL="285750" indent="-285750" algn="ctr">
              <a:buFont typeface="Wingdings" panose="05000000000000000000" pitchFamily="2" charset="2"/>
              <a:buChar char="Ø"/>
            </a:pPr>
            <a:r>
              <a:rPr lang="en-US" dirty="0">
                <a:solidFill>
                  <a:schemeClr val="bg1"/>
                </a:solidFill>
              </a:rPr>
              <a:t>In spite of that we can use  w2v (</a:t>
            </a:r>
            <a:r>
              <a:rPr lang="en-IN" b="0" i="0" dirty="0">
                <a:solidFill>
                  <a:schemeClr val="bg1"/>
                </a:solidFill>
                <a:effectLst/>
                <a:latin typeface="arial" panose="020B0604020202020204" pitchFamily="34" charset="0"/>
              </a:rPr>
              <a:t>Word2Vec) . T</a:t>
            </a:r>
            <a:r>
              <a:rPr lang="en-US" b="0" i="0" dirty="0">
                <a:solidFill>
                  <a:schemeClr val="bg1"/>
                </a:solidFill>
                <a:effectLst/>
                <a:latin typeface="arial" panose="020B0604020202020204" pitchFamily="34" charset="0"/>
              </a:rPr>
              <a:t>he purpose and usefulness of Word2vec is to group the vectors of similar words together in </a:t>
            </a:r>
            <a:r>
              <a:rPr lang="en-US" b="0" i="0" dirty="0" err="1">
                <a:solidFill>
                  <a:schemeClr val="bg1"/>
                </a:solidFill>
                <a:effectLst/>
                <a:latin typeface="arial" panose="020B0604020202020204" pitchFamily="34" charset="0"/>
              </a:rPr>
              <a:t>vectorspace</a:t>
            </a:r>
            <a:r>
              <a:rPr lang="en-US" b="0" i="0" dirty="0">
                <a:solidFill>
                  <a:schemeClr val="bg1"/>
                </a:solidFill>
                <a:effectLst/>
                <a:latin typeface="arial" panose="020B0604020202020204" pitchFamily="34" charset="0"/>
              </a:rPr>
              <a:t>. Which will increase semantic meaning of our model </a:t>
            </a:r>
          </a:p>
          <a:p>
            <a:pPr marL="285750" indent="-285750" algn="ctr">
              <a:buFont typeface="Wingdings" panose="05000000000000000000" pitchFamily="2" charset="2"/>
              <a:buChar char="Ø"/>
            </a:pPr>
            <a:endParaRPr lang="en-US" dirty="0">
              <a:solidFill>
                <a:schemeClr val="bg1"/>
              </a:solidFill>
              <a:latin typeface="arial" panose="020B0604020202020204" pitchFamily="34" charset="0"/>
            </a:endParaRPr>
          </a:p>
          <a:p>
            <a:pPr algn="ctr"/>
            <a:r>
              <a:rPr lang="en-US" dirty="0">
                <a:solidFill>
                  <a:schemeClr val="accent5"/>
                </a:solidFill>
                <a:latin typeface="arial" panose="020B0604020202020204" pitchFamily="34" charset="0"/>
              </a:rPr>
              <a:t>Our model is based on accuracy giving binary result as 0 and 1</a:t>
            </a:r>
          </a:p>
          <a:p>
            <a:pPr algn="ctr"/>
            <a:r>
              <a:rPr lang="en-US" dirty="0">
                <a:solidFill>
                  <a:schemeClr val="accent5"/>
                </a:solidFill>
                <a:latin typeface="arial" panose="020B0604020202020204" pitchFamily="34" charset="0"/>
              </a:rPr>
              <a:t>1 – Stands for </a:t>
            </a:r>
            <a:r>
              <a:rPr lang="en-US" dirty="0" err="1">
                <a:solidFill>
                  <a:schemeClr val="accent5"/>
                </a:solidFill>
                <a:latin typeface="arial" panose="020B0604020202020204" pitchFamily="34" charset="0"/>
              </a:rPr>
              <a:t>Duplicacy</a:t>
            </a:r>
            <a:r>
              <a:rPr lang="en-US" dirty="0">
                <a:solidFill>
                  <a:schemeClr val="accent5"/>
                </a:solidFill>
                <a:latin typeface="arial" panose="020B0604020202020204" pitchFamily="34" charset="0"/>
              </a:rPr>
              <a:t> </a:t>
            </a:r>
          </a:p>
          <a:p>
            <a:pPr algn="ctr"/>
            <a:r>
              <a:rPr lang="en-US" dirty="0">
                <a:solidFill>
                  <a:schemeClr val="accent5"/>
                </a:solidFill>
                <a:latin typeface="arial" panose="020B0604020202020204" pitchFamily="34" charset="0"/>
              </a:rPr>
              <a:t>0 –non-</a:t>
            </a:r>
            <a:r>
              <a:rPr lang="en-US" dirty="0" err="1">
                <a:solidFill>
                  <a:schemeClr val="accent5"/>
                </a:solidFill>
                <a:latin typeface="arial" panose="020B0604020202020204" pitchFamily="34" charset="0"/>
              </a:rPr>
              <a:t>duplicacy</a:t>
            </a:r>
            <a:r>
              <a:rPr lang="en-US" dirty="0">
                <a:solidFill>
                  <a:schemeClr val="accent5"/>
                </a:solidFill>
                <a:latin typeface="arial" panose="020B0604020202020204" pitchFamily="34" charset="0"/>
              </a:rPr>
              <a:t> </a:t>
            </a:r>
          </a:p>
          <a:p>
            <a:pPr marL="285750" indent="-285750">
              <a:buFont typeface="Wingdings" panose="05000000000000000000" pitchFamily="2" charset="2"/>
              <a:buChar char="Ø"/>
            </a:pPr>
            <a:r>
              <a:rPr lang="en-US" dirty="0">
                <a:solidFill>
                  <a:schemeClr val="bg1"/>
                </a:solidFill>
                <a:latin typeface="arial" panose="020B0604020202020204" pitchFamily="34" charset="0"/>
              </a:rPr>
              <a:t>Instead of that we can use </a:t>
            </a:r>
            <a:r>
              <a:rPr lang="en-US" b="1" dirty="0">
                <a:solidFill>
                  <a:schemeClr val="bg1"/>
                </a:solidFill>
                <a:highlight>
                  <a:srgbClr val="FFFF00"/>
                </a:highlight>
                <a:latin typeface="arial" panose="020B0604020202020204" pitchFamily="34" charset="0"/>
              </a:rPr>
              <a:t>metric </a:t>
            </a:r>
            <a:r>
              <a:rPr lang="en-US" b="1" dirty="0" err="1">
                <a:solidFill>
                  <a:schemeClr val="bg1"/>
                </a:solidFill>
                <a:highlight>
                  <a:srgbClr val="FFFF00"/>
                </a:highlight>
                <a:latin typeface="arial" panose="020B0604020202020204" pitchFamily="34" charset="0"/>
              </a:rPr>
              <a:t>logloss</a:t>
            </a:r>
            <a:r>
              <a:rPr lang="en-US" b="1" dirty="0">
                <a:solidFill>
                  <a:schemeClr val="bg1"/>
                </a:solidFill>
                <a:highlight>
                  <a:srgbClr val="FFFF00"/>
                </a:highlight>
                <a:latin typeface="arial" panose="020B0604020202020204" pitchFamily="34" charset="0"/>
              </a:rPr>
              <a:t> </a:t>
            </a:r>
            <a:r>
              <a:rPr lang="en-US" b="1" dirty="0">
                <a:solidFill>
                  <a:schemeClr val="bg1"/>
                </a:solidFill>
                <a:latin typeface="arial" panose="020B0604020202020204" pitchFamily="34" charset="0"/>
              </a:rPr>
              <a:t> </a:t>
            </a:r>
            <a:r>
              <a:rPr lang="en-US" dirty="0">
                <a:solidFill>
                  <a:schemeClr val="bg1"/>
                </a:solidFill>
                <a:latin typeface="arial" panose="020B0604020202020204" pitchFamily="34" charset="0"/>
              </a:rPr>
              <a:t>to return fractional result </a:t>
            </a:r>
          </a:p>
          <a:p>
            <a:pPr marL="285750" indent="-285750">
              <a:buFont typeface="Wingdings" panose="05000000000000000000" pitchFamily="2" charset="2"/>
              <a:buChar char="Ø"/>
            </a:pPr>
            <a:r>
              <a:rPr lang="en-US" dirty="0" err="1">
                <a:solidFill>
                  <a:schemeClr val="bg1"/>
                </a:solidFill>
                <a:latin typeface="arial" panose="020B0604020202020204" pitchFamily="34" charset="0"/>
              </a:rPr>
              <a:t>Everytime</a:t>
            </a:r>
            <a:r>
              <a:rPr lang="en-US" dirty="0">
                <a:solidFill>
                  <a:schemeClr val="bg1"/>
                </a:solidFill>
                <a:latin typeface="arial" panose="020B0604020202020204" pitchFamily="34" charset="0"/>
              </a:rPr>
              <a:t> we are getting 0 and 1 from our model to get result we can also set a threshold ( between 0 and 1 ) to increase the speed and accuracy .</a:t>
            </a:r>
          </a:p>
          <a:p>
            <a:pPr marL="285750" indent="-285750">
              <a:buFont typeface="Wingdings" panose="05000000000000000000" pitchFamily="2" charset="2"/>
              <a:buChar char="Ø"/>
            </a:pPr>
            <a:r>
              <a:rPr lang="en-US" dirty="0">
                <a:solidFill>
                  <a:schemeClr val="bg1"/>
                </a:solidFill>
                <a:latin typeface="arial" panose="020B0604020202020204" pitchFamily="34" charset="0"/>
              </a:rPr>
              <a:t>Later on we will make a webpage on this approach to get a better GUI of our model and easy to access for users .</a:t>
            </a:r>
          </a:p>
          <a:p>
            <a:pPr algn="ctr"/>
            <a:endParaRPr lang="en-IN" dirty="0">
              <a:solidFill>
                <a:schemeClr val="bg1"/>
              </a:solidFill>
            </a:endParaRPr>
          </a:p>
        </p:txBody>
      </p:sp>
    </p:spTree>
    <p:extLst>
      <p:ext uri="{BB962C8B-B14F-4D97-AF65-F5344CB8AC3E}">
        <p14:creationId xmlns:p14="http://schemas.microsoft.com/office/powerpoint/2010/main" val="2827743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A50850-3DA9-1735-222D-6891836DD27F}"/>
              </a:ext>
            </a:extLst>
          </p:cNvPr>
          <p:cNvSpPr>
            <a:spLocks noGrp="1"/>
          </p:cNvSpPr>
          <p:nvPr>
            <p:ph type="title"/>
          </p:nvPr>
        </p:nvSpPr>
        <p:spPr>
          <a:xfrm>
            <a:off x="964023" y="2251710"/>
            <a:ext cx="10717437" cy="1760220"/>
          </a:xfrm>
        </p:spPr>
        <p:txBody>
          <a:bodyPr/>
          <a:lstStyle/>
          <a:p>
            <a:pPr algn="ctr"/>
            <a:r>
              <a:rPr lang="en-US" dirty="0"/>
              <a:t>THANK YOU </a:t>
            </a:r>
            <a:endParaRPr lang="en-IN" dirty="0"/>
          </a:p>
        </p:txBody>
      </p:sp>
    </p:spTree>
    <p:extLst>
      <p:ext uri="{BB962C8B-B14F-4D97-AF65-F5344CB8AC3E}">
        <p14:creationId xmlns:p14="http://schemas.microsoft.com/office/powerpoint/2010/main" val="1137126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6EB5-72D6-425D-9C42-C5AF56F6FCB2}"/>
              </a:ext>
            </a:extLst>
          </p:cNvPr>
          <p:cNvSpPr>
            <a:spLocks noGrp="1"/>
          </p:cNvSpPr>
          <p:nvPr>
            <p:ph type="title"/>
          </p:nvPr>
        </p:nvSpPr>
        <p:spPr>
          <a:xfrm>
            <a:off x="964023" y="879063"/>
            <a:ext cx="6617507" cy="610863"/>
          </a:xfrm>
        </p:spPr>
        <p:txBody>
          <a:bodyPr>
            <a:normAutofit/>
          </a:bodyPr>
          <a:lstStyle/>
          <a:p>
            <a:r>
              <a:rPr lang="en-US" dirty="0"/>
              <a:t>Team Member Details </a:t>
            </a:r>
          </a:p>
        </p:txBody>
      </p:sp>
      <p:sp>
        <p:nvSpPr>
          <p:cNvPr id="3" name="Text Placeholder 2">
            <a:extLst>
              <a:ext uri="{FF2B5EF4-FFF2-40B4-BE49-F238E27FC236}">
                <a16:creationId xmlns:a16="http://schemas.microsoft.com/office/drawing/2014/main" id="{4EDC6A07-D48E-4562-9C15-A12A20E2EC2D}"/>
              </a:ext>
            </a:extLst>
          </p:cNvPr>
          <p:cNvSpPr>
            <a:spLocks noGrp="1"/>
          </p:cNvSpPr>
          <p:nvPr>
            <p:ph type="body" sz="quarter" idx="10"/>
          </p:nvPr>
        </p:nvSpPr>
        <p:spPr>
          <a:xfrm>
            <a:off x="691068" y="2169994"/>
            <a:ext cx="11145119" cy="3643953"/>
          </a:xfrm>
        </p:spPr>
        <p:txBody>
          <a:bodyPr/>
          <a:lstStyle/>
          <a:p>
            <a:r>
              <a:rPr lang="en-US" b="1" dirty="0">
                <a:solidFill>
                  <a:schemeClr val="tx2">
                    <a:lumMod val="75000"/>
                  </a:schemeClr>
                </a:solidFill>
              </a:rPr>
              <a:t>Team Member1 Name (Team Leader): </a:t>
            </a:r>
            <a:r>
              <a:rPr lang="en-US" b="1" dirty="0"/>
              <a:t>Abhijit Shaw</a:t>
            </a:r>
          </a:p>
          <a:p>
            <a:r>
              <a:rPr lang="en-US" dirty="0"/>
              <a:t>Branch :</a:t>
            </a:r>
            <a:r>
              <a:rPr lang="en-US" b="1" dirty="0"/>
              <a:t> </a:t>
            </a:r>
            <a:r>
              <a:rPr lang="en-US" b="1" dirty="0" err="1"/>
              <a:t>B.tech</a:t>
            </a:r>
            <a:r>
              <a:rPr lang="en-US" dirty="0"/>
              <a:t>				 Stream :	</a:t>
            </a:r>
            <a:r>
              <a:rPr lang="en-US" b="1" dirty="0"/>
              <a:t>IT</a:t>
            </a:r>
            <a:r>
              <a:rPr lang="en-US" dirty="0"/>
              <a:t>		Year (I,II,III,IV): </a:t>
            </a:r>
            <a:r>
              <a:rPr lang="en-IN" b="0" i="0" dirty="0">
                <a:effectLst/>
                <a:latin typeface="arial" panose="020B0604020202020204" pitchFamily="34" charset="0"/>
              </a:rPr>
              <a:t>III</a:t>
            </a:r>
          </a:p>
          <a:p>
            <a:r>
              <a:rPr lang="en-US" b="1" dirty="0">
                <a:solidFill>
                  <a:schemeClr val="tx2">
                    <a:lumMod val="75000"/>
                  </a:schemeClr>
                </a:solidFill>
              </a:rPr>
              <a:t>Team Member 2 Name:  </a:t>
            </a:r>
            <a:r>
              <a:rPr lang="en-US" b="1" dirty="0"/>
              <a:t>NISHA JHA </a:t>
            </a:r>
          </a:p>
          <a:p>
            <a:r>
              <a:rPr lang="en-US" dirty="0"/>
              <a:t>Branch :</a:t>
            </a:r>
            <a:r>
              <a:rPr lang="en-US" b="1" dirty="0" err="1"/>
              <a:t>B.tech</a:t>
            </a:r>
            <a:r>
              <a:rPr lang="en-US" dirty="0"/>
              <a:t>				Stream :	</a:t>
            </a:r>
            <a:r>
              <a:rPr lang="en-US" b="1" dirty="0"/>
              <a:t> IT </a:t>
            </a:r>
            <a:r>
              <a:rPr lang="en-US" dirty="0"/>
              <a:t>		Year (I,II,III,IV ): </a:t>
            </a:r>
            <a:r>
              <a:rPr lang="en-IN" b="0" i="0" dirty="0">
                <a:effectLst/>
                <a:latin typeface="arial" panose="020B0604020202020204" pitchFamily="34" charset="0"/>
              </a:rPr>
              <a:t>III</a:t>
            </a:r>
            <a:endParaRPr lang="en-US" dirty="0"/>
          </a:p>
          <a:p>
            <a:r>
              <a:rPr lang="en-US" b="1" dirty="0">
                <a:solidFill>
                  <a:schemeClr val="tx2">
                    <a:lumMod val="75000"/>
                  </a:schemeClr>
                </a:solidFill>
              </a:rPr>
              <a:t>Team Member 3Name</a:t>
            </a:r>
            <a:r>
              <a:rPr lang="en-US" b="1" dirty="0"/>
              <a:t>: Amit Kumar Singh </a:t>
            </a:r>
          </a:p>
          <a:p>
            <a:r>
              <a:rPr lang="en-US" dirty="0"/>
              <a:t>Branch :</a:t>
            </a:r>
            <a:r>
              <a:rPr lang="en-US" b="1" dirty="0" err="1"/>
              <a:t>B.tech</a:t>
            </a:r>
            <a:r>
              <a:rPr lang="en-US" dirty="0"/>
              <a:t>				Stream :	</a:t>
            </a:r>
            <a:r>
              <a:rPr lang="en-US" b="1" dirty="0"/>
              <a:t>IT</a:t>
            </a:r>
            <a:r>
              <a:rPr lang="en-US" dirty="0"/>
              <a:t>		Year (I,II,III,IV ): </a:t>
            </a:r>
            <a:r>
              <a:rPr lang="en-IN" b="0" i="0" dirty="0">
                <a:effectLst/>
                <a:latin typeface="arial" panose="020B0604020202020204" pitchFamily="34" charset="0"/>
              </a:rPr>
              <a:t>III</a:t>
            </a:r>
            <a:endParaRPr lang="en-US" dirty="0"/>
          </a:p>
          <a:p>
            <a:r>
              <a:rPr lang="en-US" b="1" dirty="0">
                <a:solidFill>
                  <a:schemeClr val="tx2">
                    <a:lumMod val="75000"/>
                  </a:schemeClr>
                </a:solidFill>
              </a:rPr>
              <a:t>Team Member 4 Name:  </a:t>
            </a:r>
            <a:r>
              <a:rPr lang="en-US" b="1" dirty="0" err="1"/>
              <a:t>Agnishwar</a:t>
            </a:r>
            <a:r>
              <a:rPr lang="en-US" b="1" dirty="0"/>
              <a:t> Mukherjee</a:t>
            </a:r>
          </a:p>
          <a:p>
            <a:r>
              <a:rPr lang="en-US" dirty="0"/>
              <a:t>Branch : </a:t>
            </a:r>
            <a:r>
              <a:rPr lang="en-US" b="1" dirty="0" err="1"/>
              <a:t>B.tech</a:t>
            </a:r>
            <a:r>
              <a:rPr lang="en-US" dirty="0"/>
              <a:t>		                                     Stream:	</a:t>
            </a:r>
            <a:r>
              <a:rPr lang="en-US" b="1" dirty="0"/>
              <a:t> IT </a:t>
            </a:r>
            <a:r>
              <a:rPr lang="en-US" dirty="0"/>
              <a:t>		Year (I,II,III,IV ): </a:t>
            </a:r>
            <a:r>
              <a:rPr lang="en-IN" b="0" i="0" dirty="0">
                <a:effectLst/>
                <a:latin typeface="arial" panose="020B0604020202020204" pitchFamily="34" charset="0"/>
              </a:rPr>
              <a:t>III</a:t>
            </a:r>
          </a:p>
          <a:p>
            <a:r>
              <a:rPr lang="en-US" b="1" dirty="0">
                <a:solidFill>
                  <a:schemeClr val="tx2">
                    <a:lumMod val="75000"/>
                  </a:schemeClr>
                </a:solidFill>
              </a:rPr>
              <a:t>Team Member 5 Name:  </a:t>
            </a:r>
            <a:r>
              <a:rPr lang="en-US" b="1" dirty="0"/>
              <a:t>J Srikant </a:t>
            </a:r>
            <a:r>
              <a:rPr lang="en-US" b="1" dirty="0" err="1"/>
              <a:t>chetty</a:t>
            </a:r>
            <a:endParaRPr lang="en-US" b="1" dirty="0"/>
          </a:p>
          <a:p>
            <a:r>
              <a:rPr lang="en-US" dirty="0"/>
              <a:t>Branch : </a:t>
            </a:r>
            <a:r>
              <a:rPr lang="en-US" b="1" dirty="0" err="1"/>
              <a:t>B.tech</a:t>
            </a:r>
            <a:r>
              <a:rPr lang="en-US" dirty="0"/>
              <a:t>		                                     Stream:	</a:t>
            </a:r>
            <a:r>
              <a:rPr lang="en-US" b="1" dirty="0"/>
              <a:t> IT </a:t>
            </a:r>
            <a:r>
              <a:rPr lang="en-US" dirty="0"/>
              <a:t>		Year (I,II,III,IV ): </a:t>
            </a:r>
            <a:r>
              <a:rPr lang="en-IN" b="0" i="0" dirty="0">
                <a:effectLst/>
                <a:latin typeface="arial" panose="020B0604020202020204" pitchFamily="34" charset="0"/>
              </a:rPr>
              <a:t>III</a:t>
            </a:r>
          </a:p>
          <a:p>
            <a:endParaRPr lang="en-US" sz="1200" dirty="0"/>
          </a:p>
        </p:txBody>
      </p:sp>
    </p:spTree>
    <p:extLst>
      <p:ext uri="{BB962C8B-B14F-4D97-AF65-F5344CB8AC3E}">
        <p14:creationId xmlns:p14="http://schemas.microsoft.com/office/powerpoint/2010/main" val="192169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71550" y="278129"/>
            <a:ext cx="5534431" cy="610863"/>
          </a:xfrm>
        </p:spPr>
        <p:txBody>
          <a:bodyPr>
            <a:normAutofit fontScale="90000"/>
          </a:bodyPr>
          <a:lstStyle/>
          <a:p>
            <a:r>
              <a:rPr lang="en-US" dirty="0"/>
              <a:t>Idea/Approach Details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1550" y="996287"/>
            <a:ext cx="6024054" cy="5717250"/>
          </a:xfrm>
          <a:ln cmpd="sng">
            <a:solidFill>
              <a:schemeClr val="bg1"/>
            </a:solidFill>
            <a:prstDash val="solid"/>
          </a:ln>
        </p:spPr>
        <p:txBody>
          <a:bodyPr/>
          <a:lstStyle/>
          <a:p>
            <a:pPr algn="ctr"/>
            <a:r>
              <a:rPr lang="en-US" sz="2000" dirty="0">
                <a:solidFill>
                  <a:schemeClr val="tx2"/>
                </a:solidFill>
                <a:latin typeface="+mj-lt"/>
              </a:rPr>
              <a:t>Describe  idea/Solution/Prototype here:</a:t>
            </a:r>
          </a:p>
          <a:p>
            <a:pPr marL="285750" indent="-285750">
              <a:buFont typeface="Wingdings" panose="05000000000000000000" pitchFamily="2" charset="2"/>
              <a:buChar char="Ø"/>
            </a:pPr>
            <a:r>
              <a:rPr lang="en-US" dirty="0"/>
              <a:t>Duplicate question pairs refer to pairs of questions that are very similar in their meaning or intent, often differing only in their wording or phrasing. These pairs may arise when multiple users ask the same or similar questions in online forums, search engines, or question-answering systems. Identifying and managing duplicate question pairs can be important in improving the quality and efficiency of such systems, as it allows users to find relevant information more easily and avoids duplication of effort in answering the same questions repeatedly.</a:t>
            </a:r>
          </a:p>
          <a:p>
            <a:pPr marL="285750" indent="-285750">
              <a:buFont typeface="Wingdings" panose="05000000000000000000" pitchFamily="2" charset="2"/>
              <a:buChar char="Ø"/>
            </a:pPr>
            <a:r>
              <a:rPr lang="en-US" dirty="0"/>
              <a:t>The objective for this project is to develop a machine learning model that can accurately identify whether a pair of questions are duplicates or not. This task can be important in various applications such as question-answering systems, search engines, and online forums where users may ask similar questions repeatedly.</a:t>
            </a: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11" name="Text Placeholder 3">
            <a:extLst>
              <a:ext uri="{FF2B5EF4-FFF2-40B4-BE49-F238E27FC236}">
                <a16:creationId xmlns:a16="http://schemas.microsoft.com/office/drawing/2014/main" id="{A8A6B8FA-BC37-43EF-B8D3-018AD86AF26E}"/>
              </a:ext>
            </a:extLst>
          </p:cNvPr>
          <p:cNvSpPr txBox="1">
            <a:spLocks/>
          </p:cNvSpPr>
          <p:nvPr/>
        </p:nvSpPr>
        <p:spPr>
          <a:xfrm>
            <a:off x="7132581" y="1695355"/>
            <a:ext cx="4812797" cy="4478116"/>
          </a:xfrm>
          <a:prstGeom prst="rect">
            <a:avLst/>
          </a:prstGeom>
          <a:ln>
            <a:solidFill>
              <a:schemeClr val="bg1"/>
            </a:solidFill>
          </a:ln>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2"/>
                </a:solidFill>
                <a:latin typeface="+mj-lt"/>
              </a:rPr>
              <a:t>Describe Technology stack here</a:t>
            </a:r>
            <a:r>
              <a:rPr lang="en-US" dirty="0"/>
              <a:t>:</a:t>
            </a:r>
          </a:p>
          <a:p>
            <a:pPr marL="285750" indent="-285750">
              <a:buFont typeface="Wingdings" panose="05000000000000000000" pitchFamily="2" charset="2"/>
              <a:buChar char="Ø"/>
            </a:pPr>
            <a:r>
              <a:rPr lang="en-US" dirty="0"/>
              <a:t>Python </a:t>
            </a:r>
          </a:p>
          <a:p>
            <a:pPr marL="285750" indent="-285750">
              <a:buFont typeface="Wingdings" panose="05000000000000000000" pitchFamily="2" charset="2"/>
              <a:buChar char="Ø"/>
            </a:pPr>
            <a:r>
              <a:rPr lang="en-US" dirty="0" err="1"/>
              <a:t>Numpy</a:t>
            </a:r>
            <a:r>
              <a:rPr lang="en-US" dirty="0"/>
              <a:t> </a:t>
            </a:r>
          </a:p>
          <a:p>
            <a:pPr marL="285750" indent="-285750">
              <a:buFont typeface="Wingdings" panose="05000000000000000000" pitchFamily="2" charset="2"/>
              <a:buChar char="Ø"/>
            </a:pPr>
            <a:r>
              <a:rPr lang="en-US" dirty="0"/>
              <a:t>Pandas</a:t>
            </a:r>
          </a:p>
          <a:p>
            <a:pPr marL="285750" indent="-285750">
              <a:buFont typeface="Wingdings" panose="05000000000000000000" pitchFamily="2" charset="2"/>
              <a:buChar char="Ø"/>
            </a:pPr>
            <a:r>
              <a:rPr lang="en-US" dirty="0"/>
              <a:t>seaborn </a:t>
            </a:r>
          </a:p>
          <a:p>
            <a:pPr marL="285750" indent="-285750">
              <a:buFont typeface="Wingdings" panose="05000000000000000000" pitchFamily="2" charset="2"/>
              <a:buChar char="Ø"/>
            </a:pPr>
            <a:r>
              <a:rPr lang="en-US" dirty="0"/>
              <a:t>Matplotlib</a:t>
            </a:r>
          </a:p>
          <a:p>
            <a:pPr marL="285750" indent="-285750">
              <a:buFont typeface="Wingdings" panose="05000000000000000000" pitchFamily="2" charset="2"/>
              <a:buChar char="Ø"/>
            </a:pPr>
            <a:r>
              <a:rPr lang="en-US" dirty="0" err="1"/>
              <a:t>Sklearn</a:t>
            </a:r>
            <a:r>
              <a:rPr lang="en-US" dirty="0"/>
              <a:t> </a:t>
            </a:r>
          </a:p>
          <a:p>
            <a:pPr marL="285750" indent="-285750">
              <a:buFont typeface="Wingdings" panose="05000000000000000000" pitchFamily="2" charset="2"/>
              <a:buChar char="Ø"/>
            </a:pPr>
            <a:r>
              <a:rPr lang="en-US" dirty="0"/>
              <a:t>t-Distributed Stochastic Neighbor Embedding (t-SNE)  (for graph ) </a:t>
            </a:r>
          </a:p>
          <a:p>
            <a:pPr marL="285750" indent="-285750">
              <a:buFont typeface="Wingdings" panose="05000000000000000000" pitchFamily="2" charset="2"/>
              <a:buChar char="Ø"/>
            </a:pPr>
            <a:r>
              <a:rPr lang="en-US" dirty="0" err="1"/>
              <a:t>Nltk</a:t>
            </a:r>
            <a:r>
              <a:rPr lang="en-US" dirty="0"/>
              <a:t> (</a:t>
            </a:r>
            <a:r>
              <a:rPr lang="en-US" dirty="0" err="1"/>
              <a:t>Stopwords</a:t>
            </a:r>
            <a:r>
              <a:rPr lang="en-US" dirty="0"/>
              <a:t> )</a:t>
            </a:r>
          </a:p>
          <a:p>
            <a:pPr marL="285750" indent="-285750">
              <a:buFont typeface="Wingdings" panose="05000000000000000000" pitchFamily="2" charset="2"/>
              <a:buChar char="Ø"/>
            </a:pPr>
            <a:r>
              <a:rPr lang="en-US" dirty="0" err="1"/>
              <a:t>Xgbclassifier</a:t>
            </a:r>
            <a:r>
              <a:rPr lang="en-US" dirty="0"/>
              <a:t>  in </a:t>
            </a:r>
            <a:r>
              <a:rPr lang="en-US" dirty="0" err="1"/>
              <a:t>Xgboost</a:t>
            </a:r>
            <a:endParaRPr lang="en-US" dirty="0"/>
          </a:p>
          <a:p>
            <a:endParaRPr lang="en-US" dirty="0"/>
          </a:p>
        </p:txBody>
      </p:sp>
    </p:spTree>
    <p:extLst>
      <p:ext uri="{BB962C8B-B14F-4D97-AF65-F5344CB8AC3E}">
        <p14:creationId xmlns:p14="http://schemas.microsoft.com/office/powerpoint/2010/main" val="391246093"/>
      </p:ext>
    </p:extLst>
  </p:cSld>
  <p:clrMapOvr>
    <a:masterClrMapping/>
  </p:clrMapOvr>
  <mc:AlternateContent xmlns:mc="http://schemas.openxmlformats.org/markup-compatibility/2006" xmlns:p14="http://schemas.microsoft.com/office/powerpoint/2010/main">
    <mc:Choice Requires="p14">
      <p:transition spd="slow" p14:dur="2000" advTm="3818"/>
    </mc:Choice>
    <mc:Fallback xmlns="">
      <p:transition spd="slow" advTm="381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64462" y="557908"/>
            <a:ext cx="11504612" cy="610863"/>
          </a:xfrm>
        </p:spPr>
        <p:txBody>
          <a:bodyPr>
            <a:normAutofit/>
          </a:bodyPr>
          <a:lstStyle/>
          <a:p>
            <a:pPr algn="ctr"/>
            <a:r>
              <a:rPr lang="en-US" dirty="0"/>
              <a:t>Approach Diagram </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pic>
        <p:nvPicPr>
          <p:cNvPr id="10" name="Picture 9">
            <a:extLst>
              <a:ext uri="{FF2B5EF4-FFF2-40B4-BE49-F238E27FC236}">
                <a16:creationId xmlns:a16="http://schemas.microsoft.com/office/drawing/2014/main" id="{EBA7928C-961E-2C11-4A2C-9859B3BB2823}"/>
              </a:ext>
            </a:extLst>
          </p:cNvPr>
          <p:cNvPicPr>
            <a:picLocks noChangeAspect="1"/>
          </p:cNvPicPr>
          <p:nvPr/>
        </p:nvPicPr>
        <p:blipFill>
          <a:blip r:embed="rId2"/>
          <a:stretch>
            <a:fillRect/>
          </a:stretch>
        </p:blipFill>
        <p:spPr>
          <a:xfrm>
            <a:off x="1865304" y="1632957"/>
            <a:ext cx="8324911" cy="3209948"/>
          </a:xfrm>
          <a:prstGeom prst="rect">
            <a:avLst/>
          </a:prstGeom>
          <a:solidFill>
            <a:srgbClr val="00CC99"/>
          </a:solidFill>
        </p:spPr>
      </p:pic>
    </p:spTree>
    <p:extLst>
      <p:ext uri="{BB962C8B-B14F-4D97-AF65-F5344CB8AC3E}">
        <p14:creationId xmlns:p14="http://schemas.microsoft.com/office/powerpoint/2010/main" val="3235686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1" y="1087956"/>
            <a:ext cx="10397670" cy="624730"/>
          </a:xfrm>
        </p:spPr>
        <p:txBody>
          <a:bodyPr/>
          <a:lstStyle/>
          <a:p>
            <a:pPr algn="ctr"/>
            <a:r>
              <a:rPr lang="en-US" sz="2200" dirty="0"/>
              <a:t>Describe your Use Cases here</a:t>
            </a:r>
          </a:p>
        </p:txBody>
      </p:sp>
      <p:sp>
        <p:nvSpPr>
          <p:cNvPr id="9" name="TextBox 8">
            <a:extLst>
              <a:ext uri="{FF2B5EF4-FFF2-40B4-BE49-F238E27FC236}">
                <a16:creationId xmlns:a16="http://schemas.microsoft.com/office/drawing/2014/main" id="{13626C6B-3EEE-2E83-57D8-5641DE3F0958}"/>
              </a:ext>
            </a:extLst>
          </p:cNvPr>
          <p:cNvSpPr txBox="1"/>
          <p:nvPr/>
        </p:nvSpPr>
        <p:spPr>
          <a:xfrm>
            <a:off x="897165" y="2139407"/>
            <a:ext cx="10397670" cy="4247317"/>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rPr>
              <a:t>It saves the question asker time if their question has already been answered previously on the site. Instead of waiting minutes or hours for a response, they can get their answer immediately.</a:t>
            </a:r>
          </a:p>
          <a:p>
            <a:pPr marL="285750" indent="-285750">
              <a:buFont typeface="Arial" panose="020B0604020202020204" pitchFamily="34" charset="0"/>
              <a:buChar char="•"/>
            </a:pPr>
            <a:r>
              <a:rPr lang="en-US" dirty="0">
                <a:solidFill>
                  <a:schemeClr val="bg1"/>
                </a:solidFill>
              </a:rPr>
              <a:t>Frequently repeated questions can frustrate highly engaged users whose feeds become polluted with redundant questions. Many users who answer questions in a particular topic see slight variations on the same question appearing many times in their feed, and this creates a negative user experience for them. </a:t>
            </a:r>
          </a:p>
          <a:p>
            <a:r>
              <a:rPr lang="en-US" dirty="0">
                <a:solidFill>
                  <a:schemeClr val="bg1"/>
                </a:solidFill>
              </a:rPr>
              <a:t>• Q&amp;A knowledge bases have more value to users and researchers when there is a single canonical question and collections of answers, instead of having the knowledge fragmented and spread throughout the site. This reduces the time it takes for users to find the best answers, and allows researchers to better understand the relationship between questions and their answers.</a:t>
            </a:r>
          </a:p>
          <a:p>
            <a:endParaRPr lang="en-US" dirty="0">
              <a:solidFill>
                <a:schemeClr val="bg1"/>
              </a:solidFill>
            </a:endParaRPr>
          </a:p>
          <a:p>
            <a:r>
              <a:rPr lang="en-US" dirty="0">
                <a:solidFill>
                  <a:schemeClr val="bg1"/>
                </a:solidFill>
              </a:rPr>
              <a:t> • Having knowledge of alternative phrasings of the same question can improve search and discovery. Full text search is a valuable feature of Q&amp;A sites, but its utility is limited by needing to query for near-exact question phrasing. Having multiple representation of the same question can improve this search process significantly for users. </a:t>
            </a:r>
            <a:endParaRPr lang="en-IN" dirty="0">
              <a:solidFill>
                <a:schemeClr val="bg1"/>
              </a:solidFill>
            </a:endParaRPr>
          </a:p>
        </p:txBody>
      </p:sp>
    </p:spTree>
    <p:extLst>
      <p:ext uri="{BB962C8B-B14F-4D97-AF65-F5344CB8AC3E}">
        <p14:creationId xmlns:p14="http://schemas.microsoft.com/office/powerpoint/2010/main" val="3291466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CD0D6A4-4810-3B76-2616-A3989E6DBABA}"/>
              </a:ext>
            </a:extLst>
          </p:cNvPr>
          <p:cNvSpPr>
            <a:spLocks noGrp="1"/>
          </p:cNvSpPr>
          <p:nvPr>
            <p:ph type="title"/>
          </p:nvPr>
        </p:nvSpPr>
        <p:spPr>
          <a:xfrm>
            <a:off x="925356" y="450891"/>
            <a:ext cx="10341287" cy="610863"/>
          </a:xfrm>
        </p:spPr>
        <p:txBody>
          <a:bodyPr/>
          <a:lstStyle/>
          <a:p>
            <a:pPr algn="ctr"/>
            <a:r>
              <a:rPr lang="en-US" dirty="0">
                <a:solidFill>
                  <a:schemeClr val="tx2">
                    <a:lumMod val="75000"/>
                  </a:schemeClr>
                </a:solidFill>
              </a:rPr>
              <a:t>Experiments</a:t>
            </a:r>
            <a:endParaRPr lang="en-IN" dirty="0">
              <a:solidFill>
                <a:schemeClr val="tx2">
                  <a:lumMod val="75000"/>
                </a:schemeClr>
              </a:solidFill>
            </a:endParaRPr>
          </a:p>
        </p:txBody>
      </p:sp>
      <p:sp>
        <p:nvSpPr>
          <p:cNvPr id="19" name="TextBox 18">
            <a:extLst>
              <a:ext uri="{FF2B5EF4-FFF2-40B4-BE49-F238E27FC236}">
                <a16:creationId xmlns:a16="http://schemas.microsoft.com/office/drawing/2014/main" id="{51F05251-1EAE-00A1-45E2-79138881F95F}"/>
              </a:ext>
            </a:extLst>
          </p:cNvPr>
          <p:cNvSpPr txBox="1"/>
          <p:nvPr/>
        </p:nvSpPr>
        <p:spPr>
          <a:xfrm>
            <a:off x="303552" y="1603339"/>
            <a:ext cx="11662228" cy="5078313"/>
          </a:xfrm>
          <a:prstGeom prst="rect">
            <a:avLst/>
          </a:prstGeom>
          <a:noFill/>
        </p:spPr>
        <p:txBody>
          <a:bodyPr wrap="square">
            <a:spAutoFit/>
          </a:bodyPr>
          <a:lstStyle/>
          <a:p>
            <a:r>
              <a:rPr lang="en-US" dirty="0">
                <a:solidFill>
                  <a:schemeClr val="bg1"/>
                </a:solidFill>
              </a:rPr>
              <a:t>The dataset used for this analysis was provided by Quora, released as their first public dataset as described above. It consists of 404352 question pairs in a tab-separated format , </a:t>
            </a:r>
          </a:p>
          <a:p>
            <a:pPr algn="ctr"/>
            <a:r>
              <a:rPr lang="en-US" b="1" dirty="0">
                <a:solidFill>
                  <a:schemeClr val="bg1"/>
                </a:solidFill>
              </a:rPr>
              <a:t>1. The Token features are as follows : -</a:t>
            </a:r>
          </a:p>
          <a:p>
            <a:pPr algn="ctr"/>
            <a:r>
              <a:rPr lang="en-US" dirty="0">
                <a:solidFill>
                  <a:schemeClr val="accent5"/>
                </a:solidFill>
              </a:rPr>
              <a:t>• id: unique identifier for the question pair (unused)</a:t>
            </a:r>
          </a:p>
          <a:p>
            <a:pPr algn="ctr"/>
            <a:r>
              <a:rPr lang="en-US" dirty="0">
                <a:solidFill>
                  <a:schemeClr val="accent5"/>
                </a:solidFill>
              </a:rPr>
              <a:t> • qid1: unique identifier for the first question (unused)</a:t>
            </a:r>
          </a:p>
          <a:p>
            <a:pPr algn="ctr"/>
            <a:r>
              <a:rPr lang="en-US" dirty="0">
                <a:solidFill>
                  <a:schemeClr val="accent5"/>
                </a:solidFill>
              </a:rPr>
              <a:t> • qid2: unique identifier for the second question (unused) </a:t>
            </a:r>
          </a:p>
          <a:p>
            <a:pPr algn="ctr"/>
            <a:r>
              <a:rPr lang="en-US" dirty="0">
                <a:solidFill>
                  <a:schemeClr val="accent5"/>
                </a:solidFill>
              </a:rPr>
              <a:t>• question1: full </a:t>
            </a:r>
            <a:r>
              <a:rPr lang="en-US" dirty="0" err="1">
                <a:solidFill>
                  <a:schemeClr val="accent5"/>
                </a:solidFill>
              </a:rPr>
              <a:t>unicode</a:t>
            </a:r>
            <a:r>
              <a:rPr lang="en-US" dirty="0">
                <a:solidFill>
                  <a:schemeClr val="accent5"/>
                </a:solidFill>
              </a:rPr>
              <a:t> text of the first question</a:t>
            </a:r>
          </a:p>
          <a:p>
            <a:pPr algn="ctr"/>
            <a:r>
              <a:rPr lang="en-US" dirty="0">
                <a:solidFill>
                  <a:schemeClr val="accent5"/>
                </a:solidFill>
              </a:rPr>
              <a:t> • question2: full </a:t>
            </a:r>
            <a:r>
              <a:rPr lang="en-US" dirty="0" err="1">
                <a:solidFill>
                  <a:schemeClr val="accent5"/>
                </a:solidFill>
              </a:rPr>
              <a:t>unicode</a:t>
            </a:r>
            <a:r>
              <a:rPr lang="en-US" dirty="0">
                <a:solidFill>
                  <a:schemeClr val="accent5"/>
                </a:solidFill>
              </a:rPr>
              <a:t> text of the second question </a:t>
            </a:r>
          </a:p>
          <a:p>
            <a:pPr algn="ctr"/>
            <a:r>
              <a:rPr lang="en-US" dirty="0">
                <a:solidFill>
                  <a:schemeClr val="accent5"/>
                </a:solidFill>
              </a:rPr>
              <a:t>• </a:t>
            </a:r>
            <a:r>
              <a:rPr lang="en-US" dirty="0" err="1">
                <a:solidFill>
                  <a:schemeClr val="accent5"/>
                </a:solidFill>
              </a:rPr>
              <a:t>is_duplicate</a:t>
            </a:r>
            <a:r>
              <a:rPr lang="en-US" dirty="0">
                <a:solidFill>
                  <a:schemeClr val="accent5"/>
                </a:solidFill>
              </a:rPr>
              <a:t>: label 1 if questions are duplicates, 0 otherwise</a:t>
            </a:r>
          </a:p>
          <a:p>
            <a:pPr marL="285750" indent="-285750" algn="ctr">
              <a:buFont typeface="Arial" panose="020B0604020202020204" pitchFamily="34" charset="0"/>
              <a:buChar char="•"/>
            </a:pPr>
            <a:r>
              <a:rPr lang="en-US" dirty="0" err="1">
                <a:solidFill>
                  <a:schemeClr val="accent5"/>
                </a:solidFill>
              </a:rPr>
              <a:t>Cwc_min</a:t>
            </a:r>
            <a:r>
              <a:rPr lang="en-US" dirty="0">
                <a:solidFill>
                  <a:schemeClr val="accent5"/>
                </a:solidFill>
              </a:rPr>
              <a:t> : This is the ratio of no. of common words to the length of smaller questions .</a:t>
            </a:r>
          </a:p>
          <a:p>
            <a:pPr marL="285750" indent="-285750" algn="ctr">
              <a:buFont typeface="Arial" panose="020B0604020202020204" pitchFamily="34" charset="0"/>
              <a:buChar char="•"/>
            </a:pPr>
            <a:r>
              <a:rPr lang="en-US" dirty="0" err="1">
                <a:solidFill>
                  <a:schemeClr val="accent5"/>
                </a:solidFill>
              </a:rPr>
              <a:t>Cwc_max</a:t>
            </a:r>
            <a:r>
              <a:rPr lang="en-US" dirty="0">
                <a:solidFill>
                  <a:schemeClr val="accent5"/>
                </a:solidFill>
              </a:rPr>
              <a:t>: This is the ratio of no. of common words to the length of larger questions .</a:t>
            </a:r>
          </a:p>
          <a:p>
            <a:pPr marL="285750" indent="-285750" algn="ctr">
              <a:buFont typeface="Arial" panose="020B0604020202020204" pitchFamily="34" charset="0"/>
              <a:buChar char="•"/>
            </a:pPr>
            <a:r>
              <a:rPr lang="en-US" dirty="0" err="1">
                <a:solidFill>
                  <a:schemeClr val="accent5"/>
                </a:solidFill>
              </a:rPr>
              <a:t>Csc_min</a:t>
            </a:r>
            <a:r>
              <a:rPr lang="en-US" dirty="0">
                <a:solidFill>
                  <a:schemeClr val="accent5"/>
                </a:solidFill>
              </a:rPr>
              <a:t>: This is the ratio of no. of common </a:t>
            </a:r>
            <a:r>
              <a:rPr lang="en-US" dirty="0" err="1">
                <a:solidFill>
                  <a:schemeClr val="accent5"/>
                </a:solidFill>
              </a:rPr>
              <a:t>stopwords</a:t>
            </a:r>
            <a:r>
              <a:rPr lang="en-US" dirty="0">
                <a:solidFill>
                  <a:schemeClr val="accent5"/>
                </a:solidFill>
              </a:rPr>
              <a:t> to the smaller </a:t>
            </a:r>
            <a:r>
              <a:rPr lang="en-US" dirty="0" err="1">
                <a:solidFill>
                  <a:schemeClr val="accent5"/>
                </a:solidFill>
              </a:rPr>
              <a:t>stopword</a:t>
            </a:r>
            <a:r>
              <a:rPr lang="en-US" dirty="0">
                <a:solidFill>
                  <a:schemeClr val="accent5"/>
                </a:solidFill>
              </a:rPr>
              <a:t> count among the 2 questions .</a:t>
            </a:r>
          </a:p>
          <a:p>
            <a:pPr marL="285750" indent="-285750" algn="ctr">
              <a:buFont typeface="Arial" panose="020B0604020202020204" pitchFamily="34" charset="0"/>
              <a:buChar char="•"/>
            </a:pPr>
            <a:r>
              <a:rPr lang="en-US" dirty="0" err="1">
                <a:solidFill>
                  <a:schemeClr val="accent5"/>
                </a:solidFill>
              </a:rPr>
              <a:t>Csc_max</a:t>
            </a:r>
            <a:r>
              <a:rPr lang="en-US" dirty="0">
                <a:solidFill>
                  <a:schemeClr val="accent5"/>
                </a:solidFill>
              </a:rPr>
              <a:t>: This is the ratio of no. of common </a:t>
            </a:r>
            <a:r>
              <a:rPr lang="en-US" dirty="0" err="1">
                <a:solidFill>
                  <a:schemeClr val="accent5"/>
                </a:solidFill>
              </a:rPr>
              <a:t>stopwords</a:t>
            </a:r>
            <a:r>
              <a:rPr lang="en-US" dirty="0">
                <a:solidFill>
                  <a:schemeClr val="accent5"/>
                </a:solidFill>
              </a:rPr>
              <a:t> to the larger </a:t>
            </a:r>
            <a:r>
              <a:rPr lang="en-US" dirty="0" err="1">
                <a:solidFill>
                  <a:schemeClr val="accent5"/>
                </a:solidFill>
              </a:rPr>
              <a:t>stopword</a:t>
            </a:r>
            <a:r>
              <a:rPr lang="en-US" dirty="0">
                <a:solidFill>
                  <a:schemeClr val="accent5"/>
                </a:solidFill>
              </a:rPr>
              <a:t> count among the 2 questions .</a:t>
            </a:r>
          </a:p>
          <a:p>
            <a:pPr marL="285750" indent="-285750" algn="ctr">
              <a:buFont typeface="Arial" panose="020B0604020202020204" pitchFamily="34" charset="0"/>
              <a:buChar char="•"/>
            </a:pPr>
            <a:r>
              <a:rPr lang="en-US" dirty="0" err="1">
                <a:solidFill>
                  <a:schemeClr val="accent5"/>
                </a:solidFill>
              </a:rPr>
              <a:t>Ctc_min</a:t>
            </a:r>
            <a:r>
              <a:rPr lang="en-US" dirty="0">
                <a:solidFill>
                  <a:schemeClr val="accent5"/>
                </a:solidFill>
              </a:rPr>
              <a:t>: This is the ratio of the number of common tokens to the smaller token count among the two tokens .</a:t>
            </a:r>
          </a:p>
          <a:p>
            <a:pPr marL="285750" indent="-285750" algn="ctr">
              <a:buFont typeface="Arial" panose="020B0604020202020204" pitchFamily="34" charset="0"/>
              <a:buChar char="•"/>
            </a:pPr>
            <a:r>
              <a:rPr lang="en-US" dirty="0" err="1">
                <a:solidFill>
                  <a:schemeClr val="accent5"/>
                </a:solidFill>
              </a:rPr>
              <a:t>Ctc_max:This</a:t>
            </a:r>
            <a:r>
              <a:rPr lang="en-US" dirty="0">
                <a:solidFill>
                  <a:schemeClr val="accent5"/>
                </a:solidFill>
              </a:rPr>
              <a:t> is the ratio of the number of common tokens to the larger token count among the two tokens .</a:t>
            </a:r>
          </a:p>
          <a:p>
            <a:pPr marL="285750" indent="-285750" algn="ctr">
              <a:buFont typeface="Arial" panose="020B0604020202020204" pitchFamily="34" charset="0"/>
              <a:buChar char="•"/>
            </a:pPr>
            <a:r>
              <a:rPr lang="en-US" dirty="0" err="1">
                <a:solidFill>
                  <a:schemeClr val="accent5"/>
                </a:solidFill>
              </a:rPr>
              <a:t>Last_word_eq</a:t>
            </a:r>
            <a:r>
              <a:rPr lang="en-US" dirty="0">
                <a:solidFill>
                  <a:schemeClr val="accent5"/>
                </a:solidFill>
              </a:rPr>
              <a:t>: 1. if the last word in the two questions is same ,0 otherwise </a:t>
            </a:r>
          </a:p>
          <a:p>
            <a:pPr marL="285750" indent="-285750" algn="ctr">
              <a:buFont typeface="Arial" panose="020B0604020202020204" pitchFamily="34" charset="0"/>
              <a:buChar char="•"/>
            </a:pPr>
            <a:r>
              <a:rPr lang="en-US" dirty="0" err="1">
                <a:solidFill>
                  <a:schemeClr val="accent5"/>
                </a:solidFill>
              </a:rPr>
              <a:t>First_word_eq</a:t>
            </a:r>
            <a:r>
              <a:rPr lang="en-US" dirty="0">
                <a:solidFill>
                  <a:schemeClr val="accent5"/>
                </a:solidFill>
              </a:rPr>
              <a:t>: 1. if the first word in the two questions is same ,0 otherwise </a:t>
            </a:r>
          </a:p>
          <a:p>
            <a:r>
              <a:rPr lang="en-US" dirty="0">
                <a:solidFill>
                  <a:schemeClr val="bg1"/>
                </a:solidFill>
              </a:rPr>
              <a:t> </a:t>
            </a:r>
            <a:endParaRPr lang="en-IN" sz="1400" dirty="0">
              <a:solidFill>
                <a:schemeClr val="bg1"/>
              </a:solidFill>
            </a:endParaRPr>
          </a:p>
        </p:txBody>
      </p:sp>
    </p:spTree>
    <p:extLst>
      <p:ext uri="{BB962C8B-B14F-4D97-AF65-F5344CB8AC3E}">
        <p14:creationId xmlns:p14="http://schemas.microsoft.com/office/powerpoint/2010/main" val="591982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CD0D6A4-4810-3B76-2616-A3989E6DBABA}"/>
              </a:ext>
            </a:extLst>
          </p:cNvPr>
          <p:cNvSpPr>
            <a:spLocks noGrp="1"/>
          </p:cNvSpPr>
          <p:nvPr>
            <p:ph type="title"/>
          </p:nvPr>
        </p:nvSpPr>
        <p:spPr>
          <a:xfrm>
            <a:off x="925356" y="450891"/>
            <a:ext cx="10341287" cy="610863"/>
          </a:xfrm>
        </p:spPr>
        <p:txBody>
          <a:bodyPr/>
          <a:lstStyle/>
          <a:p>
            <a:pPr algn="ctr"/>
            <a:r>
              <a:rPr lang="en-US" dirty="0">
                <a:solidFill>
                  <a:schemeClr val="tx2">
                    <a:lumMod val="75000"/>
                  </a:schemeClr>
                </a:solidFill>
              </a:rPr>
              <a:t>Experiments</a:t>
            </a:r>
            <a:endParaRPr lang="en-IN" dirty="0">
              <a:solidFill>
                <a:schemeClr val="tx2">
                  <a:lumMod val="75000"/>
                </a:schemeClr>
              </a:solidFill>
            </a:endParaRPr>
          </a:p>
        </p:txBody>
      </p:sp>
      <p:sp>
        <p:nvSpPr>
          <p:cNvPr id="19" name="TextBox 18">
            <a:extLst>
              <a:ext uri="{FF2B5EF4-FFF2-40B4-BE49-F238E27FC236}">
                <a16:creationId xmlns:a16="http://schemas.microsoft.com/office/drawing/2014/main" id="{51F05251-1EAE-00A1-45E2-79138881F95F}"/>
              </a:ext>
            </a:extLst>
          </p:cNvPr>
          <p:cNvSpPr txBox="1"/>
          <p:nvPr/>
        </p:nvSpPr>
        <p:spPr>
          <a:xfrm>
            <a:off x="303552" y="1603339"/>
            <a:ext cx="11662228" cy="3785652"/>
          </a:xfrm>
          <a:prstGeom prst="rect">
            <a:avLst/>
          </a:prstGeom>
          <a:noFill/>
        </p:spPr>
        <p:txBody>
          <a:bodyPr wrap="square">
            <a:spAutoFit/>
          </a:bodyPr>
          <a:lstStyle/>
          <a:p>
            <a:r>
              <a:rPr lang="en-US" sz="2000" dirty="0">
                <a:solidFill>
                  <a:schemeClr val="bg1"/>
                </a:solidFill>
              </a:rPr>
              <a:t> </a:t>
            </a:r>
            <a:r>
              <a:rPr lang="en-US" sz="2000" dirty="0">
                <a:solidFill>
                  <a:schemeClr val="accent5"/>
                </a:solidFill>
              </a:rPr>
              <a:t>2. </a:t>
            </a:r>
            <a:r>
              <a:rPr lang="en-US" sz="2000" b="1" dirty="0">
                <a:solidFill>
                  <a:schemeClr val="accent5"/>
                </a:solidFill>
              </a:rPr>
              <a:t>Length Based Features </a:t>
            </a:r>
            <a:r>
              <a:rPr lang="en-US" sz="2000" dirty="0">
                <a:solidFill>
                  <a:schemeClr val="bg1"/>
                </a:solidFill>
              </a:rPr>
              <a:t>:</a:t>
            </a:r>
          </a:p>
          <a:p>
            <a:pPr marL="342900" indent="-342900">
              <a:buFont typeface="Arial" panose="020B0604020202020204" pitchFamily="34" charset="0"/>
              <a:buChar char="•"/>
            </a:pPr>
            <a:r>
              <a:rPr lang="en-US" sz="2000" dirty="0">
                <a:solidFill>
                  <a:schemeClr val="bg1"/>
                </a:solidFill>
              </a:rPr>
              <a:t>	</a:t>
            </a:r>
            <a:r>
              <a:rPr lang="en-US" sz="2000" dirty="0" err="1">
                <a:solidFill>
                  <a:schemeClr val="bg1"/>
                </a:solidFill>
              </a:rPr>
              <a:t>Mean_len</a:t>
            </a:r>
            <a:r>
              <a:rPr lang="en-US" sz="2000" dirty="0">
                <a:solidFill>
                  <a:schemeClr val="bg1"/>
                </a:solidFill>
              </a:rPr>
              <a:t>: Mean of the length of two questions (no. of words )</a:t>
            </a:r>
          </a:p>
          <a:p>
            <a:pPr marL="342900" indent="-342900">
              <a:buFont typeface="Arial" panose="020B0604020202020204" pitchFamily="34" charset="0"/>
              <a:buChar char="•"/>
            </a:pPr>
            <a:r>
              <a:rPr lang="en-US" sz="2000" dirty="0">
                <a:solidFill>
                  <a:schemeClr val="bg1"/>
                </a:solidFill>
              </a:rPr>
              <a:t>	</a:t>
            </a:r>
            <a:r>
              <a:rPr lang="en-US" sz="2000" dirty="0" err="1">
                <a:solidFill>
                  <a:schemeClr val="bg1"/>
                </a:solidFill>
              </a:rPr>
              <a:t>abs_len_diff</a:t>
            </a:r>
            <a:r>
              <a:rPr lang="en-US" sz="2000" dirty="0">
                <a:solidFill>
                  <a:schemeClr val="bg1"/>
                </a:solidFill>
              </a:rPr>
              <a:t>: Absolute difference between the length of two questions( no. of words )</a:t>
            </a:r>
          </a:p>
          <a:p>
            <a:pPr marL="342900" indent="-342900">
              <a:buFont typeface="Arial" panose="020B0604020202020204" pitchFamily="34" charset="0"/>
              <a:buChar char="•"/>
            </a:pPr>
            <a:r>
              <a:rPr lang="en-US" sz="2000" dirty="0">
                <a:solidFill>
                  <a:schemeClr val="bg1"/>
                </a:solidFill>
              </a:rPr>
              <a:t>	</a:t>
            </a:r>
            <a:r>
              <a:rPr lang="en-US" sz="2000" dirty="0" err="1">
                <a:solidFill>
                  <a:schemeClr val="bg1"/>
                </a:solidFill>
              </a:rPr>
              <a:t>Longest_substr_ratio</a:t>
            </a:r>
            <a:r>
              <a:rPr lang="en-US" sz="2000" dirty="0">
                <a:solidFill>
                  <a:schemeClr val="bg1"/>
                </a:solidFill>
              </a:rPr>
              <a:t>: Ratio of the length of the longest substring among the two questions to the length of the smaller question .</a:t>
            </a:r>
          </a:p>
          <a:p>
            <a:r>
              <a:rPr lang="en-US" sz="2000" dirty="0">
                <a:solidFill>
                  <a:schemeClr val="bg1"/>
                </a:solidFill>
              </a:rPr>
              <a:t> </a:t>
            </a:r>
          </a:p>
          <a:p>
            <a:r>
              <a:rPr lang="en-US" sz="2000" dirty="0">
                <a:solidFill>
                  <a:schemeClr val="accent5"/>
                </a:solidFill>
              </a:rPr>
              <a:t>3. </a:t>
            </a:r>
            <a:r>
              <a:rPr lang="en-US" sz="2000" b="1" dirty="0">
                <a:solidFill>
                  <a:schemeClr val="accent5"/>
                </a:solidFill>
              </a:rPr>
              <a:t>Fuzzy Features :</a:t>
            </a:r>
          </a:p>
          <a:p>
            <a:pPr marL="342900" indent="-342900">
              <a:buFont typeface="Arial" panose="020B0604020202020204" pitchFamily="34" charset="0"/>
              <a:buChar char="•"/>
            </a:pPr>
            <a:r>
              <a:rPr lang="en-US" sz="2000" dirty="0">
                <a:solidFill>
                  <a:schemeClr val="bg1"/>
                </a:solidFill>
              </a:rPr>
              <a:t>	</a:t>
            </a:r>
            <a:r>
              <a:rPr lang="en-US" sz="2000" dirty="0" err="1">
                <a:solidFill>
                  <a:schemeClr val="bg1"/>
                </a:solidFill>
              </a:rPr>
              <a:t>fuzz_ratio</a:t>
            </a:r>
            <a:r>
              <a:rPr lang="en-US" sz="2000" dirty="0">
                <a:solidFill>
                  <a:schemeClr val="bg1"/>
                </a:solidFill>
              </a:rPr>
              <a:t>: Fuzz ratio score from </a:t>
            </a:r>
            <a:r>
              <a:rPr lang="en-US" sz="2000" dirty="0" err="1">
                <a:solidFill>
                  <a:schemeClr val="bg1"/>
                </a:solidFill>
              </a:rPr>
              <a:t>fuzzywuzzy</a:t>
            </a: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	</a:t>
            </a:r>
            <a:r>
              <a:rPr lang="en-US" sz="2000" dirty="0" err="1">
                <a:solidFill>
                  <a:schemeClr val="bg1"/>
                </a:solidFill>
              </a:rPr>
              <a:t>fuzz_partial_ratio</a:t>
            </a:r>
            <a:r>
              <a:rPr lang="en-US" sz="2000" dirty="0">
                <a:solidFill>
                  <a:schemeClr val="bg1"/>
                </a:solidFill>
              </a:rPr>
              <a:t>: Fuzz _</a:t>
            </a:r>
            <a:r>
              <a:rPr lang="en-US" sz="2000" dirty="0" err="1">
                <a:solidFill>
                  <a:schemeClr val="bg1"/>
                </a:solidFill>
              </a:rPr>
              <a:t>partial_ratio</a:t>
            </a:r>
            <a:r>
              <a:rPr lang="en-US" sz="2000" dirty="0">
                <a:solidFill>
                  <a:schemeClr val="bg1"/>
                </a:solidFill>
              </a:rPr>
              <a:t>  from </a:t>
            </a:r>
            <a:r>
              <a:rPr lang="en-US" sz="2000" dirty="0" err="1">
                <a:solidFill>
                  <a:schemeClr val="bg1"/>
                </a:solidFill>
              </a:rPr>
              <a:t>fuzzywuzzy</a:t>
            </a:r>
            <a:endParaRPr lang="en-US" sz="2000" dirty="0">
              <a:solidFill>
                <a:schemeClr val="bg1"/>
              </a:solidFill>
            </a:endParaRPr>
          </a:p>
          <a:p>
            <a:pPr marL="342900" indent="-342900">
              <a:buFont typeface="Arial" panose="020B0604020202020204" pitchFamily="34" charset="0"/>
              <a:buChar char="•"/>
            </a:pPr>
            <a:r>
              <a:rPr lang="en-IN" sz="2000" dirty="0">
                <a:solidFill>
                  <a:schemeClr val="bg1"/>
                </a:solidFill>
              </a:rPr>
              <a:t>	</a:t>
            </a:r>
            <a:r>
              <a:rPr lang="en-IN" sz="2000" dirty="0" err="1">
                <a:solidFill>
                  <a:schemeClr val="bg1"/>
                </a:solidFill>
              </a:rPr>
              <a:t>Token_sort_ratio</a:t>
            </a:r>
            <a:r>
              <a:rPr lang="en-IN" sz="2000" dirty="0">
                <a:solidFill>
                  <a:schemeClr val="bg1"/>
                </a:solidFill>
              </a:rPr>
              <a:t>: </a:t>
            </a:r>
            <a:r>
              <a:rPr lang="en-IN" sz="2000" dirty="0" err="1">
                <a:solidFill>
                  <a:schemeClr val="bg1"/>
                </a:solidFill>
              </a:rPr>
              <a:t>Token_sort_ratio</a:t>
            </a:r>
            <a:r>
              <a:rPr lang="en-IN" sz="2000" dirty="0">
                <a:solidFill>
                  <a:schemeClr val="bg1"/>
                </a:solidFill>
              </a:rPr>
              <a:t> from </a:t>
            </a:r>
            <a:r>
              <a:rPr lang="en-IN" sz="2000" dirty="0" err="1">
                <a:solidFill>
                  <a:schemeClr val="bg1"/>
                </a:solidFill>
              </a:rPr>
              <a:t>Fuzzywuzzy</a:t>
            </a:r>
            <a:endParaRPr lang="en-IN" sz="2000" dirty="0">
              <a:solidFill>
                <a:schemeClr val="bg1"/>
              </a:solidFill>
            </a:endParaRPr>
          </a:p>
          <a:p>
            <a:pPr marL="342900" indent="-342900">
              <a:buFont typeface="Arial" panose="020B0604020202020204" pitchFamily="34" charset="0"/>
              <a:buChar char="•"/>
            </a:pPr>
            <a:r>
              <a:rPr lang="en-IN" sz="2000" dirty="0">
                <a:solidFill>
                  <a:schemeClr val="bg1"/>
                </a:solidFill>
              </a:rPr>
              <a:t>	</a:t>
            </a:r>
            <a:r>
              <a:rPr lang="en-IN" sz="2000" dirty="0" err="1">
                <a:solidFill>
                  <a:schemeClr val="bg1"/>
                </a:solidFill>
              </a:rPr>
              <a:t>Token_set_ratio</a:t>
            </a:r>
            <a:r>
              <a:rPr lang="en-IN" sz="2000" dirty="0">
                <a:solidFill>
                  <a:schemeClr val="bg1"/>
                </a:solidFill>
              </a:rPr>
              <a:t>: </a:t>
            </a:r>
            <a:r>
              <a:rPr lang="en-IN" sz="2000" dirty="0" err="1">
                <a:solidFill>
                  <a:schemeClr val="bg1"/>
                </a:solidFill>
              </a:rPr>
              <a:t>Token_set_ratio</a:t>
            </a:r>
            <a:r>
              <a:rPr lang="en-IN" sz="2000" dirty="0">
                <a:solidFill>
                  <a:schemeClr val="bg1"/>
                </a:solidFill>
              </a:rPr>
              <a:t> from </a:t>
            </a:r>
            <a:r>
              <a:rPr lang="en-IN" sz="2000" dirty="0" err="1">
                <a:solidFill>
                  <a:schemeClr val="bg1"/>
                </a:solidFill>
              </a:rPr>
              <a:t>fuzzywuzzy</a:t>
            </a:r>
            <a:endParaRPr lang="en-IN" sz="2000" dirty="0">
              <a:solidFill>
                <a:schemeClr val="bg1"/>
              </a:solidFill>
            </a:endParaRPr>
          </a:p>
          <a:p>
            <a:endParaRPr lang="en-IN" sz="2000" dirty="0">
              <a:solidFill>
                <a:schemeClr val="bg1"/>
              </a:solidFill>
            </a:endParaRPr>
          </a:p>
        </p:txBody>
      </p:sp>
    </p:spTree>
    <p:extLst>
      <p:ext uri="{BB962C8B-B14F-4D97-AF65-F5344CB8AC3E}">
        <p14:creationId xmlns:p14="http://schemas.microsoft.com/office/powerpoint/2010/main" val="1592989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A50850-3DA9-1735-222D-6891836DD27F}"/>
              </a:ext>
            </a:extLst>
          </p:cNvPr>
          <p:cNvSpPr>
            <a:spLocks noGrp="1"/>
          </p:cNvSpPr>
          <p:nvPr>
            <p:ph type="title"/>
          </p:nvPr>
        </p:nvSpPr>
        <p:spPr>
          <a:xfrm>
            <a:off x="737281" y="1299029"/>
            <a:ext cx="10717437" cy="4709886"/>
          </a:xfrm>
        </p:spPr>
        <p:txBody>
          <a:bodyPr>
            <a:noAutofit/>
          </a:bodyPr>
          <a:lstStyle/>
          <a:p>
            <a:r>
              <a:rPr lang="en-US" sz="1800" b="0" dirty="0">
                <a:solidFill>
                  <a:schemeClr val="bg1"/>
                </a:solidFill>
                <a:latin typeface="+mn-lt"/>
                <a:cs typeface="Times New Roman" panose="02020603050405020304" pitchFamily="18" charset="0"/>
              </a:rPr>
              <a:t>Of the over 400K question pairs, 149302 are duplicates, or roughly 37% of the full dataset. A few notes on the sampling methodology used to generate the dataset. Quota has stated that the distribution of duplicates is not representative of questions across the site, which would result in a vanishingly small proportion of duplicates if questions were paired uniformly at random. Instead, negative samples are drawn from a pool of “related questions” that are similar in terms of word and phrase composition, but not classified as duplicates. Similarly, duplicate questions are drawn from the set of “merged questions” that have been human curated as duplicates. Because a single human user can choose to merge or not merge questions without moderator approval, there’s inherently some amount of noise in the labels. In preprocessing the data for this task, we removed some 2413 question pairs of which 1157 were labeled duplicates. Specifically, we removed all question pairs whose combined word count across both questions was under 10 characters, as these questions tended to be nonsensical. We also removed any question pairs where at least one of the questions was over 59 words in length, as these tended to be long diatribes with very personal details, unlikely to be duplicated. This truncation allowed the model to be more efficient to train, but it would be worth investigating in the future ways of allowing these longer questions to be included in the dataset. For example, LSTMs can handle dynamic sequence lengths, and for CNNs we could consider simply truncating the questions that exceed our threshold.</a:t>
            </a:r>
            <a:endParaRPr lang="en-IN" sz="1800" b="0" dirty="0">
              <a:solidFill>
                <a:schemeClr val="bg1"/>
              </a:solidFill>
              <a:latin typeface="+mn-lt"/>
              <a:cs typeface="Times New Roman" panose="02020603050405020304" pitchFamily="18" charset="0"/>
            </a:endParaRPr>
          </a:p>
        </p:txBody>
      </p:sp>
    </p:spTree>
    <p:extLst>
      <p:ext uri="{BB962C8B-B14F-4D97-AF65-F5344CB8AC3E}">
        <p14:creationId xmlns:p14="http://schemas.microsoft.com/office/powerpoint/2010/main" val="1691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92D411-1608-E06F-D0E2-8A506DA704BD}"/>
              </a:ext>
            </a:extLst>
          </p:cNvPr>
          <p:cNvSpPr>
            <a:spLocks noGrp="1"/>
          </p:cNvSpPr>
          <p:nvPr>
            <p:ph type="title"/>
          </p:nvPr>
        </p:nvSpPr>
        <p:spPr>
          <a:xfrm>
            <a:off x="964023" y="269463"/>
            <a:ext cx="10088606" cy="610863"/>
          </a:xfrm>
        </p:spPr>
        <p:txBody>
          <a:bodyPr/>
          <a:lstStyle/>
          <a:p>
            <a:pPr algn="ctr"/>
            <a:r>
              <a:rPr lang="en-US" dirty="0">
                <a:solidFill>
                  <a:schemeClr val="tx2"/>
                </a:solidFill>
              </a:rPr>
              <a:t>RESULTS  </a:t>
            </a:r>
            <a:endParaRPr lang="en-IN" dirty="0">
              <a:solidFill>
                <a:schemeClr val="tx2"/>
              </a:solidFill>
            </a:endParaRPr>
          </a:p>
        </p:txBody>
      </p:sp>
      <p:sp>
        <p:nvSpPr>
          <p:cNvPr id="7" name="TextBox 6">
            <a:extLst>
              <a:ext uri="{FF2B5EF4-FFF2-40B4-BE49-F238E27FC236}">
                <a16:creationId xmlns:a16="http://schemas.microsoft.com/office/drawing/2014/main" id="{A9DB86C0-60A8-C791-96A7-976E66BFCCEA}"/>
              </a:ext>
            </a:extLst>
          </p:cNvPr>
          <p:cNvSpPr txBox="1"/>
          <p:nvPr/>
        </p:nvSpPr>
        <p:spPr>
          <a:xfrm>
            <a:off x="964023" y="1028236"/>
            <a:ext cx="10951028" cy="1477328"/>
          </a:xfrm>
          <a:prstGeom prst="rect">
            <a:avLst/>
          </a:prstGeom>
          <a:noFill/>
        </p:spPr>
        <p:txBody>
          <a:bodyPr wrap="square">
            <a:spAutoFit/>
          </a:bodyPr>
          <a:lstStyle/>
          <a:p>
            <a:pPr marL="285750" indent="-285750" algn="ctr">
              <a:buFont typeface="Wingdings" panose="05000000000000000000" pitchFamily="2" charset="2"/>
              <a:buChar char="Ø"/>
            </a:pPr>
            <a:r>
              <a:rPr lang="en-US" dirty="0">
                <a:solidFill>
                  <a:schemeClr val="bg1">
                    <a:lumMod val="95000"/>
                    <a:lumOff val="5000"/>
                  </a:schemeClr>
                </a:solidFill>
              </a:rPr>
              <a:t>We will  take questions from the given data set and will apply machine learning concept on them </a:t>
            </a:r>
            <a:br>
              <a:rPr lang="en-US" dirty="0">
                <a:solidFill>
                  <a:schemeClr val="bg1">
                    <a:lumMod val="95000"/>
                    <a:lumOff val="5000"/>
                  </a:schemeClr>
                </a:solidFill>
              </a:rPr>
            </a:br>
            <a:r>
              <a:rPr lang="en-US" dirty="0">
                <a:solidFill>
                  <a:schemeClr val="bg1">
                    <a:lumMod val="95000"/>
                    <a:lumOff val="5000"/>
                  </a:schemeClr>
                </a:solidFill>
              </a:rPr>
              <a:t>if the data set  found </a:t>
            </a:r>
            <a:r>
              <a:rPr lang="en-US" dirty="0" err="1">
                <a:solidFill>
                  <a:schemeClr val="bg1">
                    <a:lumMod val="95000"/>
                    <a:lumOff val="5000"/>
                  </a:schemeClr>
                </a:solidFill>
              </a:rPr>
              <a:t>duplicacy</a:t>
            </a:r>
            <a:r>
              <a:rPr lang="en-US" dirty="0">
                <a:solidFill>
                  <a:schemeClr val="bg1">
                    <a:lumMod val="95000"/>
                    <a:lumOff val="5000"/>
                  </a:schemeClr>
                </a:solidFill>
              </a:rPr>
              <a:t> it will return with binary number </a:t>
            </a:r>
            <a:r>
              <a:rPr lang="en-US" dirty="0">
                <a:solidFill>
                  <a:srgbClr val="FF0000"/>
                </a:solidFill>
              </a:rPr>
              <a:t>1</a:t>
            </a:r>
            <a:r>
              <a:rPr lang="en-US" dirty="0">
                <a:solidFill>
                  <a:schemeClr val="bg1">
                    <a:lumMod val="95000"/>
                    <a:lumOff val="5000"/>
                  </a:schemeClr>
                </a:solidFill>
              </a:rPr>
              <a:t> and if not found duplicate it’ll return  with binary number </a:t>
            </a:r>
            <a:r>
              <a:rPr lang="en-US" dirty="0">
                <a:solidFill>
                  <a:srgbClr val="FF0000"/>
                </a:solidFill>
              </a:rPr>
              <a:t>0</a:t>
            </a:r>
            <a:r>
              <a:rPr lang="en-US" dirty="0">
                <a:solidFill>
                  <a:schemeClr val="bg1">
                    <a:lumMod val="95000"/>
                    <a:lumOff val="5000"/>
                  </a:schemeClr>
                </a:solidFill>
              </a:rPr>
              <a:t>.  </a:t>
            </a:r>
          </a:p>
          <a:p>
            <a:pPr marL="285750" indent="-285750" algn="ctr">
              <a:buFont typeface="Wingdings" panose="05000000000000000000" pitchFamily="2" charset="2"/>
              <a:buChar char="Ø"/>
            </a:pPr>
            <a:r>
              <a:rPr lang="en-US" dirty="0">
                <a:solidFill>
                  <a:schemeClr val="bg1">
                    <a:lumMod val="95000"/>
                    <a:lumOff val="5000"/>
                  </a:schemeClr>
                </a:solidFill>
              </a:rPr>
              <a:t>Different functions will return different values from dataset like :</a:t>
            </a:r>
          </a:p>
          <a:p>
            <a:pPr algn="ctr"/>
            <a:endParaRPr lang="en-IN" dirty="0">
              <a:solidFill>
                <a:schemeClr val="bg1">
                  <a:lumMod val="95000"/>
                  <a:lumOff val="5000"/>
                </a:schemeClr>
              </a:solidFill>
            </a:endParaRPr>
          </a:p>
        </p:txBody>
      </p:sp>
      <p:pic>
        <p:nvPicPr>
          <p:cNvPr id="6" name="Picture 5">
            <a:extLst>
              <a:ext uri="{FF2B5EF4-FFF2-40B4-BE49-F238E27FC236}">
                <a16:creationId xmlns:a16="http://schemas.microsoft.com/office/drawing/2014/main" id="{50D63457-BDDC-A385-EBFB-7BF839C4D8AD}"/>
              </a:ext>
            </a:extLst>
          </p:cNvPr>
          <p:cNvPicPr>
            <a:picLocks noChangeAspect="1"/>
          </p:cNvPicPr>
          <p:nvPr/>
        </p:nvPicPr>
        <p:blipFill>
          <a:blip r:embed="rId2"/>
          <a:stretch>
            <a:fillRect/>
          </a:stretch>
        </p:blipFill>
        <p:spPr>
          <a:xfrm>
            <a:off x="2735825" y="2429879"/>
            <a:ext cx="7536426" cy="4354380"/>
          </a:xfrm>
          <a:prstGeom prst="rect">
            <a:avLst/>
          </a:prstGeom>
        </p:spPr>
      </p:pic>
    </p:spTree>
    <p:extLst>
      <p:ext uri="{BB962C8B-B14F-4D97-AF65-F5344CB8AC3E}">
        <p14:creationId xmlns:p14="http://schemas.microsoft.com/office/powerpoint/2010/main" val="3350517507"/>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tf78853419_win32 (1)</Template>
  <TotalTime>1681</TotalTime>
  <Words>1802</Words>
  <Application>Microsoft Office PowerPoint</Application>
  <PresentationFormat>Widescreen</PresentationFormat>
  <Paragraphs>88</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vt:lpstr>
      <vt:lpstr>Calibri</vt:lpstr>
      <vt:lpstr>Franklin Gothic Book</vt:lpstr>
      <vt:lpstr>Franklin Gothic Demi</vt:lpstr>
      <vt:lpstr>montserratregular</vt:lpstr>
      <vt:lpstr>Wingdings</vt:lpstr>
      <vt:lpstr>Theme1</vt:lpstr>
      <vt:lpstr>Basic Details of the Team and Problem Statement</vt:lpstr>
      <vt:lpstr>Team Member Details </vt:lpstr>
      <vt:lpstr>Idea/Approach Details</vt:lpstr>
      <vt:lpstr>Approach Diagram </vt:lpstr>
      <vt:lpstr>PowerPoint Presentation</vt:lpstr>
      <vt:lpstr>Experiments</vt:lpstr>
      <vt:lpstr>Experiments</vt:lpstr>
      <vt:lpstr>Of the over 400K question pairs, 149302 are duplicates, or roughly 37% of the full dataset. A few notes on the sampling methodology used to generate the dataset. Quota has stated that the distribution of duplicates is not representative of questions across the site, which would result in a vanishingly small proportion of duplicates if questions were paired uniformly at random. Instead, negative samples are drawn from a pool of “related questions” that are similar in terms of word and phrase composition, but not classified as duplicates. Similarly, duplicate questions are drawn from the set of “merged questions” that have been human curated as duplicates. Because a single human user can choose to merge or not merge questions without moderator approval, there’s inherently some amount of noise in the labels. In preprocessing the data for this task, we removed some 2413 question pairs of which 1157 were labeled duplicates. Specifically, we removed all question pairs whose combined word count across both questions was under 10 characters, as these questions tended to be nonsensical. We also removed any question pairs where at least one of the questions was over 59 words in length, as these tended to be long diatribes with very personal details, unlikely to be duplicated. This truncation allowed the model to be more efficient to train, but it would be worth investigating in the future ways of allowing these longer questions to be included in the dataset. For example, LSTMs can handle dynamic sequence lengths, and for CNNs we could consider simply truncating the questions that exceed our threshold.</vt:lpstr>
      <vt:lpstr>RESULTS  </vt:lpstr>
      <vt:lpstr>CONCLUSION </vt:lpstr>
      <vt:lpstr>Future 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Amit Kumar Singh</cp:lastModifiedBy>
  <cp:revision>28</cp:revision>
  <dcterms:created xsi:type="dcterms:W3CDTF">2022-02-11T07:14:46Z</dcterms:created>
  <dcterms:modified xsi:type="dcterms:W3CDTF">2023-02-26T06:43:14Z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