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aleway"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
      <p:font typeface="La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0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8133aa13cd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8133aa13c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8133aa13cd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8133aa13c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8133aa13cd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133aa13c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8133aa13cd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8133aa13cd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8133aa13cd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8133aa13c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8133aa13cd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8133aa13cd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133aa13cd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8133aa13cd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133aa13c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133aa13c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a:highlight>
                  <a:srgbClr val="5B0F00"/>
                </a:highlight>
              </a:rPr>
              <a:t> </a:t>
            </a:r>
            <a:r>
              <a:rPr lang="en">
                <a:solidFill>
                  <a:schemeClr val="lt1"/>
                </a:solidFill>
                <a:highlight>
                  <a:srgbClr val="5B0F00"/>
                </a:highlight>
              </a:rPr>
              <a:t>Chocolate</a:t>
            </a:r>
            <a:endParaRPr>
              <a:solidFill>
                <a:schemeClr val="lt1"/>
              </a:solidFill>
              <a:highlight>
                <a:srgbClr val="5B0F00"/>
              </a:highlight>
            </a:endParaRPr>
          </a:p>
        </p:txBody>
      </p:sp>
      <p:sp>
        <p:nvSpPr>
          <p:cNvPr id="87" name="Google Shape;87;p13"/>
          <p:cNvSpPr txBox="1">
            <a:spLocks noGrp="1"/>
          </p:cNvSpPr>
          <p:nvPr>
            <p:ph type="subTitle" idx="1"/>
          </p:nvPr>
        </p:nvSpPr>
        <p:spPr>
          <a:xfrm>
            <a:off x="729450" y="3331950"/>
            <a:ext cx="7688100" cy="9867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935"/>
              <a:buNone/>
            </a:pPr>
            <a:r>
              <a:rPr lang="en" sz="2760" b="1"/>
              <a:t>                              </a:t>
            </a:r>
            <a:r>
              <a:rPr lang="en" sz="2760" b="1">
                <a:solidFill>
                  <a:srgbClr val="FF0000"/>
                </a:solidFill>
              </a:rPr>
              <a:t>  Dairy milk vs kitkat</a:t>
            </a:r>
            <a:endParaRPr sz="2760" b="1">
              <a:solidFill>
                <a:srgbClr val="FF0000"/>
              </a:solidFill>
            </a:endParaRPr>
          </a:p>
          <a:p>
            <a:pPr marL="0" lvl="0" indent="0" algn="l" rtl="0">
              <a:lnSpc>
                <a:spcPct val="80000"/>
              </a:lnSpc>
              <a:spcBef>
                <a:spcPts val="0"/>
              </a:spcBef>
              <a:spcAft>
                <a:spcPts val="0"/>
              </a:spcAft>
              <a:buSzPts val="935"/>
              <a:buNone/>
            </a:pPr>
            <a:endParaRPr sz="136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93" name="Google Shape;93;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94" name="Google Shape;94;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936450" y="13323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               Dairy milk : History </a:t>
            </a:r>
            <a:endParaRPr sz="2640"/>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solidFill>
                  <a:srgbClr val="BDC1C6"/>
                </a:solidFill>
                <a:highlight>
                  <a:srgbClr val="202124"/>
                </a:highlight>
                <a:latin typeface="Arial"/>
                <a:ea typeface="Arial"/>
                <a:cs typeface="Arial"/>
                <a:sym typeface="Arial"/>
              </a:rPr>
              <a:t>Dairy Milk was </a:t>
            </a:r>
            <a:r>
              <a:rPr lang="en" sz="2000" b="1">
                <a:solidFill>
                  <a:srgbClr val="BDC1C6"/>
                </a:solidFill>
                <a:highlight>
                  <a:srgbClr val="202124"/>
                </a:highlight>
                <a:latin typeface="Arial"/>
                <a:ea typeface="Arial"/>
                <a:cs typeface="Arial"/>
                <a:sym typeface="Arial"/>
              </a:rPr>
              <a:t>launched in June 1905</a:t>
            </a:r>
            <a:r>
              <a:rPr lang="en" sz="2000">
                <a:solidFill>
                  <a:srgbClr val="BDC1C6"/>
                </a:solidFill>
                <a:highlight>
                  <a:srgbClr val="202124"/>
                </a:highlight>
                <a:latin typeface="Arial"/>
                <a:ea typeface="Arial"/>
                <a:cs typeface="Arial"/>
                <a:sym typeface="Arial"/>
              </a:rPr>
              <a:t>. It was sold in unwrapped blocks that could be broken down into penny bars. Gradually it became more and more successful, until it was Cadbury's biggest seller by the beginning of the First World War. By the early 1920s it had taken over the UK market.</a:t>
            </a:r>
            <a:endParaRPr sz="21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2933"/>
              <a:t>Kitkat : History</a:t>
            </a:r>
            <a:endParaRPr sz="2933"/>
          </a:p>
        </p:txBody>
      </p:sp>
      <p:sp>
        <p:nvSpPr>
          <p:cNvPr id="106" name="Google Shape;106;p16"/>
          <p:cNvSpPr txBox="1">
            <a:spLocks noGrp="1"/>
          </p:cNvSpPr>
          <p:nvPr>
            <p:ph type="body" idx="1"/>
          </p:nvPr>
        </p:nvSpPr>
        <p:spPr>
          <a:xfrm>
            <a:off x="551150" y="22297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solidFill>
                  <a:srgbClr val="BDC1C6"/>
                </a:solidFill>
                <a:highlight>
                  <a:srgbClr val="202124"/>
                </a:highlight>
                <a:latin typeface="Arial"/>
                <a:ea typeface="Arial"/>
                <a:cs typeface="Arial"/>
                <a:sym typeface="Arial"/>
              </a:rPr>
              <a:t>The Kit Kat was developed in the mid 1930s when an employee from confectionery company, Rowntree in the UK, decided the world needed a chocolate bar that a man could take to work in his pack. </a:t>
            </a:r>
            <a:r>
              <a:rPr lang="en" sz="1900" b="1">
                <a:solidFill>
                  <a:srgbClr val="BDC1C6"/>
                </a:solidFill>
                <a:highlight>
                  <a:srgbClr val="202124"/>
                </a:highlight>
                <a:latin typeface="Arial"/>
                <a:ea typeface="Arial"/>
                <a:cs typeface="Arial"/>
                <a:sym typeface="Arial"/>
              </a:rPr>
              <a:t>The name Kit Kat was taken from a London- based literary club run by pastry chef Christopher Caitling in the late 17th Century</a:t>
            </a:r>
            <a:endParaRPr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530158" y="514798"/>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40" dirty="0"/>
              <a:t>  			</a:t>
            </a:r>
            <a:r>
              <a:rPr lang="en" sz="2940" dirty="0">
                <a:highlight>
                  <a:srgbClr val="FCE5CD"/>
                </a:highlight>
              </a:rPr>
              <a:t>Overview of chocolate </a:t>
            </a:r>
            <a:endParaRPr sz="2940" dirty="0">
              <a:highlight>
                <a:srgbClr val="FCE5CD"/>
              </a:highlight>
            </a:endParaRPr>
          </a:p>
        </p:txBody>
      </p:sp>
      <p:sp>
        <p:nvSpPr>
          <p:cNvPr id="112" name="Google Shape;112;p17"/>
          <p:cNvSpPr txBox="1">
            <a:spLocks noGrp="1"/>
          </p:cNvSpPr>
          <p:nvPr>
            <p:ph type="body" idx="1"/>
          </p:nvPr>
        </p:nvSpPr>
        <p:spPr>
          <a:xfrm>
            <a:off x="715926" y="1049998"/>
            <a:ext cx="7688700" cy="2631048"/>
          </a:xfrm>
          <a:prstGeom prst="rect">
            <a:avLst/>
          </a:prstGeom>
        </p:spPr>
        <p:txBody>
          <a:bodyPr spcFirstLastPara="1" wrap="square" lIns="91425" tIns="91425" rIns="91425" bIns="91425" anchor="t" anchorCtr="0">
            <a:noAutofit/>
          </a:bodyPr>
          <a:lstStyle/>
          <a:p>
            <a:pPr marL="0" lvl="0" indent="0" algn="just" rtl="0">
              <a:lnSpc>
                <a:spcPct val="177272"/>
              </a:lnSpc>
              <a:spcBef>
                <a:spcPts val="0"/>
              </a:spcBef>
              <a:spcAft>
                <a:spcPts val="0"/>
              </a:spcAft>
              <a:buSzPts val="1018"/>
              <a:buNone/>
            </a:pPr>
            <a:r>
              <a:rPr lang="en" sz="1610" dirty="0">
                <a:solidFill>
                  <a:srgbClr val="13293D"/>
                </a:solidFill>
                <a:highlight>
                  <a:srgbClr val="FFFFFF"/>
                </a:highlight>
                <a:latin typeface="Arial"/>
                <a:ea typeface="Arial"/>
                <a:cs typeface="Arial"/>
                <a:sym typeface="Arial"/>
              </a:rPr>
              <a:t>The Indian chocolate market is projected to register a CAGR of 8.12% during the forecast period (2022-2027).</a:t>
            </a:r>
            <a:endParaRPr sz="1610" dirty="0">
              <a:solidFill>
                <a:srgbClr val="13293D"/>
              </a:solidFill>
              <a:highlight>
                <a:srgbClr val="FFFFFF"/>
              </a:highlight>
              <a:latin typeface="Arial"/>
              <a:ea typeface="Arial"/>
              <a:cs typeface="Arial"/>
              <a:sym typeface="Arial"/>
            </a:endParaRPr>
          </a:p>
          <a:p>
            <a:pPr marL="0" lvl="0" indent="0" algn="just" rtl="0">
              <a:lnSpc>
                <a:spcPct val="177272"/>
              </a:lnSpc>
              <a:spcBef>
                <a:spcPts val="0"/>
              </a:spcBef>
              <a:spcAft>
                <a:spcPts val="0"/>
              </a:spcAft>
              <a:buSzPts val="1018"/>
              <a:buNone/>
            </a:pPr>
            <a:r>
              <a:rPr lang="en" sz="1610" dirty="0">
                <a:solidFill>
                  <a:srgbClr val="13293D"/>
                </a:solidFill>
                <a:highlight>
                  <a:srgbClr val="FFFFFF"/>
                </a:highlight>
                <a:latin typeface="Arial"/>
                <a:ea typeface="Arial"/>
                <a:cs typeface="Arial"/>
                <a:sym typeface="Arial"/>
              </a:rPr>
              <a:t>The chocolate market was negatively impacted by COVID-19. For example, Mars Incorporated witnessed a revenue degrowth of 30-50% in the first quarter of FY 2020 due to the closures of retail shops, hypermarkets/supermarkets, and conventional stores. Therefore, the sales of chocolate through offline channels sank drastically. However, the consumers’ in-home consumption of chocolates witnessed a steep rise (10-15%). Chocolates were bought in bulk, which led to higher volume sales through supermarkets and hypermarkets</a:t>
            </a:r>
            <a:r>
              <a:rPr lang="en" sz="1310" dirty="0">
                <a:solidFill>
                  <a:srgbClr val="13293D"/>
                </a:solidFill>
                <a:highlight>
                  <a:srgbClr val="FFFFFF"/>
                </a:highlight>
                <a:latin typeface="Arial"/>
                <a:ea typeface="Arial"/>
                <a:cs typeface="Arial"/>
                <a:sym typeface="Arial"/>
              </a:rPr>
              <a:t>.</a:t>
            </a:r>
            <a:endParaRPr sz="1310" dirty="0">
              <a:solidFill>
                <a:srgbClr val="13293D"/>
              </a:solidFill>
              <a:highlight>
                <a:srgbClr val="FFFFFF"/>
              </a:highlight>
              <a:latin typeface="Arial"/>
              <a:ea typeface="Arial"/>
              <a:cs typeface="Arial"/>
              <a:sym typeface="Arial"/>
            </a:endParaRPr>
          </a:p>
          <a:p>
            <a:pPr marL="0" lvl="0" indent="0" algn="l" rtl="0">
              <a:spcBef>
                <a:spcPts val="0"/>
              </a:spcBef>
              <a:spcAft>
                <a:spcPts val="1200"/>
              </a:spcAft>
              <a:buSzPts val="1018"/>
              <a:buNone/>
            </a:pPr>
            <a:endParaRPr sz="1757" dirty="0">
              <a:solidFill>
                <a:srgbClr val="BDC1C6"/>
              </a:solidFill>
              <a:highlight>
                <a:srgbClr val="202124"/>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839200" y="1302475"/>
            <a:ext cx="7688700" cy="535200"/>
          </a:xfrm>
          <a:prstGeom prst="rect">
            <a:avLst/>
          </a:prstGeom>
        </p:spPr>
        <p:txBody>
          <a:bodyPr spcFirstLastPara="1" wrap="square" lIns="91425" tIns="91425" rIns="91425" bIns="91425" anchor="t" anchorCtr="0">
            <a:normAutofit fontScale="90000"/>
          </a:bodyPr>
          <a:lstStyle/>
          <a:p>
            <a:pPr marL="457200" lvl="0" indent="457200" algn="l" rtl="0">
              <a:spcBef>
                <a:spcPts val="0"/>
              </a:spcBef>
              <a:spcAft>
                <a:spcPts val="0"/>
              </a:spcAft>
              <a:buNone/>
            </a:pPr>
            <a:r>
              <a:rPr lang="en">
                <a:highlight>
                  <a:srgbClr val="FCE5CD"/>
                </a:highlight>
              </a:rPr>
              <a:t>Comparison of diary milk and kitkat</a:t>
            </a:r>
            <a:endParaRPr>
              <a:highlight>
                <a:srgbClr val="FCE5CD"/>
              </a:highlight>
            </a:endParaRPr>
          </a:p>
        </p:txBody>
      </p:sp>
      <p:sp>
        <p:nvSpPr>
          <p:cNvPr id="118" name="Google Shape;118;p18"/>
          <p:cNvSpPr txBox="1">
            <a:spLocks noGrp="1"/>
          </p:cNvSpPr>
          <p:nvPr>
            <p:ph type="body" idx="1"/>
          </p:nvPr>
        </p:nvSpPr>
        <p:spPr>
          <a:xfrm>
            <a:off x="839200" y="2180850"/>
            <a:ext cx="7688700" cy="28587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 sz="4100" b="1">
                <a:solidFill>
                  <a:srgbClr val="282829"/>
                </a:solidFill>
                <a:highlight>
                  <a:srgbClr val="FFFFFF"/>
                </a:highlight>
                <a:latin typeface="Roboto"/>
                <a:ea typeface="Roboto"/>
                <a:cs typeface="Roboto"/>
                <a:sym typeface="Roboto"/>
              </a:rPr>
              <a:t>Which chocolate do you like more - Kitkat or Cadbury Dairy Milk and why?</a:t>
            </a:r>
            <a:endParaRPr sz="4100" b="1">
              <a:solidFill>
                <a:srgbClr val="282829"/>
              </a:solidFill>
              <a:highlight>
                <a:srgbClr val="FFFFFF"/>
              </a:highlight>
              <a:latin typeface="Roboto"/>
              <a:ea typeface="Roboto"/>
              <a:cs typeface="Roboto"/>
              <a:sym typeface="Roboto"/>
            </a:endParaRPr>
          </a:p>
          <a:p>
            <a:pPr marL="0" lvl="0" indent="0" algn="l" rtl="0">
              <a:spcBef>
                <a:spcPts val="1200"/>
              </a:spcBef>
              <a:spcAft>
                <a:spcPts val="0"/>
              </a:spcAft>
              <a:buNone/>
            </a:pPr>
            <a:endParaRPr sz="1600" b="1">
              <a:solidFill>
                <a:srgbClr val="282829"/>
              </a:solidFill>
              <a:highlight>
                <a:srgbClr val="FFFFFF"/>
              </a:highlight>
              <a:latin typeface="Roboto"/>
              <a:ea typeface="Roboto"/>
              <a:cs typeface="Roboto"/>
              <a:sym typeface="Roboto"/>
            </a:endParaRPr>
          </a:p>
          <a:p>
            <a:pPr marL="0" lvl="0" indent="0" algn="l" rtl="0">
              <a:spcBef>
                <a:spcPts val="1200"/>
              </a:spcBef>
              <a:spcAft>
                <a:spcPts val="0"/>
              </a:spcAft>
              <a:buNone/>
            </a:pPr>
            <a:r>
              <a:rPr lang="en" sz="3638">
                <a:solidFill>
                  <a:srgbClr val="282829"/>
                </a:solidFill>
                <a:highlight>
                  <a:srgbClr val="FFFFFF"/>
                </a:highlight>
                <a:latin typeface="Roboto"/>
                <a:ea typeface="Roboto"/>
                <a:cs typeface="Roboto"/>
                <a:sym typeface="Roboto"/>
              </a:rPr>
              <a:t>cadbury dairy milk has original Cocoa butter. Which is the most expensive fat in food industry. Though it doesn't give cocoa butter in low priced chocolate products.</a:t>
            </a:r>
            <a:endParaRPr sz="3638">
              <a:solidFill>
                <a:srgbClr val="282829"/>
              </a:solidFill>
              <a:highlight>
                <a:srgbClr val="FFFFFF"/>
              </a:highlight>
              <a:latin typeface="Roboto"/>
              <a:ea typeface="Roboto"/>
              <a:cs typeface="Roboto"/>
              <a:sym typeface="Roboto"/>
            </a:endParaRPr>
          </a:p>
          <a:p>
            <a:pPr marL="0" lvl="0" indent="0" algn="l" rtl="0">
              <a:spcBef>
                <a:spcPts val="1100"/>
              </a:spcBef>
              <a:spcAft>
                <a:spcPts val="0"/>
              </a:spcAft>
              <a:buNone/>
            </a:pPr>
            <a:r>
              <a:rPr lang="en" sz="3638">
                <a:solidFill>
                  <a:srgbClr val="282829"/>
                </a:solidFill>
                <a:highlight>
                  <a:srgbClr val="FFFFFF"/>
                </a:highlight>
                <a:latin typeface="Roboto"/>
                <a:ea typeface="Roboto"/>
                <a:cs typeface="Roboto"/>
                <a:sym typeface="Roboto"/>
              </a:rPr>
              <a:t>Whereas kitkat uses Cocoa butter derivatives.</a:t>
            </a:r>
            <a:endParaRPr sz="3638">
              <a:solidFill>
                <a:srgbClr val="282829"/>
              </a:solidFill>
              <a:highlight>
                <a:srgbClr val="FFFFFF"/>
              </a:highlight>
              <a:latin typeface="Roboto"/>
              <a:ea typeface="Roboto"/>
              <a:cs typeface="Roboto"/>
              <a:sym typeface="Roboto"/>
            </a:endParaRPr>
          </a:p>
          <a:p>
            <a:pPr marL="0" lvl="0" indent="0" algn="l" rtl="0">
              <a:spcBef>
                <a:spcPts val="1100"/>
              </a:spcBef>
              <a:spcAft>
                <a:spcPts val="0"/>
              </a:spcAft>
              <a:buNone/>
            </a:pPr>
            <a:r>
              <a:rPr lang="en" sz="3638">
                <a:solidFill>
                  <a:srgbClr val="282829"/>
                </a:solidFill>
                <a:highlight>
                  <a:srgbClr val="FFFFFF"/>
                </a:highlight>
                <a:latin typeface="Roboto"/>
                <a:ea typeface="Roboto"/>
                <a:cs typeface="Roboto"/>
                <a:sym typeface="Roboto"/>
              </a:rPr>
              <a:t>To experience this take a piece of both the chocolate and rub it between the tongue and pallet, if the chocolate melt as soon it is rubbed it can be concluded that there is presence of original Cocoa butter.</a:t>
            </a:r>
            <a:endParaRPr sz="3638">
              <a:solidFill>
                <a:srgbClr val="282829"/>
              </a:solidFill>
              <a:highlight>
                <a:srgbClr val="FFFFFF"/>
              </a:highlight>
              <a:latin typeface="Roboto"/>
              <a:ea typeface="Roboto"/>
              <a:cs typeface="Roboto"/>
              <a:sym typeface="Roboto"/>
            </a:endParaRPr>
          </a:p>
          <a:p>
            <a:pPr marL="0" lvl="0" indent="0" algn="l" rtl="0">
              <a:spcBef>
                <a:spcPts val="0"/>
              </a:spcBef>
              <a:spcAft>
                <a:spcPts val="1200"/>
              </a:spcAft>
              <a:buNone/>
            </a:pPr>
            <a:endParaRPr sz="4088" b="1">
              <a:solidFill>
                <a:srgbClr val="282829"/>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1371600" lvl="0" indent="457200" algn="l" rtl="0">
              <a:spcBef>
                <a:spcPts val="0"/>
              </a:spcBef>
              <a:spcAft>
                <a:spcPts val="0"/>
              </a:spcAft>
              <a:buNone/>
            </a:pPr>
            <a:r>
              <a:rPr lang="en">
                <a:highlight>
                  <a:srgbClr val="FCE5CD"/>
                </a:highlight>
              </a:rPr>
              <a:t>Benifits of dairy milk</a:t>
            </a:r>
            <a:endParaRPr>
              <a:highlight>
                <a:srgbClr val="FCE5CD"/>
              </a:highlight>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50">
                <a:solidFill>
                  <a:srgbClr val="282829"/>
                </a:solidFill>
                <a:highlight>
                  <a:srgbClr val="FFFFFF"/>
                </a:highlight>
                <a:latin typeface="Roboto"/>
                <a:ea typeface="Roboto"/>
                <a:cs typeface="Roboto"/>
                <a:sym typeface="Roboto"/>
              </a:rPr>
              <a:t>c</a:t>
            </a:r>
            <a:r>
              <a:rPr lang="en" sz="1550">
                <a:solidFill>
                  <a:srgbClr val="282829"/>
                </a:solidFill>
                <a:highlight>
                  <a:srgbClr val="FFFFFF"/>
                </a:highlight>
                <a:latin typeface="Roboto"/>
                <a:ea typeface="Roboto"/>
                <a:cs typeface="Roboto"/>
                <a:sym typeface="Roboto"/>
              </a:rPr>
              <a:t>adbury dairy milk has original Cocoa butter. Which is the most expensive fat in food industry. Though it doesn't give cocoa butter in low priced chocolate products.</a:t>
            </a:r>
            <a:endParaRPr sz="1550">
              <a:solidFill>
                <a:srgbClr val="282829"/>
              </a:solidFill>
              <a:highlight>
                <a:srgbClr val="FFFFFF"/>
              </a:highlight>
              <a:latin typeface="Roboto"/>
              <a:ea typeface="Roboto"/>
              <a:cs typeface="Roboto"/>
              <a:sym typeface="Roboto"/>
            </a:endParaRPr>
          </a:p>
          <a:p>
            <a:pPr marL="0" lvl="0" indent="0" algn="l" rtl="0">
              <a:spcBef>
                <a:spcPts val="1100"/>
              </a:spcBef>
              <a:spcAft>
                <a:spcPts val="0"/>
              </a:spcAft>
              <a:buNone/>
            </a:pPr>
            <a:r>
              <a:rPr lang="en" sz="1550">
                <a:solidFill>
                  <a:srgbClr val="282829"/>
                </a:solidFill>
                <a:highlight>
                  <a:srgbClr val="FFFFFF"/>
                </a:highlight>
                <a:latin typeface="Roboto"/>
                <a:ea typeface="Roboto"/>
                <a:cs typeface="Roboto"/>
                <a:sym typeface="Roboto"/>
              </a:rPr>
              <a:t>Whereas kitkat uses Cocoa butter derivatives.</a:t>
            </a:r>
            <a:endParaRPr sz="1550">
              <a:solidFill>
                <a:srgbClr val="282829"/>
              </a:solidFill>
              <a:highlight>
                <a:srgbClr val="FFFFFF"/>
              </a:highlight>
              <a:latin typeface="Roboto"/>
              <a:ea typeface="Roboto"/>
              <a:cs typeface="Roboto"/>
              <a:sym typeface="Roboto"/>
            </a:endParaRPr>
          </a:p>
          <a:p>
            <a:pPr marL="0" lvl="0" indent="0" algn="l" rtl="0">
              <a:spcBef>
                <a:spcPts val="1100"/>
              </a:spcBef>
              <a:spcAft>
                <a:spcPts val="0"/>
              </a:spcAft>
              <a:buNone/>
            </a:pPr>
            <a:r>
              <a:rPr lang="en" sz="1550">
                <a:solidFill>
                  <a:srgbClr val="282829"/>
                </a:solidFill>
                <a:highlight>
                  <a:srgbClr val="FFFFFF"/>
                </a:highlight>
                <a:latin typeface="Roboto"/>
                <a:ea typeface="Roboto"/>
                <a:cs typeface="Roboto"/>
                <a:sym typeface="Roboto"/>
              </a:rPr>
              <a:t>To experience this take a piece of both the chocolate and rub it between the tongue and pallet, if the chocolate melt as soon it is rubbed it can be concluded that there is presence of original Cocoa butter.</a:t>
            </a:r>
            <a:endParaRPr sz="1550">
              <a:solidFill>
                <a:srgbClr val="282829"/>
              </a:solidFill>
              <a:highlight>
                <a:srgbClr val="FFFFFF"/>
              </a:highlight>
              <a:latin typeface="Roboto"/>
              <a:ea typeface="Roboto"/>
              <a:cs typeface="Roboto"/>
              <a:sym typeface="Roboto"/>
            </a:endParaRPr>
          </a:p>
          <a:p>
            <a:pPr marL="0" lvl="0" indent="0" algn="l" rtl="0">
              <a:spcBef>
                <a:spcPts val="0"/>
              </a:spcBef>
              <a:spcAft>
                <a:spcPts val="1200"/>
              </a:spcAft>
              <a:buNone/>
            </a:pPr>
            <a:endParaRPr sz="17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1828800" lvl="0" indent="457200" algn="l" rtl="0">
              <a:spcBef>
                <a:spcPts val="0"/>
              </a:spcBef>
              <a:spcAft>
                <a:spcPts val="0"/>
              </a:spcAft>
              <a:buNone/>
            </a:pPr>
            <a:r>
              <a:rPr lang="en">
                <a:highlight>
                  <a:srgbClr val="FCE5CD"/>
                </a:highlight>
              </a:rPr>
              <a:t>Benefits of kitkat</a:t>
            </a:r>
            <a:endParaRPr>
              <a:highlight>
                <a:srgbClr val="FCE5CD"/>
              </a:highlight>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62">
                <a:solidFill>
                  <a:srgbClr val="2D3748"/>
                </a:solidFill>
                <a:latin typeface="Roboto"/>
                <a:ea typeface="Roboto"/>
                <a:cs typeface="Roboto"/>
                <a:sym typeface="Roboto"/>
              </a:rPr>
              <a:t>	</a:t>
            </a:r>
            <a:endParaRPr sz="2062">
              <a:solidFill>
                <a:srgbClr val="2D3748"/>
              </a:solidFill>
              <a:latin typeface="Roboto"/>
              <a:ea typeface="Roboto"/>
              <a:cs typeface="Roboto"/>
              <a:sym typeface="Roboto"/>
            </a:endParaRPr>
          </a:p>
          <a:p>
            <a:pPr marL="0" lvl="0" indent="0" algn="l" rtl="0">
              <a:spcBef>
                <a:spcPts val="1200"/>
              </a:spcBef>
              <a:spcAft>
                <a:spcPts val="0"/>
              </a:spcAft>
              <a:buNone/>
            </a:pPr>
            <a:r>
              <a:rPr lang="en" sz="2062">
                <a:solidFill>
                  <a:srgbClr val="2D3748"/>
                </a:solidFill>
                <a:latin typeface="Roboto"/>
                <a:ea typeface="Roboto"/>
                <a:cs typeface="Roboto"/>
                <a:sym typeface="Roboto"/>
              </a:rPr>
              <a:t>Kit Kat chocolates are </a:t>
            </a:r>
            <a:r>
              <a:rPr lang="en" sz="2062" b="1">
                <a:solidFill>
                  <a:srgbClr val="2D3748"/>
                </a:solidFill>
                <a:latin typeface="Roboto"/>
                <a:ea typeface="Roboto"/>
                <a:cs typeface="Roboto"/>
                <a:sym typeface="Roboto"/>
              </a:rPr>
              <a:t>a quick source of carbohydrate,and help ward off hunger</a:t>
            </a:r>
            <a:r>
              <a:rPr lang="en" sz="2062">
                <a:solidFill>
                  <a:srgbClr val="2D3748"/>
                </a:solidFill>
                <a:latin typeface="Roboto"/>
                <a:ea typeface="Roboto"/>
                <a:cs typeface="Roboto"/>
                <a:sym typeface="Roboto"/>
              </a:rPr>
              <a:t>. Since Kit Kat has layers of milky chocolate, it is high in calories and sugar content and should be eaten in moderation. Else, it may cause dental caries.</a:t>
            </a:r>
            <a:endParaRPr sz="2062">
              <a:solidFill>
                <a:srgbClr val="2D3748"/>
              </a:solidFill>
              <a:latin typeface="Roboto"/>
              <a:ea typeface="Roboto"/>
              <a:cs typeface="Roboto"/>
              <a:sym typeface="Roboto"/>
            </a:endParaRPr>
          </a:p>
          <a:p>
            <a:pPr marL="0" lvl="0" indent="0" algn="l" rtl="0">
              <a:spcBef>
                <a:spcPts val="1200"/>
              </a:spcBef>
              <a:spcAft>
                <a:spcPts val="0"/>
              </a:spcAft>
              <a:buNone/>
            </a:pPr>
            <a:endParaRPr sz="1962">
              <a:solidFill>
                <a:srgbClr val="AAAAAA"/>
              </a:solidFill>
              <a:latin typeface="Roboto"/>
              <a:ea typeface="Roboto"/>
              <a:cs typeface="Roboto"/>
              <a:sym typeface="Roboto"/>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CE5CD"/>
                </a:highlight>
              </a:rPr>
              <a:t>Marketing survey</a:t>
            </a:r>
            <a:endParaRPr>
              <a:highlight>
                <a:srgbClr val="FCE5CD"/>
              </a:highlight>
            </a:endParaRPr>
          </a:p>
        </p:txBody>
      </p:sp>
      <p:pic>
        <p:nvPicPr>
          <p:cNvPr id="137" name="Google Shape;137;p21" title="Chart"/>
          <p:cNvPicPr preferRelativeResize="0"/>
          <p:nvPr/>
        </p:nvPicPr>
        <p:blipFill>
          <a:blip r:embed="rId3">
            <a:alphaModFix/>
          </a:blip>
          <a:stretch>
            <a:fillRect/>
          </a:stretch>
        </p:blipFill>
        <p:spPr>
          <a:xfrm>
            <a:off x="729451" y="1957754"/>
            <a:ext cx="6609196" cy="249701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427</Words>
  <Application>Microsoft Office PowerPoint</Application>
  <PresentationFormat>On-screen Show (16:9)</PresentationFormat>
  <Paragraphs>24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Raleway</vt:lpstr>
      <vt:lpstr>Roboto</vt:lpstr>
      <vt:lpstr>Arial</vt:lpstr>
      <vt:lpstr>Lato</vt:lpstr>
      <vt:lpstr>Streamline</vt:lpstr>
      <vt:lpstr>                  Chocolate</vt:lpstr>
      <vt:lpstr>PowerPoint Presentation</vt:lpstr>
      <vt:lpstr>               Dairy milk : History </vt:lpstr>
      <vt:lpstr>                     Kitkat : History</vt:lpstr>
      <vt:lpstr>     Overview of chocolate </vt:lpstr>
      <vt:lpstr>Comparison of diary milk and kitkat</vt:lpstr>
      <vt:lpstr>Benifits of dairy milk</vt:lpstr>
      <vt:lpstr>Benefits of kitkat</vt:lpstr>
      <vt:lpstr>Marketing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Chocolate</dc:title>
  <cp:lastModifiedBy>Nisha Jangir</cp:lastModifiedBy>
  <cp:revision>2</cp:revision>
  <dcterms:modified xsi:type="dcterms:W3CDTF">2022-11-04T09:21:27Z</dcterms:modified>
</cp:coreProperties>
</file>