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72" r:id="rId6"/>
    <p:sldId id="260" r:id="rId7"/>
    <p:sldId id="261" r:id="rId8"/>
    <p:sldId id="262" r:id="rId9"/>
    <p:sldId id="269" r:id="rId10"/>
    <p:sldId id="263" r:id="rId11"/>
    <p:sldId id="264" r:id="rId12"/>
    <p:sldId id="270" r:id="rId13"/>
    <p:sldId id="265" r:id="rId14"/>
    <p:sldId id="271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una\AppData\Local\Microsoft\Windows\INetCache\IE\NOEEJRYU\KAVYA_M_EXCEL%5b1%5d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una\AppData\Local\Microsoft\Windows\INetCache\IE\NOEEJRYU\KAVYA_M_EXCEL%5b1%5d.xlsx" TargetMode="External" /><Relationship Id="rId2" Type="http://schemas.microsoft.com/office/2011/relationships/chartColorStyle" Target="colors2.xml" /><Relationship Id="rId1" Type="http://schemas.microsoft.com/office/2011/relationships/chartStyle" Target="style2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pt@data 0</c:f>
              <c:numCache>
                <c:formatCode>General</c:formatCode>
                <c:ptCount val="13"/>
                <c:pt idx="0">
                  <c:v>4</c:v>
                </c:pt>
                <c:pt idx="1">
                  <c:v>4</c:v>
                </c:pt>
                <c:pt idx="2">
                  <c:v>3</c:v>
                </c:pt>
                <c:pt idx="3">
                  <c:v>4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  <c:pt idx="7">
                  <c:v>3</c:v>
                </c:pt>
                <c:pt idx="8">
                  <c:v>1</c:v>
                </c:pt>
                <c:pt idx="9">
                  <c:v>1</c:v>
                </c:pt>
                <c:pt idx="10">
                  <c:v>3</c:v>
                </c:pt>
                <c:pt idx="11">
                  <c:v>3</c:v>
                </c:pt>
                <c:pt idx="12">
                  <c:v>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pt@label 0</c15:sqref>
                        </c15:formulaRef>
                      </c:ext>
                    </c:extLst>
                    <c:strCache>
                      <c:ptCount val="1"/>
                      <c:pt idx="0">
                        <c:v>Fixed Term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0-E01A-4E03-96C9-E2334E38430D}"/>
            </c:ext>
          </c:extLst>
        </c:ser>
        <c:ser>
          <c:idx val="1"/>
          <c:order val="1"/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pt@data 1</c:f>
              <c:numCache>
                <c:formatCode>General</c:formatCode>
                <c:ptCount val="13"/>
                <c:pt idx="0">
                  <c:v>13</c:v>
                </c:pt>
                <c:pt idx="1">
                  <c:v>15</c:v>
                </c:pt>
                <c:pt idx="2">
                  <c:v>6</c:v>
                </c:pt>
                <c:pt idx="3">
                  <c:v>6</c:v>
                </c:pt>
                <c:pt idx="4">
                  <c:v>12</c:v>
                </c:pt>
                <c:pt idx="5">
                  <c:v>8</c:v>
                </c:pt>
                <c:pt idx="6">
                  <c:v>7</c:v>
                </c:pt>
                <c:pt idx="7">
                  <c:v>12</c:v>
                </c:pt>
                <c:pt idx="8">
                  <c:v>11</c:v>
                </c:pt>
                <c:pt idx="9">
                  <c:v>7</c:v>
                </c:pt>
                <c:pt idx="10">
                  <c:v>11</c:v>
                </c:pt>
                <c:pt idx="11">
                  <c:v>11</c:v>
                </c:pt>
                <c:pt idx="12">
                  <c:v>8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pt@label 1</c15:sqref>
                        </c15:formulaRef>
                      </c:ext>
                    </c:extLst>
                    <c:strCache>
                      <c:ptCount val="1"/>
                      <c:pt idx="0">
                        <c:v>Permanent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1-E01A-4E03-96C9-E2334E38430D}"/>
            </c:ext>
          </c:extLst>
        </c:ser>
        <c:ser>
          <c:idx val="2"/>
          <c:order val="2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pt@data 2</c:f>
              <c:numCache>
                <c:formatCode>General</c:formatCode>
                <c:ptCount val="13"/>
                <c:pt idx="0">
                  <c:v>3</c:v>
                </c:pt>
                <c:pt idx="1">
                  <c:v>2</c:v>
                </c:pt>
                <c:pt idx="2">
                  <c:v>4</c:v>
                </c:pt>
                <c:pt idx="3">
                  <c:v>2</c:v>
                </c:pt>
                <c:pt idx="4">
                  <c:v>4</c:v>
                </c:pt>
                <c:pt idx="5">
                  <c:v>1</c:v>
                </c:pt>
                <c:pt idx="7">
                  <c:v>3</c:v>
                </c:pt>
                <c:pt idx="8">
                  <c:v>3</c:v>
                </c:pt>
                <c:pt idx="9">
                  <c:v>1</c:v>
                </c:pt>
                <c:pt idx="10">
                  <c:v>2</c:v>
                </c:pt>
                <c:pt idx="11">
                  <c:v>3</c:v>
                </c:pt>
                <c:pt idx="12">
                  <c:v>6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pt@label 2</c15:sqref>
                        </c15:formulaRef>
                      </c:ext>
                    </c:extLst>
                    <c:strCache>
                      <c:ptCount val="1"/>
                      <c:pt idx="0">
                        <c:v>Temporary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2-E01A-4E03-96C9-E2334E38430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7833899"/>
        <c:axId val="94250636"/>
      </c:barChart>
      <c:catAx>
        <c:axId val="1783389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250636"/>
        <c:crosses val="autoZero"/>
        <c:auto val="1"/>
        <c:lblAlgn val="ctr"/>
        <c:lblOffset val="100"/>
        <c:noMultiLvlLbl val="0"/>
      </c:catAx>
      <c:valAx>
        <c:axId val="942506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78338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70E-49D0-9AF5-DD5CE29B78F2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70E-49D0-9AF5-DD5CE29B78F2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70E-49D0-9AF5-DD5CE29B78F2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70E-49D0-9AF5-DD5CE29B78F2}"/>
              </c:ext>
            </c:extLst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A70E-49D0-9AF5-DD5CE29B78F2}"/>
              </c:ext>
            </c:extLst>
          </c:dPt>
          <c:dPt>
            <c:idx val="5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A70E-49D0-9AF5-DD5CE29B78F2}"/>
              </c:ext>
            </c:extLst>
          </c:dPt>
          <c:dPt>
            <c:idx val="6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A70E-49D0-9AF5-DD5CE29B78F2}"/>
              </c:ext>
            </c:extLst>
          </c:dPt>
          <c:dPt>
            <c:idx val="7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A70E-49D0-9AF5-DD5CE29B78F2}"/>
              </c:ext>
            </c:extLst>
          </c:dPt>
          <c:dPt>
            <c:idx val="8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A70E-49D0-9AF5-DD5CE29B78F2}"/>
              </c:ext>
            </c:extLst>
          </c:dPt>
          <c:dPt>
            <c:idx val="9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A70E-49D0-9AF5-DD5CE29B78F2}"/>
              </c:ext>
            </c:extLst>
          </c:dPt>
          <c:dPt>
            <c:idx val="10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A70E-49D0-9AF5-DD5CE29B78F2}"/>
              </c:ext>
            </c:extLst>
          </c:dPt>
          <c:dPt>
            <c:idx val="11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A70E-49D0-9AF5-DD5CE29B78F2}"/>
              </c:ext>
            </c:extLst>
          </c:dPt>
          <c:dPt>
            <c:idx val="12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A70E-49D0-9AF5-DD5CE29B78F2}"/>
              </c:ext>
            </c:extLst>
          </c:dPt>
          <c:dLbls>
            <c:dLbl>
              <c:idx val="0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70E-49D0-9AF5-DD5CE29B78F2}"/>
                </c:ext>
              </c:extLst>
            </c:dLbl>
            <c:dLbl>
              <c:idx val="1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70E-49D0-9AF5-DD5CE29B78F2}"/>
                </c:ext>
              </c:extLst>
            </c:dLbl>
            <c:dLbl>
              <c:idx val="2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70E-49D0-9AF5-DD5CE29B78F2}"/>
                </c:ext>
              </c:extLst>
            </c:dLbl>
            <c:dLbl>
              <c:idx val="3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70E-49D0-9AF5-DD5CE29B78F2}"/>
                </c:ext>
              </c:extLst>
            </c:dLbl>
            <c:dLbl>
              <c:idx val="4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A70E-49D0-9AF5-DD5CE29B78F2}"/>
                </c:ext>
              </c:extLst>
            </c:dLbl>
            <c:dLbl>
              <c:idx val="5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A70E-49D0-9AF5-DD5CE29B78F2}"/>
                </c:ext>
              </c:extLst>
            </c:dLbl>
            <c:dLbl>
              <c:idx val="6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A70E-49D0-9AF5-DD5CE29B78F2}"/>
                </c:ext>
              </c:extLst>
            </c:dLbl>
            <c:dLbl>
              <c:idx val="7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A70E-49D0-9AF5-DD5CE29B78F2}"/>
                </c:ext>
              </c:extLst>
            </c:dLbl>
            <c:dLbl>
              <c:idx val="8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A70E-49D0-9AF5-DD5CE29B78F2}"/>
                </c:ext>
              </c:extLst>
            </c:dLbl>
            <c:dLbl>
              <c:idx val="9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A70E-49D0-9AF5-DD5CE29B78F2}"/>
                </c:ext>
              </c:extLst>
            </c:dLbl>
            <c:dLbl>
              <c:idx val="10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A70E-49D0-9AF5-DD5CE29B78F2}"/>
                </c:ext>
              </c:extLst>
            </c:dLbl>
            <c:dLbl>
              <c:idx val="11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A70E-49D0-9AF5-DD5CE29B78F2}"/>
                </c:ext>
              </c:extLst>
            </c:dLbl>
            <c:dLbl>
              <c:idx val="12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A70E-49D0-9AF5-DD5CE29B78F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none" anchor="ctr" anchorCtr="1"/>
              <a:lstStyle/>
              <a:p>
                <a:pPr>
                  <a:defRPr sz="1000" b="0" i="0" u="none" strike="noStrike" kern="1200" spc="-1" baseline="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1"/>
            <c:leaderLines>
              <c:spPr>
                <a:ln w="6350" cap="flat" cmpd="sng" algn="ctr">
                  <a:solidFill>
                    <a:schemeClr val="tx1"/>
                  </a:solidFill>
                  <a:prstDash val="solid"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val>
            <c:numRef>
              <c:f>pt@data 0</c:f>
              <c:numCache>
                <c:formatCode>General</c:formatCode>
                <c:ptCount val="13"/>
                <c:pt idx="0">
                  <c:v>4</c:v>
                </c:pt>
                <c:pt idx="1">
                  <c:v>4</c:v>
                </c:pt>
                <c:pt idx="2">
                  <c:v>3</c:v>
                </c:pt>
                <c:pt idx="3">
                  <c:v>4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  <c:pt idx="7">
                  <c:v>3</c:v>
                </c:pt>
                <c:pt idx="8">
                  <c:v>1</c:v>
                </c:pt>
                <c:pt idx="9">
                  <c:v>1</c:v>
                </c:pt>
                <c:pt idx="10">
                  <c:v>3</c:v>
                </c:pt>
                <c:pt idx="11">
                  <c:v>3</c:v>
                </c:pt>
                <c:pt idx="12">
                  <c:v>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pt@label 0</c15:sqref>
                        </c15:formulaRef>
                      </c:ext>
                    </c:extLst>
                    <c:strCache>
                      <c:ptCount val="1"/>
                      <c:pt idx="0">
                        <c:v>Fixed Term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1A-A70E-49D0-9AF5-DD5CE29B78F2}"/>
            </c:ext>
          </c:extLst>
        </c:ser>
        <c:ser>
          <c:idx val="1"/>
          <c:order val="1"/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C-A70E-49D0-9AF5-DD5CE29B78F2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E-A70E-49D0-9AF5-DD5CE29B78F2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0-A70E-49D0-9AF5-DD5CE29B78F2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2-A70E-49D0-9AF5-DD5CE29B78F2}"/>
              </c:ext>
            </c:extLst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4-A70E-49D0-9AF5-DD5CE29B78F2}"/>
              </c:ext>
            </c:extLst>
          </c:dPt>
          <c:dPt>
            <c:idx val="5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6-A70E-49D0-9AF5-DD5CE29B78F2}"/>
              </c:ext>
            </c:extLst>
          </c:dPt>
          <c:dPt>
            <c:idx val="6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8-A70E-49D0-9AF5-DD5CE29B78F2}"/>
              </c:ext>
            </c:extLst>
          </c:dPt>
          <c:dPt>
            <c:idx val="7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A-A70E-49D0-9AF5-DD5CE29B78F2}"/>
              </c:ext>
            </c:extLst>
          </c:dPt>
          <c:dPt>
            <c:idx val="8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C-A70E-49D0-9AF5-DD5CE29B78F2}"/>
              </c:ext>
            </c:extLst>
          </c:dPt>
          <c:dPt>
            <c:idx val="9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E-A70E-49D0-9AF5-DD5CE29B78F2}"/>
              </c:ext>
            </c:extLst>
          </c:dPt>
          <c:dPt>
            <c:idx val="10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0-A70E-49D0-9AF5-DD5CE29B78F2}"/>
              </c:ext>
            </c:extLst>
          </c:dPt>
          <c:dPt>
            <c:idx val="11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2-A70E-49D0-9AF5-DD5CE29B78F2}"/>
              </c:ext>
            </c:extLst>
          </c:dPt>
          <c:dPt>
            <c:idx val="12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4-A70E-49D0-9AF5-DD5CE29B78F2}"/>
              </c:ext>
            </c:extLst>
          </c:dPt>
          <c:dLbls>
            <c:dLbl>
              <c:idx val="0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A70E-49D0-9AF5-DD5CE29B78F2}"/>
                </c:ext>
              </c:extLst>
            </c:dLbl>
            <c:dLbl>
              <c:idx val="1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A70E-49D0-9AF5-DD5CE29B78F2}"/>
                </c:ext>
              </c:extLst>
            </c:dLbl>
            <c:dLbl>
              <c:idx val="2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A70E-49D0-9AF5-DD5CE29B78F2}"/>
                </c:ext>
              </c:extLst>
            </c:dLbl>
            <c:dLbl>
              <c:idx val="3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2-A70E-49D0-9AF5-DD5CE29B78F2}"/>
                </c:ext>
              </c:extLst>
            </c:dLbl>
            <c:dLbl>
              <c:idx val="4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4-A70E-49D0-9AF5-DD5CE29B78F2}"/>
                </c:ext>
              </c:extLst>
            </c:dLbl>
            <c:dLbl>
              <c:idx val="5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6-A70E-49D0-9AF5-DD5CE29B78F2}"/>
                </c:ext>
              </c:extLst>
            </c:dLbl>
            <c:dLbl>
              <c:idx val="6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8-A70E-49D0-9AF5-DD5CE29B78F2}"/>
                </c:ext>
              </c:extLst>
            </c:dLbl>
            <c:dLbl>
              <c:idx val="7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A-A70E-49D0-9AF5-DD5CE29B78F2}"/>
                </c:ext>
              </c:extLst>
            </c:dLbl>
            <c:dLbl>
              <c:idx val="8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C-A70E-49D0-9AF5-DD5CE29B78F2}"/>
                </c:ext>
              </c:extLst>
            </c:dLbl>
            <c:dLbl>
              <c:idx val="9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E-A70E-49D0-9AF5-DD5CE29B78F2}"/>
                </c:ext>
              </c:extLst>
            </c:dLbl>
            <c:dLbl>
              <c:idx val="10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0-A70E-49D0-9AF5-DD5CE29B78F2}"/>
                </c:ext>
              </c:extLst>
            </c:dLbl>
            <c:dLbl>
              <c:idx val="11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2-A70E-49D0-9AF5-DD5CE29B78F2}"/>
                </c:ext>
              </c:extLst>
            </c:dLbl>
            <c:dLbl>
              <c:idx val="12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4-A70E-49D0-9AF5-DD5CE29B78F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none" anchor="ctr" anchorCtr="1"/>
              <a:lstStyle/>
              <a:p>
                <a:pPr>
                  <a:defRPr sz="1000" b="0" i="0" u="none" strike="noStrike" kern="1200" spc="-1" baseline="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1"/>
            <c:leaderLines>
              <c:spPr>
                <a:ln w="6350" cap="flat" cmpd="sng" algn="ctr">
                  <a:solidFill>
                    <a:schemeClr val="tx1"/>
                  </a:solidFill>
                  <a:prstDash val="solid"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val>
            <c:numRef>
              <c:f>pt@data 1</c:f>
              <c:numCache>
                <c:formatCode>General</c:formatCode>
                <c:ptCount val="13"/>
                <c:pt idx="0">
                  <c:v>13</c:v>
                </c:pt>
                <c:pt idx="1">
                  <c:v>15</c:v>
                </c:pt>
                <c:pt idx="2">
                  <c:v>6</c:v>
                </c:pt>
                <c:pt idx="3">
                  <c:v>6</c:v>
                </c:pt>
                <c:pt idx="4">
                  <c:v>12</c:v>
                </c:pt>
                <c:pt idx="5">
                  <c:v>8</c:v>
                </c:pt>
                <c:pt idx="6">
                  <c:v>7</c:v>
                </c:pt>
                <c:pt idx="7">
                  <c:v>12</c:v>
                </c:pt>
                <c:pt idx="8">
                  <c:v>11</c:v>
                </c:pt>
                <c:pt idx="9">
                  <c:v>7</c:v>
                </c:pt>
                <c:pt idx="10">
                  <c:v>11</c:v>
                </c:pt>
                <c:pt idx="11">
                  <c:v>11</c:v>
                </c:pt>
                <c:pt idx="12">
                  <c:v>8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pt@label 1</c15:sqref>
                        </c15:formulaRef>
                      </c:ext>
                    </c:extLst>
                    <c:strCache>
                      <c:ptCount val="1"/>
                      <c:pt idx="0">
                        <c:v>Permanent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35-A70E-49D0-9AF5-DD5CE29B78F2}"/>
            </c:ext>
          </c:extLst>
        </c:ser>
        <c:ser>
          <c:idx val="2"/>
          <c:order val="2"/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7-A70E-49D0-9AF5-DD5CE29B78F2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9-A70E-49D0-9AF5-DD5CE29B78F2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B-A70E-49D0-9AF5-DD5CE29B78F2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D-A70E-49D0-9AF5-DD5CE29B78F2}"/>
              </c:ext>
            </c:extLst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F-A70E-49D0-9AF5-DD5CE29B78F2}"/>
              </c:ext>
            </c:extLst>
          </c:dPt>
          <c:dPt>
            <c:idx val="5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1-A70E-49D0-9AF5-DD5CE29B78F2}"/>
              </c:ext>
            </c:extLst>
          </c:dPt>
          <c:dPt>
            <c:idx val="6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3-A70E-49D0-9AF5-DD5CE29B78F2}"/>
              </c:ext>
            </c:extLst>
          </c:dPt>
          <c:dPt>
            <c:idx val="7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5-A70E-49D0-9AF5-DD5CE29B78F2}"/>
              </c:ext>
            </c:extLst>
          </c:dPt>
          <c:dPt>
            <c:idx val="8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7-A70E-49D0-9AF5-DD5CE29B78F2}"/>
              </c:ext>
            </c:extLst>
          </c:dPt>
          <c:dPt>
            <c:idx val="9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9-A70E-49D0-9AF5-DD5CE29B78F2}"/>
              </c:ext>
            </c:extLst>
          </c:dPt>
          <c:dPt>
            <c:idx val="10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B-A70E-49D0-9AF5-DD5CE29B78F2}"/>
              </c:ext>
            </c:extLst>
          </c:dPt>
          <c:dPt>
            <c:idx val="11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D-A70E-49D0-9AF5-DD5CE29B78F2}"/>
              </c:ext>
            </c:extLst>
          </c:dPt>
          <c:dPt>
            <c:idx val="12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F-A70E-49D0-9AF5-DD5CE29B78F2}"/>
              </c:ext>
            </c:extLst>
          </c:dPt>
          <c:dLbls>
            <c:dLbl>
              <c:idx val="0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7-A70E-49D0-9AF5-DD5CE29B78F2}"/>
                </c:ext>
              </c:extLst>
            </c:dLbl>
            <c:dLbl>
              <c:idx val="1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9-A70E-49D0-9AF5-DD5CE29B78F2}"/>
                </c:ext>
              </c:extLst>
            </c:dLbl>
            <c:dLbl>
              <c:idx val="2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B-A70E-49D0-9AF5-DD5CE29B78F2}"/>
                </c:ext>
              </c:extLst>
            </c:dLbl>
            <c:dLbl>
              <c:idx val="3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D-A70E-49D0-9AF5-DD5CE29B78F2}"/>
                </c:ext>
              </c:extLst>
            </c:dLbl>
            <c:dLbl>
              <c:idx val="4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F-A70E-49D0-9AF5-DD5CE29B78F2}"/>
                </c:ext>
              </c:extLst>
            </c:dLbl>
            <c:dLbl>
              <c:idx val="5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1-A70E-49D0-9AF5-DD5CE29B78F2}"/>
                </c:ext>
              </c:extLst>
            </c:dLbl>
            <c:dLbl>
              <c:idx val="6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3-A70E-49D0-9AF5-DD5CE29B78F2}"/>
                </c:ext>
              </c:extLst>
            </c:dLbl>
            <c:dLbl>
              <c:idx val="7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5-A70E-49D0-9AF5-DD5CE29B78F2}"/>
                </c:ext>
              </c:extLst>
            </c:dLbl>
            <c:dLbl>
              <c:idx val="8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7-A70E-49D0-9AF5-DD5CE29B78F2}"/>
                </c:ext>
              </c:extLst>
            </c:dLbl>
            <c:dLbl>
              <c:idx val="9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9-A70E-49D0-9AF5-DD5CE29B78F2}"/>
                </c:ext>
              </c:extLst>
            </c:dLbl>
            <c:dLbl>
              <c:idx val="10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B-A70E-49D0-9AF5-DD5CE29B78F2}"/>
                </c:ext>
              </c:extLst>
            </c:dLbl>
            <c:dLbl>
              <c:idx val="11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D-A70E-49D0-9AF5-DD5CE29B78F2}"/>
                </c:ext>
              </c:extLst>
            </c:dLbl>
            <c:dLbl>
              <c:idx val="12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F-A70E-49D0-9AF5-DD5CE29B78F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none" anchor="ctr" anchorCtr="1"/>
              <a:lstStyle/>
              <a:p>
                <a:pPr>
                  <a:defRPr sz="1000" b="0" i="0" u="none" strike="noStrike" kern="1200" spc="-1" baseline="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1"/>
            <c:leaderLines>
              <c:spPr>
                <a:ln w="6350" cap="flat" cmpd="sng" algn="ctr">
                  <a:solidFill>
                    <a:schemeClr val="tx1"/>
                  </a:solidFill>
                  <a:prstDash val="solid"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val>
            <c:numRef>
              <c:f>pt@data 2</c:f>
              <c:numCache>
                <c:formatCode>General</c:formatCode>
                <c:ptCount val="13"/>
                <c:pt idx="0">
                  <c:v>3</c:v>
                </c:pt>
                <c:pt idx="1">
                  <c:v>2</c:v>
                </c:pt>
                <c:pt idx="2">
                  <c:v>4</c:v>
                </c:pt>
                <c:pt idx="3">
                  <c:v>2</c:v>
                </c:pt>
                <c:pt idx="4">
                  <c:v>4</c:v>
                </c:pt>
                <c:pt idx="5">
                  <c:v>1</c:v>
                </c:pt>
                <c:pt idx="7">
                  <c:v>3</c:v>
                </c:pt>
                <c:pt idx="8">
                  <c:v>3</c:v>
                </c:pt>
                <c:pt idx="9">
                  <c:v>1</c:v>
                </c:pt>
                <c:pt idx="10">
                  <c:v>2</c:v>
                </c:pt>
                <c:pt idx="11">
                  <c:v>3</c:v>
                </c:pt>
                <c:pt idx="12">
                  <c:v>6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pt@label 2</c15:sqref>
                        </c15:formulaRef>
                      </c:ext>
                    </c:extLst>
                    <c:strCache>
                      <c:ptCount val="1"/>
                      <c:pt idx="0">
                        <c:v>Temporary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50-A70E-49D0-9AF5-DD5CE29B78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0">
          <a:noFill/>
        </a:ln>
        <a:effectLst/>
      </c:spPr>
    </c:plotArea>
    <c:legend>
      <c:legendPos val="r"/>
      <c:overlay val="0"/>
      <c:spPr>
        <a:noFill/>
        <a:ln w="0"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000" b="0" i="0" u="none" strike="noStrike" kern="1200" spc="-1" baseline="0">
              <a:solidFill>
                <a:schemeClr val="tx1"/>
              </a:solidFill>
              <a:latin typeface="Arial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1"/>
  </c:chart>
  <c:spPr>
    <a:solidFill>
      <a:srgbClr val="FFFFFF"/>
    </a:solidFill>
    <a:ln w="0" cap="flat" cmpd="sng" algn="ctr">
      <a:noFill/>
      <a:prstDash val="solid"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0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 /><Relationship Id="rId1" Type="http://schemas.openxmlformats.org/officeDocument/2006/relationships/slideLayout" Target="../slideLayouts/slideLayout5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NISHA S </a:t>
            </a:r>
          </a:p>
          <a:p>
            <a:r>
              <a:rPr lang="en-US" sz="2400" dirty="0"/>
              <a:t>REGISTER NO: 312213892/9001215395</a:t>
            </a:r>
          </a:p>
          <a:p>
            <a:r>
              <a:rPr lang="en-US" sz="2400" dirty="0"/>
              <a:t>DEPARTMENT: B.COM (ACCOUNTING AND FINANCE)</a:t>
            </a:r>
          </a:p>
          <a:p>
            <a:r>
              <a:rPr lang="en-US" sz="2400" dirty="0"/>
              <a:t>COLLEGE:  ST. THOMAS COLLEGE OF ARTS AND SCIENCE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452619" y="1060192"/>
            <a:ext cx="853401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/>
              <a:t>Potential Situations in the Data</a:t>
            </a:r>
          </a:p>
          <a:p>
            <a:r>
              <a:rPr lang="en-US" sz="2400" b="1" dirty="0"/>
              <a:t>Uneven Resource Distribution:</a:t>
            </a:r>
            <a:r>
              <a:rPr lang="en-US" sz="2400" dirty="0"/>
              <a:t> Departments with high or low "Count - Name" compared to "Count - Department."</a:t>
            </a:r>
          </a:p>
          <a:p>
            <a:r>
              <a:rPr lang="en-US" sz="2400" b="1" dirty="0"/>
              <a:t>Project-Oriented Departments:</a:t>
            </a:r>
            <a:r>
              <a:rPr lang="en-US" sz="2400" dirty="0"/>
              <a:t> High "Count - Name" relative to "Count - Department."</a:t>
            </a:r>
          </a:p>
          <a:p>
            <a:r>
              <a:rPr lang="en-US" sz="2400" b="1" dirty="0"/>
              <a:t>Administrative or Support Functions:</a:t>
            </a:r>
            <a:r>
              <a:rPr lang="en-US" sz="2400" dirty="0"/>
              <a:t> Low "Count - Name" relative to "Count - Department."</a:t>
            </a:r>
          </a:p>
          <a:p>
            <a:r>
              <a:rPr lang="en-US" sz="2400" b="1" dirty="0"/>
              <a:t>Inefficient Resource Utilization:</a:t>
            </a:r>
            <a:r>
              <a:rPr lang="en-US" sz="2400" dirty="0"/>
              <a:t> High "Count - Name" with low productivity.</a:t>
            </a:r>
          </a:p>
          <a:p>
            <a:r>
              <a:rPr lang="en-US" sz="2400" b="1" dirty="0"/>
              <a:t>Overburdened Departments:</a:t>
            </a:r>
            <a:r>
              <a:rPr lang="en-US" sz="2400" dirty="0"/>
              <a:t> Consistently high "Count - Name" over time.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533400" y="1371600"/>
            <a:ext cx="10287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Cleaning and Preparation:</a:t>
            </a:r>
            <a:endParaRPr lang="en-US" dirty="0"/>
          </a:p>
          <a:p>
            <a:r>
              <a:rPr lang="en-US" b="1" dirty="0"/>
              <a:t>Handling Missing Values:</a:t>
            </a:r>
            <a:r>
              <a:rPr lang="en-US" dirty="0"/>
              <a:t> Addressing any missing data points for "Count - Department" or "Count - Name."</a:t>
            </a:r>
          </a:p>
          <a:p>
            <a:r>
              <a:rPr lang="en-US" b="1" dirty="0"/>
              <a:t>Data Normalization:</a:t>
            </a:r>
            <a:r>
              <a:rPr lang="en-US" dirty="0"/>
              <a:t> Ensuring consistency in data formats and units of measurement.</a:t>
            </a:r>
          </a:p>
          <a:p>
            <a:r>
              <a:rPr lang="en-US" b="1" dirty="0"/>
              <a:t>Outlier Detection and Correction:</a:t>
            </a:r>
            <a:r>
              <a:rPr lang="en-US" dirty="0"/>
              <a:t> Identifying and addressing any extreme or unusual values that might skew the analysis.</a:t>
            </a:r>
          </a:p>
          <a:p>
            <a:r>
              <a:rPr lang="en-US" b="1" dirty="0"/>
              <a:t>Feature Engineering:</a:t>
            </a:r>
            <a:endParaRPr lang="en-US" dirty="0"/>
          </a:p>
          <a:p>
            <a:r>
              <a:rPr lang="en-US" b="1" dirty="0"/>
              <a:t>Creating Derived Metrics:</a:t>
            </a:r>
            <a:r>
              <a:rPr lang="en-US" dirty="0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lang="en-US" b="1" dirty="0"/>
              <a:t>Categorical Encoding:</a:t>
            </a:r>
            <a:r>
              <a:rPr lang="en-US" dirty="0"/>
              <a:t> If the "Department" field is categorical, converting it into a numerical format suitable for modeling.</a:t>
            </a:r>
          </a:p>
          <a:p>
            <a:r>
              <a:rPr lang="en-US" b="1" dirty="0"/>
              <a:t>Exploratory Data Analysis (EDA):</a:t>
            </a:r>
            <a:endParaRPr lang="en-US" dirty="0"/>
          </a:p>
          <a:p>
            <a:r>
              <a:rPr lang="en-US" b="1" dirty="0"/>
              <a:t>Visualization:</a:t>
            </a:r>
            <a:r>
              <a:rPr lang="en-US" dirty="0"/>
              <a:t> Creating visualizations (e.g., histograms, scatter plots, box plots) to explore the distribution of variables, identify relationships, and detect patterns.</a:t>
            </a:r>
          </a:p>
          <a:p>
            <a:r>
              <a:rPr lang="en-US" b="1" dirty="0"/>
              <a:t>Correlation Analysis:</a:t>
            </a:r>
            <a:r>
              <a:rPr lang="en-US" dirty="0"/>
              <a:t> Assessing the correlation between "Count - Department" and "Count - Name" to understand the relationship between departmental size and resource allocation.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914400"/>
            <a:ext cx="8229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Selection and Training:</a:t>
            </a:r>
            <a:endParaRPr lang="en-US" dirty="0"/>
          </a:p>
          <a:p>
            <a:r>
              <a:rPr lang="en-US" b="1" dirty="0"/>
              <a:t>Regression Analysis:</a:t>
            </a:r>
            <a:r>
              <a:rPr lang="en-US" dirty="0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lang="en-US" b="1" dirty="0"/>
              <a:t>Classification Models:</a:t>
            </a:r>
            <a:r>
              <a:rPr lang="en-US" dirty="0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lang="en-US" b="1" dirty="0"/>
              <a:t>Model Evaluation:</a:t>
            </a:r>
            <a:endParaRPr lang="en-US" dirty="0"/>
          </a:p>
          <a:p>
            <a:r>
              <a:rPr lang="en-US" b="1" dirty="0"/>
              <a:t>Performance Metrics:</a:t>
            </a:r>
            <a:r>
              <a:rPr lang="en-US" dirty="0"/>
              <a:t> Assessing the model's performance using appropriate metrics (e.g., R-squared, mean squared error, accuracy, precision, recall, F1-score).</a:t>
            </a:r>
          </a:p>
          <a:p>
            <a:r>
              <a:rPr lang="en-US" b="1" dirty="0"/>
              <a:t>Cross-Validation:</a:t>
            </a:r>
            <a:r>
              <a:rPr lang="en-US" dirty="0"/>
              <a:t> Evaluating the model's generalization ability using techniques like k-fold cross-validation.</a:t>
            </a:r>
          </a:p>
          <a:p>
            <a:r>
              <a:rPr lang="en-US" b="1" dirty="0"/>
              <a:t>Interpretation and Insights:</a:t>
            </a:r>
            <a:endParaRPr lang="en-US" dirty="0"/>
          </a:p>
          <a:p>
            <a:r>
              <a:rPr lang="en-US" b="1" dirty="0"/>
              <a:t>Understanding Model Coefficients:</a:t>
            </a:r>
            <a:r>
              <a:rPr lang="en-US" dirty="0"/>
              <a:t> Interpreting the coefficients of the regression model to understand the impact of "Count - Department" and other features on "Count - Name."</a:t>
            </a:r>
          </a:p>
          <a:p>
            <a:r>
              <a:rPr lang="en-US" b="1" dirty="0"/>
              <a:t>Identifying Significant Predictors:</a:t>
            </a:r>
            <a:r>
              <a:rPr lang="en-US" dirty="0"/>
              <a:t> Determining which features are most influential in predicting "Count - Name."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549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24218" y="1216666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DEPARTMENT ANALYSIS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0000000-0008-0000-01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0452402"/>
              </p:ext>
            </p:extLst>
          </p:nvPr>
        </p:nvGraphicFramePr>
        <p:xfrm>
          <a:off x="2514600" y="1560089"/>
          <a:ext cx="6414129" cy="408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2800" y="609600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DEPARTMENT ANALYSIS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0000000-0008-0000-01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8919360"/>
              </p:ext>
            </p:extLst>
          </p:nvPr>
        </p:nvGraphicFramePr>
        <p:xfrm>
          <a:off x="2514601" y="1559909"/>
          <a:ext cx="5181600" cy="37381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28502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447800"/>
            <a:ext cx="9372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Uneven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Project-oriented focus.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Administrative and support functions.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Inefficient resource utilization.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Overburdened departments.</a:t>
            </a:r>
          </a:p>
          <a:p>
            <a:r>
              <a:rPr lang="en-US" b="1" dirty="0"/>
              <a:t>Recommendations: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Re-evaluate resource allocation strategies.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Implement balanced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Promote strategic planning.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Enhance efficiency and productivity.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Address overburdened departments.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838200" y="1437426"/>
            <a:ext cx="83895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 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65767" y="1537858"/>
            <a:ext cx="8534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Analyzing Employee Type Distribution</a:t>
            </a:r>
          </a:p>
          <a:p>
            <a:r>
              <a:rPr lang="en-US" sz="2000" b="1" dirty="0"/>
              <a:t>Objective: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b="1" dirty="0"/>
              <a:t>Data Analysis:</a:t>
            </a:r>
            <a:r>
              <a:rPr lang="en-US" sz="2000" dirty="0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Departmental Comparison:</a:t>
            </a:r>
            <a:r>
              <a:rPr lang="en-US" sz="2000" dirty="0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Efficiency Assessment:</a:t>
            </a:r>
            <a:r>
              <a:rPr lang="en-US" sz="2000" dirty="0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Recommendations:</a:t>
            </a:r>
            <a:r>
              <a:rPr lang="en-US" sz="2000" dirty="0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1" y="950025"/>
            <a:ext cx="98298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246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457200" y="1524806"/>
            <a:ext cx="996791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Purpose: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departments and identify areas for improvement.</a:t>
            </a:r>
          </a:p>
          <a:p>
            <a:r>
              <a:rPr lang="en-US" sz="2000" b="1" dirty="0"/>
              <a:t>Goals: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Develop recommendations for optimizing employee type allocation.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dirty="0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Assessment of employee type balance.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Recommendations for optimization.</a:t>
            </a:r>
          </a:p>
          <a:p>
            <a:r>
              <a:rPr lang="en-US" sz="2000" b="1" dirty="0"/>
              <a:t>Methodology: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collection and analysis.</a:t>
            </a:r>
          </a:p>
          <a:p>
            <a:pPr>
              <a:buFont typeface="Arial"/>
              <a:buChar char="•"/>
            </a:pPr>
            <a:r>
              <a:rPr lang="en-US" sz="2000" dirty="0"/>
              <a:t>Departmental comparison.</a:t>
            </a:r>
          </a:p>
          <a:p>
            <a:pPr>
              <a:buFont typeface="Arial"/>
              <a:buChar char="•"/>
            </a:pPr>
            <a:r>
              <a:rPr lang="en-US" sz="2000" dirty="0"/>
              <a:t>Balance assessment.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38200" y="1691116"/>
            <a:ext cx="662463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3053542" y="1712587"/>
            <a:ext cx="67627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Solution and Value Proposition:</a:t>
            </a:r>
          </a:p>
          <a:p>
            <a:endParaRPr lang="en-US" sz="2400" b="1" dirty="0"/>
          </a:p>
          <a:p>
            <a:r>
              <a:rPr lang="en-US" sz="2400" b="1" dirty="0"/>
              <a:t>Solution:</a:t>
            </a:r>
            <a:r>
              <a:rPr lang="en-US" sz="2400" dirty="0"/>
              <a:t> Departmental Resource Allocation Optimization Framework.</a:t>
            </a:r>
          </a:p>
          <a:p>
            <a:r>
              <a:rPr lang="en-US" sz="2400" b="1" dirty="0"/>
              <a:t>Components:</a:t>
            </a:r>
            <a:r>
              <a:rPr lang="en-US" sz="2400" dirty="0"/>
              <a:t> Data collection, analysis, comparison, assessment, and recommendations.</a:t>
            </a:r>
          </a:p>
          <a:p>
            <a:r>
              <a:rPr lang="en-US" sz="2400" b="1" dirty="0"/>
              <a:t>Value Proposition:</a:t>
            </a:r>
            <a:r>
              <a:rPr lang="en-US" sz="2400" dirty="0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447800"/>
            <a:ext cx="76962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Dataset:</a:t>
            </a:r>
            <a:r>
              <a:rPr lang="en-US" sz="2000" dirty="0"/>
              <a:t> Contains information about departmental resource allocation.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Fields:</a:t>
            </a:r>
            <a:r>
              <a:rPr lang="en-US" sz="2000" dirty="0"/>
              <a:t> Department, Count - Department, Count - Name.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Assumptions:</a:t>
            </a:r>
            <a:r>
              <a:rPr lang="en-US" sz="2000" dirty="0"/>
              <a:t> "Count - Name" likely represents individuals assigned to projects.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Potential Analysis:</a:t>
            </a:r>
            <a:r>
              <a:rPr lang="en-US" sz="2000" dirty="0"/>
              <a:t> Departmental size comparison, resource allocation analysis, efficiency assessment, bottleneck identification, comparison to departmental goals.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Considerations:</a:t>
            </a:r>
            <a:r>
              <a:rPr lang="en-US" sz="2000" dirty="0"/>
              <a:t> Data quality, privacy, and visualization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</TotalTime>
  <Words>1029</Words>
  <Application>Microsoft Office PowerPoint</Application>
  <PresentationFormat>Widescreen</PresentationFormat>
  <Paragraphs>127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Employee Data Analysis using Excel  </vt:lpstr>
      <vt:lpstr>PROJECT TITLE</vt:lpstr>
      <vt:lpstr>AGENDA</vt:lpstr>
      <vt:lpstr>PROBLEM STATEMENT</vt:lpstr>
      <vt:lpstr>PowerPoint Presentation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gowthamply9080@outlook.com</cp:lastModifiedBy>
  <cp:revision>28</cp:revision>
  <dcterms:created xsi:type="dcterms:W3CDTF">2024-03-29T15:07:22Z</dcterms:created>
  <dcterms:modified xsi:type="dcterms:W3CDTF">2024-09-06T04:35:35Z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