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6"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CA15-AB33-97A9-EAD0-FD03068D2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6D026B-B124-D1FD-C3E8-3FBA3A40D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559283-7628-72B8-F6E8-3902F9AB7B41}"/>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5" name="Footer Placeholder 4">
            <a:extLst>
              <a:ext uri="{FF2B5EF4-FFF2-40B4-BE49-F238E27FC236}">
                <a16:creationId xmlns:a16="http://schemas.microsoft.com/office/drawing/2014/main" id="{874E1246-CD1D-BE03-A874-62B86CCE0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B8675-B0A1-CEB8-3DBD-7BF74DFD955A}"/>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2266372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7C2B-0E47-41DE-2A63-372C2D6DA8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38776-C364-4AA2-633D-CB788A79C3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E12A5-C75C-CCA2-507E-191149B300D5}"/>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5" name="Footer Placeholder 4">
            <a:extLst>
              <a:ext uri="{FF2B5EF4-FFF2-40B4-BE49-F238E27FC236}">
                <a16:creationId xmlns:a16="http://schemas.microsoft.com/office/drawing/2014/main" id="{9B2852C1-398F-B39D-FBEF-017ABDEED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063C2-3120-7368-5BBD-14CD9486CAC5}"/>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56723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5368D1-7807-955D-2E0D-2307D5D0B2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8A333-D916-DAA7-E789-19E6E46EE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AB501-220F-FD99-4A19-C72802A09AB2}"/>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5" name="Footer Placeholder 4">
            <a:extLst>
              <a:ext uri="{FF2B5EF4-FFF2-40B4-BE49-F238E27FC236}">
                <a16:creationId xmlns:a16="http://schemas.microsoft.com/office/drawing/2014/main" id="{5B5CF5A9-2EAC-3496-17B9-76539E27E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8D596-4959-3F17-8EC5-7B5A7FF58E68}"/>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157179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64AF-363F-3CBD-4859-4C6115B40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21E5C2-6CEC-C193-D6BE-0D152662B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1807F-7A04-AA02-B4DA-F59090D9BC4B}"/>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5" name="Footer Placeholder 4">
            <a:extLst>
              <a:ext uri="{FF2B5EF4-FFF2-40B4-BE49-F238E27FC236}">
                <a16:creationId xmlns:a16="http://schemas.microsoft.com/office/drawing/2014/main" id="{81FC5892-6FAC-5FC5-6CF2-BA756139B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AD3B-003D-244E-915B-BD8CEA26415E}"/>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117954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F1D3-4A2F-3539-39F1-48D0241492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AA99E-C381-9A9B-B742-D597DC6556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2FEF6-D4B5-F2D1-76C7-03DCF83FF20D}"/>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5" name="Footer Placeholder 4">
            <a:extLst>
              <a:ext uri="{FF2B5EF4-FFF2-40B4-BE49-F238E27FC236}">
                <a16:creationId xmlns:a16="http://schemas.microsoft.com/office/drawing/2014/main" id="{0E8F832B-1B5D-DF1F-603B-C9E335DE6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F274E-51C6-B174-C7C2-2ABFCE2022FF}"/>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216543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3BBA-021B-FD15-64A5-52029525F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790A0-0211-BB58-335B-8F49D3D865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623448-3A41-57B1-A092-2A2997F38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71A41C-80BD-6FF3-B635-4654482EFE8B}"/>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6" name="Footer Placeholder 5">
            <a:extLst>
              <a:ext uri="{FF2B5EF4-FFF2-40B4-BE49-F238E27FC236}">
                <a16:creationId xmlns:a16="http://schemas.microsoft.com/office/drawing/2014/main" id="{1DDEA017-2703-B0EE-ECF0-04ABB7184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018EFD-5D95-E1A1-E5D1-E26E4D688ED3}"/>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60115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E5A4-E2CC-7FF1-C97C-6D60F6F8D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AAFFB0-032A-89EC-B404-B775F27C9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5C81D-6311-871E-872C-4FE75CDEB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C1E1F5-C07E-5782-FE44-A63377717B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DB2FD7-E0A9-EDD3-A02A-EB96213FA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A5DCF8-51F8-7767-09E8-B0395582DAC0}"/>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8" name="Footer Placeholder 7">
            <a:extLst>
              <a:ext uri="{FF2B5EF4-FFF2-40B4-BE49-F238E27FC236}">
                <a16:creationId xmlns:a16="http://schemas.microsoft.com/office/drawing/2014/main" id="{FB490372-A7F1-1F4C-D2E3-B5567DD716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60CCF9-F375-3865-7046-18947E399C6A}"/>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107704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6421-3B78-D6CC-A572-CBD0152FF6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59BC80-6957-1135-7133-224F24F91A25}"/>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4" name="Footer Placeholder 3">
            <a:extLst>
              <a:ext uri="{FF2B5EF4-FFF2-40B4-BE49-F238E27FC236}">
                <a16:creationId xmlns:a16="http://schemas.microsoft.com/office/drawing/2014/main" id="{17527A09-4148-1FF0-634C-11A74FBC4F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EC414D-C2EA-6928-1C57-1A542ED884E7}"/>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262884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C73B9-FD03-FC57-5AF4-E8A3A0E38921}"/>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3" name="Footer Placeholder 2">
            <a:extLst>
              <a:ext uri="{FF2B5EF4-FFF2-40B4-BE49-F238E27FC236}">
                <a16:creationId xmlns:a16="http://schemas.microsoft.com/office/drawing/2014/main" id="{7ECA19CA-EB55-4A21-1C8D-92350943F4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E70E30-F51B-9AEA-7372-D30BD8DA553A}"/>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85021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8A7F-01CC-C366-9D0C-7689AA80E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9E1B02-6BBD-BD93-91B5-5775018890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D324D-A501-189B-0BF5-6E7E26895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15BC4-6D76-9DAD-4E3E-4FEA68B4C40C}"/>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6" name="Footer Placeholder 5">
            <a:extLst>
              <a:ext uri="{FF2B5EF4-FFF2-40B4-BE49-F238E27FC236}">
                <a16:creationId xmlns:a16="http://schemas.microsoft.com/office/drawing/2014/main" id="{C5CAABDE-93F6-E8C1-813A-A135DC264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5AF39-CA23-C4AD-57D0-70432BF9B6D6}"/>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6217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2500-72CB-3FDC-77C0-9CCFB4C2C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8D45CF-3D40-DE0D-64F4-137D3E4CC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2FCADD-DE97-6EC0-9F57-AA1295A05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AEB5F-63AE-E4E5-A8F4-2138D6436E42}"/>
              </a:ext>
            </a:extLst>
          </p:cNvPr>
          <p:cNvSpPr>
            <a:spLocks noGrp="1"/>
          </p:cNvSpPr>
          <p:nvPr>
            <p:ph type="dt" sz="half" idx="10"/>
          </p:nvPr>
        </p:nvSpPr>
        <p:spPr/>
        <p:txBody>
          <a:bodyPr/>
          <a:lstStyle/>
          <a:p>
            <a:fld id="{9C414C29-B0B1-45B8-B65F-6C7BDE927AE7}" type="datetimeFigureOut">
              <a:rPr lang="en-US" smtClean="0"/>
              <a:t>5/12/2022</a:t>
            </a:fld>
            <a:endParaRPr lang="en-US"/>
          </a:p>
        </p:txBody>
      </p:sp>
      <p:sp>
        <p:nvSpPr>
          <p:cNvPr id="6" name="Footer Placeholder 5">
            <a:extLst>
              <a:ext uri="{FF2B5EF4-FFF2-40B4-BE49-F238E27FC236}">
                <a16:creationId xmlns:a16="http://schemas.microsoft.com/office/drawing/2014/main" id="{CCC53400-70A7-8B72-BA35-A18E83437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D44FD-A950-E5FE-573B-98F7F900883C}"/>
              </a:ext>
            </a:extLst>
          </p:cNvPr>
          <p:cNvSpPr>
            <a:spLocks noGrp="1"/>
          </p:cNvSpPr>
          <p:nvPr>
            <p:ph type="sldNum" sz="quarter" idx="12"/>
          </p:nvPr>
        </p:nvSpPr>
        <p:spPr/>
        <p:txBody>
          <a:bodyPr/>
          <a:lstStyle/>
          <a:p>
            <a:fld id="{ACD243B6-3486-4D35-8840-D315D6706ABC}" type="slidenum">
              <a:rPr lang="en-US" smtClean="0"/>
              <a:t>‹#›</a:t>
            </a:fld>
            <a:endParaRPr lang="en-US"/>
          </a:p>
        </p:txBody>
      </p:sp>
    </p:spTree>
    <p:extLst>
      <p:ext uri="{BB962C8B-B14F-4D97-AF65-F5344CB8AC3E}">
        <p14:creationId xmlns:p14="http://schemas.microsoft.com/office/powerpoint/2010/main" val="190574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2F4C08-E6C7-C451-33DB-9F336B61E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7DC9A-196B-88C8-FE5F-0246DE285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88638-16F4-0AC9-414E-7BD5576F0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14C29-B0B1-45B8-B65F-6C7BDE927AE7}" type="datetimeFigureOut">
              <a:rPr lang="en-US" smtClean="0"/>
              <a:t>5/12/2022</a:t>
            </a:fld>
            <a:endParaRPr lang="en-US"/>
          </a:p>
        </p:txBody>
      </p:sp>
      <p:sp>
        <p:nvSpPr>
          <p:cNvPr id="5" name="Footer Placeholder 4">
            <a:extLst>
              <a:ext uri="{FF2B5EF4-FFF2-40B4-BE49-F238E27FC236}">
                <a16:creationId xmlns:a16="http://schemas.microsoft.com/office/drawing/2014/main" id="{AC1FDB92-8175-B1C8-6BC4-1E2A6F789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005EBA-904A-003F-E682-0645C98E8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243B6-3486-4D35-8840-D315D6706ABC}" type="slidenum">
              <a:rPr lang="en-US" smtClean="0"/>
              <a:t>‹#›</a:t>
            </a:fld>
            <a:endParaRPr lang="en-US"/>
          </a:p>
        </p:txBody>
      </p:sp>
    </p:spTree>
    <p:extLst>
      <p:ext uri="{BB962C8B-B14F-4D97-AF65-F5344CB8AC3E}">
        <p14:creationId xmlns:p14="http://schemas.microsoft.com/office/powerpoint/2010/main" val="3231113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21A5-18C9-0AD2-3A15-8883C264F66A}"/>
              </a:ext>
            </a:extLst>
          </p:cNvPr>
          <p:cNvSpPr>
            <a:spLocks noGrp="1"/>
          </p:cNvSpPr>
          <p:nvPr>
            <p:ph type="ctrTitle"/>
          </p:nvPr>
        </p:nvSpPr>
        <p:spPr>
          <a:xfrm>
            <a:off x="1524000" y="1122363"/>
            <a:ext cx="9144000" cy="1155011"/>
          </a:xfrm>
        </p:spPr>
        <p:txBody>
          <a:bodyPr/>
          <a:lstStyle/>
          <a:p>
            <a:r>
              <a:rPr lang="en-US" dirty="0"/>
              <a:t>Housing Data File</a:t>
            </a:r>
          </a:p>
        </p:txBody>
      </p:sp>
      <p:sp>
        <p:nvSpPr>
          <p:cNvPr id="3" name="Subtitle 2">
            <a:extLst>
              <a:ext uri="{FF2B5EF4-FFF2-40B4-BE49-F238E27FC236}">
                <a16:creationId xmlns:a16="http://schemas.microsoft.com/office/drawing/2014/main" id="{368221AE-A75B-104D-1146-F4AE4D4DC7DF}"/>
              </a:ext>
            </a:extLst>
          </p:cNvPr>
          <p:cNvSpPr>
            <a:spLocks noGrp="1"/>
          </p:cNvSpPr>
          <p:nvPr>
            <p:ph type="subTitle" idx="1"/>
          </p:nvPr>
        </p:nvSpPr>
        <p:spPr>
          <a:xfrm>
            <a:off x="1524000" y="3602037"/>
            <a:ext cx="9144000" cy="1996505"/>
          </a:xfrm>
        </p:spPr>
        <p:txBody>
          <a:bodyPr>
            <a:normAutofit fontScale="77500" lnSpcReduction="20000"/>
          </a:bodyPr>
          <a:lstStyle/>
          <a:p>
            <a:r>
              <a:rPr lang="en-US" sz="2400">
                <a:latin typeface="ArialMT"/>
              </a:rPr>
              <a:t>DATA ANALYTICS 1 </a:t>
            </a:r>
            <a:r>
              <a:rPr lang="en-US" sz="2400" dirty="0">
                <a:latin typeface="ArialMT"/>
              </a:rPr>
              <a:t>- 5130 </a:t>
            </a:r>
            <a:endParaRPr lang="en-US" sz="2400" dirty="0"/>
          </a:p>
          <a:p>
            <a:r>
              <a:rPr lang="en-US" sz="2400" dirty="0">
                <a:latin typeface="ArialMT"/>
              </a:rPr>
              <a:t>FINAL TERM PROJECT - SPRING 2022</a:t>
            </a:r>
          </a:p>
          <a:p>
            <a:r>
              <a:rPr lang="en-US" sz="2400" dirty="0">
                <a:latin typeface="ArialMT"/>
              </a:rPr>
              <a:t> PROFESSOR - DENISE R. PHILPOT, PhD</a:t>
            </a:r>
          </a:p>
          <a:p>
            <a:r>
              <a:rPr lang="en-US" dirty="0">
                <a:latin typeface="ArialMT"/>
              </a:rPr>
              <a:t>   </a:t>
            </a:r>
            <a:endParaRPr lang="en-US" dirty="0"/>
          </a:p>
          <a:p>
            <a:r>
              <a:rPr lang="en-US" dirty="0">
                <a:latin typeface="ArialMT"/>
              </a:rPr>
              <a:t>Manisha Adulla</a:t>
            </a:r>
          </a:p>
          <a:p>
            <a:r>
              <a:rPr lang="en-US" dirty="0"/>
              <a:t>11525405</a:t>
            </a:r>
          </a:p>
          <a:p>
            <a:endParaRPr lang="en-US" dirty="0"/>
          </a:p>
        </p:txBody>
      </p:sp>
    </p:spTree>
    <p:extLst>
      <p:ext uri="{BB962C8B-B14F-4D97-AF65-F5344CB8AC3E}">
        <p14:creationId xmlns:p14="http://schemas.microsoft.com/office/powerpoint/2010/main" val="1403211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ABCA-6DF6-1F8A-CACD-6CFF52AC729C}"/>
              </a:ext>
            </a:extLst>
          </p:cNvPr>
          <p:cNvSpPr>
            <a:spLocks noGrp="1"/>
          </p:cNvSpPr>
          <p:nvPr>
            <p:ph type="title"/>
          </p:nvPr>
        </p:nvSpPr>
        <p:spPr/>
        <p:txBody>
          <a:bodyPr>
            <a:normAutofit/>
          </a:bodyPr>
          <a:lstStyle/>
          <a:p>
            <a:r>
              <a:rPr lang="en-US" sz="4000" b="1" dirty="0"/>
              <a:t>Conclusion</a:t>
            </a:r>
          </a:p>
        </p:txBody>
      </p:sp>
      <p:sp>
        <p:nvSpPr>
          <p:cNvPr id="3" name="Content Placeholder 2">
            <a:extLst>
              <a:ext uri="{FF2B5EF4-FFF2-40B4-BE49-F238E27FC236}">
                <a16:creationId xmlns:a16="http://schemas.microsoft.com/office/drawing/2014/main" id="{8791FF13-F416-BDCD-8C26-872F8EA0A18A}"/>
              </a:ext>
            </a:extLst>
          </p:cNvPr>
          <p:cNvSpPr>
            <a:spLocks noGrp="1"/>
          </p:cNvSpPr>
          <p:nvPr>
            <p:ph idx="1"/>
          </p:nvPr>
        </p:nvSpPr>
        <p:spPr/>
        <p:txBody>
          <a:bodyPr>
            <a:normAutofit/>
          </a:bodyPr>
          <a:lstStyle/>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imported Housing Data file is preprocessed, and various Exploratory Data Analysis (EDA) techniques are performed. </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implemented ANOVA Analysis 1 on the Sale price against the categorical variable Central Air depicted the significant change in variance and the p-value obtained is less than 0.05. Hence the Null hypothesis is rejected. </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performed ANOVA Analysis 2 on the Sale price against the categorical variable House Style with the p-value less than 0.05 rejecting the Null hypothesis. </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major limitation of ANOVA is that multivariate grouping analysis is time consuming and losing the variable level interpretation. </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designed Linear Regression model obtained the R Square value of 75.47% which is a good fit. </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limitation with the R Square evaluation is that it is not the only metric to interpret the performance of the model.  </a:t>
            </a:r>
          </a:p>
          <a:p>
            <a:endParaRPr lang="en-US" dirty="0"/>
          </a:p>
        </p:txBody>
      </p:sp>
    </p:spTree>
    <p:extLst>
      <p:ext uri="{BB962C8B-B14F-4D97-AF65-F5344CB8AC3E}">
        <p14:creationId xmlns:p14="http://schemas.microsoft.com/office/powerpoint/2010/main" val="350580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075C-F90E-7F44-E69D-970FC58C368A}"/>
              </a:ext>
            </a:extLst>
          </p:cNvPr>
          <p:cNvSpPr>
            <a:spLocks noGrp="1"/>
          </p:cNvSpPr>
          <p:nvPr>
            <p:ph type="title"/>
          </p:nvPr>
        </p:nvSpPr>
        <p:spPr/>
        <p:txBody>
          <a:bodyPr>
            <a:normAutofit/>
          </a:bodyPr>
          <a:lstStyle/>
          <a:p>
            <a:r>
              <a:rPr lang="en-US" sz="3600" b="1" dirty="0"/>
              <a:t>Research Questions</a:t>
            </a:r>
          </a:p>
        </p:txBody>
      </p:sp>
      <p:sp>
        <p:nvSpPr>
          <p:cNvPr id="3" name="Content Placeholder 2">
            <a:extLst>
              <a:ext uri="{FF2B5EF4-FFF2-40B4-BE49-F238E27FC236}">
                <a16:creationId xmlns:a16="http://schemas.microsoft.com/office/drawing/2014/main" id="{2E6A31F8-3072-9C49-6BB1-6E70D0943816}"/>
              </a:ext>
            </a:extLst>
          </p:cNvPr>
          <p:cNvSpPr>
            <a:spLocks noGrp="1"/>
          </p:cNvSpPr>
          <p:nvPr>
            <p:ph idx="1"/>
          </p:nvPr>
        </p:nvSpPr>
        <p:spPr>
          <a:xfrm>
            <a:off x="838200" y="2049912"/>
            <a:ext cx="10515600" cy="3488247"/>
          </a:xfrm>
        </p:spPr>
        <p:txBody>
          <a:bodyPr/>
          <a:lstStyle/>
          <a:p>
            <a:pPr marL="0" indent="0">
              <a:buNone/>
            </a:pPr>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ANOVA Analysis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Are mean Sales Prices for houses with and without Central Air same?</a:t>
            </a:r>
          </a:p>
          <a:p>
            <a:pPr marL="0" indent="0">
              <a:buNone/>
            </a:pP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ANOVA Analysis 2:</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Are mean Sales Prices for different house styles same?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Regression Analysis: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How to predict the Sales price?</a:t>
            </a:r>
          </a:p>
          <a:p>
            <a:endParaRPr lang="en-US" dirty="0"/>
          </a:p>
        </p:txBody>
      </p:sp>
    </p:spTree>
    <p:extLst>
      <p:ext uri="{BB962C8B-B14F-4D97-AF65-F5344CB8AC3E}">
        <p14:creationId xmlns:p14="http://schemas.microsoft.com/office/powerpoint/2010/main" val="424119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195B-7784-A1E8-E00E-8C2D10912E92}"/>
              </a:ext>
            </a:extLst>
          </p:cNvPr>
          <p:cNvSpPr>
            <a:spLocks noGrp="1"/>
          </p:cNvSpPr>
          <p:nvPr>
            <p:ph type="title"/>
          </p:nvPr>
        </p:nvSpPr>
        <p:spPr>
          <a:xfrm>
            <a:off x="838200" y="365126"/>
            <a:ext cx="10515600" cy="687298"/>
          </a:xfrm>
        </p:spPr>
        <p:txBody>
          <a:bodyPr>
            <a:normAutofit/>
          </a:bodyPr>
          <a:lstStyle/>
          <a:p>
            <a:r>
              <a:rPr lang="en-US" sz="4000" b="1" dirty="0"/>
              <a:t>Understanding the Dataset and perform EDA</a:t>
            </a:r>
          </a:p>
        </p:txBody>
      </p:sp>
      <p:graphicFrame>
        <p:nvGraphicFramePr>
          <p:cNvPr id="4" name="Object 3">
            <a:extLst>
              <a:ext uri="{FF2B5EF4-FFF2-40B4-BE49-F238E27FC236}">
                <a16:creationId xmlns:a16="http://schemas.microsoft.com/office/drawing/2014/main" id="{68F84B5F-C37C-97FC-24A9-D03F20CD561E}"/>
              </a:ext>
            </a:extLst>
          </p:cNvPr>
          <p:cNvGraphicFramePr>
            <a:graphicFrameLocks noChangeAspect="1"/>
          </p:cNvGraphicFramePr>
          <p:nvPr>
            <p:extLst>
              <p:ext uri="{D42A27DB-BD31-4B8C-83A1-F6EECF244321}">
                <p14:modId xmlns:p14="http://schemas.microsoft.com/office/powerpoint/2010/main" val="2141252270"/>
              </p:ext>
            </p:extLst>
          </p:nvPr>
        </p:nvGraphicFramePr>
        <p:xfrm>
          <a:off x="945072" y="1249796"/>
          <a:ext cx="10148498" cy="5044022"/>
        </p:xfrm>
        <a:graphic>
          <a:graphicData uri="http://schemas.openxmlformats.org/presentationml/2006/ole">
            <mc:AlternateContent xmlns:mc="http://schemas.openxmlformats.org/markup-compatibility/2006">
              <mc:Choice xmlns:v="urn:schemas-microsoft-com:vml" Requires="v">
                <p:oleObj spid="_x0000_s2055" name="Bitmap Image" r:id="rId3" imgW="11477520" imgH="7029360" progId="Paint.Picture">
                  <p:embed/>
                </p:oleObj>
              </mc:Choice>
              <mc:Fallback>
                <p:oleObj name="Bitmap Image" r:id="rId3" imgW="11477520" imgH="7029360" progId="Paint.Picture">
                  <p:embed/>
                  <p:pic>
                    <p:nvPicPr>
                      <p:cNvPr id="0" name=""/>
                      <p:cNvPicPr/>
                      <p:nvPr/>
                    </p:nvPicPr>
                    <p:blipFill>
                      <a:blip r:embed="rId4"/>
                      <a:stretch>
                        <a:fillRect/>
                      </a:stretch>
                    </p:blipFill>
                    <p:spPr>
                      <a:xfrm>
                        <a:off x="945072" y="1249796"/>
                        <a:ext cx="10148498" cy="5044022"/>
                      </a:xfrm>
                      <a:prstGeom prst="rect">
                        <a:avLst/>
                      </a:prstGeom>
                    </p:spPr>
                  </p:pic>
                </p:oleObj>
              </mc:Fallback>
            </mc:AlternateContent>
          </a:graphicData>
        </a:graphic>
      </p:graphicFrame>
    </p:spTree>
    <p:extLst>
      <p:ext uri="{BB962C8B-B14F-4D97-AF65-F5344CB8AC3E}">
        <p14:creationId xmlns:p14="http://schemas.microsoft.com/office/powerpoint/2010/main" val="151704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295366-3163-7CEB-B116-0933A37B3641}"/>
              </a:ext>
            </a:extLst>
          </p:cNvPr>
          <p:cNvPicPr>
            <a:picLocks noChangeAspect="1"/>
          </p:cNvPicPr>
          <p:nvPr/>
        </p:nvPicPr>
        <p:blipFill>
          <a:blip r:embed="rId2"/>
          <a:stretch>
            <a:fillRect/>
          </a:stretch>
        </p:blipFill>
        <p:spPr>
          <a:xfrm>
            <a:off x="7734116" y="1311191"/>
            <a:ext cx="2776866" cy="5269063"/>
          </a:xfrm>
          <a:prstGeom prst="rect">
            <a:avLst/>
          </a:prstGeom>
        </p:spPr>
      </p:pic>
      <p:pic>
        <p:nvPicPr>
          <p:cNvPr id="5" name="Picture 4">
            <a:extLst>
              <a:ext uri="{FF2B5EF4-FFF2-40B4-BE49-F238E27FC236}">
                <a16:creationId xmlns:a16="http://schemas.microsoft.com/office/drawing/2014/main" id="{06E4AC8C-09BD-CA82-6FF4-C4CD0423AEFE}"/>
              </a:ext>
            </a:extLst>
          </p:cNvPr>
          <p:cNvPicPr>
            <a:picLocks noChangeAspect="1"/>
          </p:cNvPicPr>
          <p:nvPr/>
        </p:nvPicPr>
        <p:blipFill>
          <a:blip r:embed="rId3"/>
          <a:stretch>
            <a:fillRect/>
          </a:stretch>
        </p:blipFill>
        <p:spPr>
          <a:xfrm>
            <a:off x="4463662" y="4406437"/>
            <a:ext cx="2053728" cy="1500392"/>
          </a:xfrm>
          <a:prstGeom prst="rect">
            <a:avLst/>
          </a:prstGeom>
        </p:spPr>
      </p:pic>
      <p:sp>
        <p:nvSpPr>
          <p:cNvPr id="6" name="Title 1">
            <a:extLst>
              <a:ext uri="{FF2B5EF4-FFF2-40B4-BE49-F238E27FC236}">
                <a16:creationId xmlns:a16="http://schemas.microsoft.com/office/drawing/2014/main" id="{B4CF0B11-63D2-2BEC-9A26-7209D357E443}"/>
              </a:ext>
            </a:extLst>
          </p:cNvPr>
          <p:cNvSpPr txBox="1">
            <a:spLocks/>
          </p:cNvSpPr>
          <p:nvPr/>
        </p:nvSpPr>
        <p:spPr>
          <a:xfrm>
            <a:off x="838200" y="354110"/>
            <a:ext cx="6218208" cy="739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Pivot Tables</a:t>
            </a:r>
          </a:p>
        </p:txBody>
      </p:sp>
      <p:sp>
        <p:nvSpPr>
          <p:cNvPr id="7" name="Content Placeholder 2">
            <a:extLst>
              <a:ext uri="{FF2B5EF4-FFF2-40B4-BE49-F238E27FC236}">
                <a16:creationId xmlns:a16="http://schemas.microsoft.com/office/drawing/2014/main" id="{F41F2BA0-597B-D7CF-0CE4-E28D2B7BDED7}"/>
              </a:ext>
            </a:extLst>
          </p:cNvPr>
          <p:cNvSpPr>
            <a:spLocks noGrp="1"/>
          </p:cNvSpPr>
          <p:nvPr>
            <p:ph idx="1"/>
          </p:nvPr>
        </p:nvSpPr>
        <p:spPr>
          <a:xfrm>
            <a:off x="838200" y="1408197"/>
            <a:ext cx="5484962" cy="2020804"/>
          </a:xfrm>
        </p:spPr>
        <p:txBody>
          <a:bodyPr>
            <a:normAutofit/>
          </a:bodyPr>
          <a:lstStyle/>
          <a:p>
            <a:pPr marL="0" indent="0">
              <a:buNone/>
            </a:pPr>
            <a:r>
              <a:rPr lang="en-US" sz="1500" dirty="0"/>
              <a:t>Pivot Tables are created based on the categorical variables using the cleaned dataset. </a:t>
            </a:r>
          </a:p>
          <a:p>
            <a:pPr marL="0" indent="0">
              <a:buNone/>
            </a:pPr>
            <a:r>
              <a:rPr lang="en-US" sz="1500" dirty="0"/>
              <a:t>Pivot Table 1 represents count of Houses based on Year Sold.</a:t>
            </a:r>
          </a:p>
          <a:p>
            <a:pPr marL="0" indent="0">
              <a:buNone/>
            </a:pPr>
            <a:r>
              <a:rPr lang="en-US" sz="1500" dirty="0"/>
              <a:t>Pivot Table 2 represents count of Houses based on Building Type and House Style.</a:t>
            </a:r>
          </a:p>
          <a:p>
            <a:pPr marL="0" indent="0">
              <a:buNone/>
            </a:pPr>
            <a:r>
              <a:rPr lang="en-US" sz="1500" dirty="0"/>
              <a:t>Pivot Table 3 represents count of Houses based on Central Air</a:t>
            </a:r>
          </a:p>
        </p:txBody>
      </p:sp>
      <p:pic>
        <p:nvPicPr>
          <p:cNvPr id="9" name="Picture 8">
            <a:extLst>
              <a:ext uri="{FF2B5EF4-FFF2-40B4-BE49-F238E27FC236}">
                <a16:creationId xmlns:a16="http://schemas.microsoft.com/office/drawing/2014/main" id="{2BACA652-CD6A-DAAA-8B7B-B4AC1375D34F}"/>
              </a:ext>
            </a:extLst>
          </p:cNvPr>
          <p:cNvPicPr>
            <a:picLocks noChangeAspect="1"/>
          </p:cNvPicPr>
          <p:nvPr/>
        </p:nvPicPr>
        <p:blipFill>
          <a:blip r:embed="rId4"/>
          <a:stretch>
            <a:fillRect/>
          </a:stretch>
        </p:blipFill>
        <p:spPr>
          <a:xfrm>
            <a:off x="1162536" y="4507257"/>
            <a:ext cx="1809524" cy="771429"/>
          </a:xfrm>
          <a:prstGeom prst="rect">
            <a:avLst/>
          </a:prstGeom>
        </p:spPr>
      </p:pic>
      <p:sp>
        <p:nvSpPr>
          <p:cNvPr id="10" name="Title 1">
            <a:extLst>
              <a:ext uri="{FF2B5EF4-FFF2-40B4-BE49-F238E27FC236}">
                <a16:creationId xmlns:a16="http://schemas.microsoft.com/office/drawing/2014/main" id="{3C4DE770-E745-73A1-C651-D3863D19442C}"/>
              </a:ext>
            </a:extLst>
          </p:cNvPr>
          <p:cNvSpPr>
            <a:spLocks noGrp="1"/>
          </p:cNvSpPr>
          <p:nvPr>
            <p:ph type="title"/>
          </p:nvPr>
        </p:nvSpPr>
        <p:spPr>
          <a:xfrm>
            <a:off x="7860183" y="837189"/>
            <a:ext cx="2336321" cy="255977"/>
          </a:xfrm>
        </p:spPr>
        <p:txBody>
          <a:bodyPr>
            <a:normAutofit fontScale="90000"/>
          </a:bodyPr>
          <a:lstStyle/>
          <a:p>
            <a:r>
              <a:rPr lang="en-US" sz="2400" b="1" dirty="0"/>
              <a:t>Pivot Table 1</a:t>
            </a:r>
          </a:p>
        </p:txBody>
      </p:sp>
      <p:sp>
        <p:nvSpPr>
          <p:cNvPr id="11" name="Title 1">
            <a:extLst>
              <a:ext uri="{FF2B5EF4-FFF2-40B4-BE49-F238E27FC236}">
                <a16:creationId xmlns:a16="http://schemas.microsoft.com/office/drawing/2014/main" id="{A19B5A29-9D3A-F231-BF9A-C5D5857EA10F}"/>
              </a:ext>
            </a:extLst>
          </p:cNvPr>
          <p:cNvSpPr txBox="1">
            <a:spLocks/>
          </p:cNvSpPr>
          <p:nvPr/>
        </p:nvSpPr>
        <p:spPr>
          <a:xfrm>
            <a:off x="4402007" y="3905009"/>
            <a:ext cx="2336321" cy="2559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t>Pivot Table 2</a:t>
            </a:r>
          </a:p>
        </p:txBody>
      </p:sp>
      <p:sp>
        <p:nvSpPr>
          <p:cNvPr id="12" name="Title 1">
            <a:extLst>
              <a:ext uri="{FF2B5EF4-FFF2-40B4-BE49-F238E27FC236}">
                <a16:creationId xmlns:a16="http://schemas.microsoft.com/office/drawing/2014/main" id="{C2CDD0CF-EF10-CD98-F74A-BC30299C0D4E}"/>
              </a:ext>
            </a:extLst>
          </p:cNvPr>
          <p:cNvSpPr txBox="1">
            <a:spLocks/>
          </p:cNvSpPr>
          <p:nvPr/>
        </p:nvSpPr>
        <p:spPr>
          <a:xfrm>
            <a:off x="1090334" y="4032998"/>
            <a:ext cx="2336321" cy="2559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t>Pivot Table 3</a:t>
            </a:r>
          </a:p>
        </p:txBody>
      </p:sp>
    </p:spTree>
    <p:extLst>
      <p:ext uri="{BB962C8B-B14F-4D97-AF65-F5344CB8AC3E}">
        <p14:creationId xmlns:p14="http://schemas.microsoft.com/office/powerpoint/2010/main" val="410454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4B7E-B99E-2CA6-29B0-A954ECFC96F0}"/>
              </a:ext>
            </a:extLst>
          </p:cNvPr>
          <p:cNvSpPr>
            <a:spLocks noGrp="1"/>
          </p:cNvSpPr>
          <p:nvPr>
            <p:ph type="title"/>
          </p:nvPr>
        </p:nvSpPr>
        <p:spPr>
          <a:xfrm>
            <a:off x="838200" y="365125"/>
            <a:ext cx="10515600" cy="756309"/>
          </a:xfrm>
        </p:spPr>
        <p:txBody>
          <a:bodyPr>
            <a:normAutofit/>
          </a:bodyPr>
          <a:lstStyle/>
          <a:p>
            <a:r>
              <a:rPr lang="en-US" sz="4000" b="1" dirty="0"/>
              <a:t>Data Visualizations</a:t>
            </a:r>
          </a:p>
        </p:txBody>
      </p:sp>
      <p:graphicFrame>
        <p:nvGraphicFramePr>
          <p:cNvPr id="4" name="Object 3">
            <a:extLst>
              <a:ext uri="{FF2B5EF4-FFF2-40B4-BE49-F238E27FC236}">
                <a16:creationId xmlns:a16="http://schemas.microsoft.com/office/drawing/2014/main" id="{1B55ADC7-E440-C96E-67D3-8D36D879252D}"/>
              </a:ext>
            </a:extLst>
          </p:cNvPr>
          <p:cNvGraphicFramePr>
            <a:graphicFrameLocks noChangeAspect="1"/>
          </p:cNvGraphicFramePr>
          <p:nvPr>
            <p:extLst>
              <p:ext uri="{D42A27DB-BD31-4B8C-83A1-F6EECF244321}">
                <p14:modId xmlns:p14="http://schemas.microsoft.com/office/powerpoint/2010/main" val="3602271508"/>
              </p:ext>
            </p:extLst>
          </p:nvPr>
        </p:nvGraphicFramePr>
        <p:xfrm>
          <a:off x="838199" y="1375314"/>
          <a:ext cx="10108721" cy="4916781"/>
        </p:xfrm>
        <a:graphic>
          <a:graphicData uri="http://schemas.openxmlformats.org/presentationml/2006/ole">
            <mc:AlternateContent xmlns:mc="http://schemas.openxmlformats.org/markup-compatibility/2006">
              <mc:Choice xmlns:v="urn:schemas-microsoft-com:vml" Requires="v">
                <p:oleObj spid="_x0000_s3079" name="Bitmap Image" r:id="rId3" imgW="12268080" imgH="6458040" progId="Paint.Picture">
                  <p:embed/>
                </p:oleObj>
              </mc:Choice>
              <mc:Fallback>
                <p:oleObj name="Bitmap Image" r:id="rId3" imgW="12268080" imgH="6458040" progId="Paint.Picture">
                  <p:embed/>
                  <p:pic>
                    <p:nvPicPr>
                      <p:cNvPr id="0" name=""/>
                      <p:cNvPicPr/>
                      <p:nvPr/>
                    </p:nvPicPr>
                    <p:blipFill>
                      <a:blip r:embed="rId4"/>
                      <a:stretch>
                        <a:fillRect/>
                      </a:stretch>
                    </p:blipFill>
                    <p:spPr>
                      <a:xfrm>
                        <a:off x="838199" y="1375314"/>
                        <a:ext cx="10108721" cy="4916781"/>
                      </a:xfrm>
                      <a:prstGeom prst="rect">
                        <a:avLst/>
                      </a:prstGeom>
                    </p:spPr>
                  </p:pic>
                </p:oleObj>
              </mc:Fallback>
            </mc:AlternateContent>
          </a:graphicData>
        </a:graphic>
      </p:graphicFrame>
    </p:spTree>
    <p:extLst>
      <p:ext uri="{BB962C8B-B14F-4D97-AF65-F5344CB8AC3E}">
        <p14:creationId xmlns:p14="http://schemas.microsoft.com/office/powerpoint/2010/main" val="79132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ED5B-3177-B083-846E-D2D892ED3E26}"/>
              </a:ext>
            </a:extLst>
          </p:cNvPr>
          <p:cNvSpPr>
            <a:spLocks noGrp="1"/>
          </p:cNvSpPr>
          <p:nvPr>
            <p:ph type="title"/>
          </p:nvPr>
        </p:nvSpPr>
        <p:spPr>
          <a:xfrm>
            <a:off x="838200" y="1509624"/>
            <a:ext cx="2336321" cy="255977"/>
          </a:xfrm>
        </p:spPr>
        <p:txBody>
          <a:bodyPr>
            <a:normAutofit fontScale="90000"/>
          </a:bodyPr>
          <a:lstStyle/>
          <a:p>
            <a:r>
              <a:rPr lang="en-US" sz="2400" b="1" dirty="0"/>
              <a:t>ANOVA Analysis 1</a:t>
            </a:r>
          </a:p>
        </p:txBody>
      </p:sp>
      <p:sp>
        <p:nvSpPr>
          <p:cNvPr id="10" name="Content Placeholder 9">
            <a:extLst>
              <a:ext uri="{FF2B5EF4-FFF2-40B4-BE49-F238E27FC236}">
                <a16:creationId xmlns:a16="http://schemas.microsoft.com/office/drawing/2014/main" id="{904E8E51-2C12-0581-67C8-4EA14F7ED8BA}"/>
              </a:ext>
            </a:extLst>
          </p:cNvPr>
          <p:cNvSpPr>
            <a:spLocks noGrp="1"/>
          </p:cNvSpPr>
          <p:nvPr>
            <p:ph idx="1"/>
          </p:nvPr>
        </p:nvSpPr>
        <p:spPr>
          <a:xfrm>
            <a:off x="838200" y="2182059"/>
            <a:ext cx="4953001" cy="3042624"/>
          </a:xfrm>
        </p:spPr>
        <p:txBody>
          <a:bodyPr>
            <a:normAutofit fontScale="85000" lnSpcReduction="10000"/>
          </a:bodyPr>
          <a:lstStyle/>
          <a:p>
            <a:pPr marL="0" marR="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Null Hypothesis - mean Sales Prices for houses with and without Central Air are same.</a:t>
            </a:r>
          </a:p>
          <a:p>
            <a:pPr marL="0" marR="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Alternate Hypothesis - mean Sales Prices for houses with and without Central Air are not same.</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significance difference in the average sale price with respect to the categorical column ‘Central Air’. It is observed that the average sale price when the ‘Central Air’ being Yes is almost double compared to the ‘Central Air’ being No. Considering the performed ANOVA analysis, the p-static value is lesser than 0.05. So, we reject the Null hypothesis. </a:t>
            </a:r>
            <a:endParaRPr lang="en-US" dirty="0"/>
          </a:p>
        </p:txBody>
      </p:sp>
      <p:pic>
        <p:nvPicPr>
          <p:cNvPr id="11" name="Picture 10">
            <a:extLst>
              <a:ext uri="{FF2B5EF4-FFF2-40B4-BE49-F238E27FC236}">
                <a16:creationId xmlns:a16="http://schemas.microsoft.com/office/drawing/2014/main" id="{18E5D829-4CE5-162E-CE75-360FFF22018A}"/>
              </a:ext>
            </a:extLst>
          </p:cNvPr>
          <p:cNvPicPr>
            <a:picLocks noChangeAspect="1"/>
          </p:cNvPicPr>
          <p:nvPr/>
        </p:nvPicPr>
        <p:blipFill>
          <a:blip r:embed="rId2"/>
          <a:stretch>
            <a:fillRect/>
          </a:stretch>
        </p:blipFill>
        <p:spPr>
          <a:xfrm>
            <a:off x="6323163" y="1764860"/>
            <a:ext cx="5207556" cy="3328279"/>
          </a:xfrm>
          <a:prstGeom prst="rect">
            <a:avLst/>
          </a:prstGeom>
        </p:spPr>
      </p:pic>
      <p:sp>
        <p:nvSpPr>
          <p:cNvPr id="20" name="Title 1">
            <a:extLst>
              <a:ext uri="{FF2B5EF4-FFF2-40B4-BE49-F238E27FC236}">
                <a16:creationId xmlns:a16="http://schemas.microsoft.com/office/drawing/2014/main" id="{C1DC288C-7906-D0DC-CD19-BDD2CD1AB6E6}"/>
              </a:ext>
            </a:extLst>
          </p:cNvPr>
          <p:cNvSpPr txBox="1">
            <a:spLocks/>
          </p:cNvSpPr>
          <p:nvPr/>
        </p:nvSpPr>
        <p:spPr>
          <a:xfrm>
            <a:off x="838200" y="354110"/>
            <a:ext cx="10515600" cy="739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Research Question 1</a:t>
            </a:r>
          </a:p>
        </p:txBody>
      </p:sp>
    </p:spTree>
    <p:extLst>
      <p:ext uri="{BB962C8B-B14F-4D97-AF65-F5344CB8AC3E}">
        <p14:creationId xmlns:p14="http://schemas.microsoft.com/office/powerpoint/2010/main" val="405787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B3535-EAA6-3007-7920-E32B88991A5A}"/>
              </a:ext>
            </a:extLst>
          </p:cNvPr>
          <p:cNvSpPr>
            <a:spLocks noGrp="1"/>
          </p:cNvSpPr>
          <p:nvPr>
            <p:ph idx="1"/>
          </p:nvPr>
        </p:nvSpPr>
        <p:spPr>
          <a:xfrm>
            <a:off x="838200" y="1825625"/>
            <a:ext cx="5484962" cy="3039673"/>
          </a:xfrm>
        </p:spPr>
        <p:txBody>
          <a:bodyPr>
            <a:normAutofit/>
          </a:bodyPr>
          <a:lstStyle/>
          <a:p>
            <a:pPr marL="0" marR="0">
              <a:lnSpc>
                <a:spcPct val="150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Null Hypothesis - mean Sales Prices for different house styles are same.</a:t>
            </a:r>
          </a:p>
          <a:p>
            <a:pPr marL="0" marR="0">
              <a:lnSpc>
                <a:spcPct val="150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Alternate Hypothesis - mean Sales Prices for different house styles are not same.</a:t>
            </a:r>
          </a:p>
          <a:p>
            <a:pPr marL="0" indent="0">
              <a:buNone/>
            </a:pPr>
            <a:r>
              <a:rPr lang="en-US" sz="1500" dirty="0">
                <a:effectLst/>
                <a:latin typeface="Calibri" panose="020F0502020204030204" pitchFamily="34" charset="0"/>
                <a:ea typeface="Calibri" panose="020F0502020204030204" pitchFamily="34" charset="0"/>
                <a:cs typeface="Times New Roman" panose="02020603050405020304" pitchFamily="18" charset="0"/>
              </a:rPr>
              <a:t>Considering the performed ANOVA analysis, the p-static value is lesser than 0.05 and F value is greater than F critical value. So, we reject the Null hypothesis.</a:t>
            </a:r>
          </a:p>
          <a:p>
            <a:pPr marL="0" indent="0">
              <a:buNone/>
            </a:pPr>
            <a:endParaRPr lang="en-US" sz="1500" dirty="0"/>
          </a:p>
        </p:txBody>
      </p:sp>
      <p:sp>
        <p:nvSpPr>
          <p:cNvPr id="6" name="Title 1">
            <a:extLst>
              <a:ext uri="{FF2B5EF4-FFF2-40B4-BE49-F238E27FC236}">
                <a16:creationId xmlns:a16="http://schemas.microsoft.com/office/drawing/2014/main" id="{FF6FFA97-0B06-F229-F225-AFFA705984D3}"/>
              </a:ext>
            </a:extLst>
          </p:cNvPr>
          <p:cNvSpPr>
            <a:spLocks noGrp="1"/>
          </p:cNvSpPr>
          <p:nvPr>
            <p:ph type="title"/>
          </p:nvPr>
        </p:nvSpPr>
        <p:spPr>
          <a:xfrm>
            <a:off x="838200" y="983413"/>
            <a:ext cx="2336321" cy="255977"/>
          </a:xfrm>
        </p:spPr>
        <p:txBody>
          <a:bodyPr>
            <a:normAutofit fontScale="90000"/>
          </a:bodyPr>
          <a:lstStyle/>
          <a:p>
            <a:r>
              <a:rPr lang="en-US" sz="2400" b="1" dirty="0"/>
              <a:t>ANOVA Analysis 2</a:t>
            </a:r>
          </a:p>
        </p:txBody>
      </p:sp>
      <p:pic>
        <p:nvPicPr>
          <p:cNvPr id="7" name="Picture 6">
            <a:extLst>
              <a:ext uri="{FF2B5EF4-FFF2-40B4-BE49-F238E27FC236}">
                <a16:creationId xmlns:a16="http://schemas.microsoft.com/office/drawing/2014/main" id="{99651D3D-C0EF-1525-5FCF-9DFDB52DADD2}"/>
              </a:ext>
            </a:extLst>
          </p:cNvPr>
          <p:cNvPicPr>
            <a:picLocks noChangeAspect="1"/>
          </p:cNvPicPr>
          <p:nvPr/>
        </p:nvPicPr>
        <p:blipFill>
          <a:blip r:embed="rId2"/>
          <a:stretch>
            <a:fillRect/>
          </a:stretch>
        </p:blipFill>
        <p:spPr>
          <a:xfrm>
            <a:off x="6254150" y="1239390"/>
            <a:ext cx="5164424" cy="4229757"/>
          </a:xfrm>
          <a:prstGeom prst="rect">
            <a:avLst/>
          </a:prstGeom>
        </p:spPr>
      </p:pic>
    </p:spTree>
    <p:extLst>
      <p:ext uri="{BB962C8B-B14F-4D97-AF65-F5344CB8AC3E}">
        <p14:creationId xmlns:p14="http://schemas.microsoft.com/office/powerpoint/2010/main" val="208357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DDA9E2-3D33-FE63-95F9-089CFCF35D1F}"/>
              </a:ext>
            </a:extLst>
          </p:cNvPr>
          <p:cNvSpPr txBox="1">
            <a:spLocks/>
          </p:cNvSpPr>
          <p:nvPr/>
        </p:nvSpPr>
        <p:spPr>
          <a:xfrm>
            <a:off x="838200" y="354110"/>
            <a:ext cx="10515600" cy="739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Research Question 2</a:t>
            </a:r>
          </a:p>
        </p:txBody>
      </p:sp>
      <p:sp>
        <p:nvSpPr>
          <p:cNvPr id="5" name="Title 1">
            <a:extLst>
              <a:ext uri="{FF2B5EF4-FFF2-40B4-BE49-F238E27FC236}">
                <a16:creationId xmlns:a16="http://schemas.microsoft.com/office/drawing/2014/main" id="{F81E5FB9-6C47-4305-80A3-E1204F045F6D}"/>
              </a:ext>
            </a:extLst>
          </p:cNvPr>
          <p:cNvSpPr>
            <a:spLocks noGrp="1"/>
          </p:cNvSpPr>
          <p:nvPr>
            <p:ph type="title"/>
          </p:nvPr>
        </p:nvSpPr>
        <p:spPr>
          <a:xfrm>
            <a:off x="838200" y="1331407"/>
            <a:ext cx="2336321" cy="255977"/>
          </a:xfrm>
        </p:spPr>
        <p:txBody>
          <a:bodyPr>
            <a:normAutofit fontScale="90000"/>
          </a:bodyPr>
          <a:lstStyle/>
          <a:p>
            <a:r>
              <a:rPr lang="en-US" sz="2400" b="1" dirty="0"/>
              <a:t>Correlation Matrix</a:t>
            </a:r>
          </a:p>
        </p:txBody>
      </p:sp>
      <p:pic>
        <p:nvPicPr>
          <p:cNvPr id="6" name="Picture 5" descr="A picture containing scatter chart&#10;&#10;Description automatically generated">
            <a:extLst>
              <a:ext uri="{FF2B5EF4-FFF2-40B4-BE49-F238E27FC236}">
                <a16:creationId xmlns:a16="http://schemas.microsoft.com/office/drawing/2014/main" id="{8930519B-642A-F633-F2B6-299E68C746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72510" y="656026"/>
            <a:ext cx="5883694" cy="5847864"/>
          </a:xfrm>
          <a:prstGeom prst="rect">
            <a:avLst/>
          </a:prstGeom>
          <a:noFill/>
          <a:ln>
            <a:noFill/>
          </a:ln>
        </p:spPr>
      </p:pic>
      <p:pic>
        <p:nvPicPr>
          <p:cNvPr id="7" name="Picture 6" descr="Text&#10;&#10;Description automatically generated">
            <a:extLst>
              <a:ext uri="{FF2B5EF4-FFF2-40B4-BE49-F238E27FC236}">
                <a16:creationId xmlns:a16="http://schemas.microsoft.com/office/drawing/2014/main" id="{C6093DF1-99D4-20CA-2722-0F0B5BDE029E}"/>
              </a:ext>
            </a:extLst>
          </p:cNvPr>
          <p:cNvPicPr>
            <a:picLocks noChangeAspect="1"/>
          </p:cNvPicPr>
          <p:nvPr/>
        </p:nvPicPr>
        <p:blipFill>
          <a:blip r:embed="rId3"/>
          <a:stretch>
            <a:fillRect/>
          </a:stretch>
        </p:blipFill>
        <p:spPr>
          <a:xfrm>
            <a:off x="838200" y="2131542"/>
            <a:ext cx="4566600" cy="1604397"/>
          </a:xfrm>
          <a:prstGeom prst="rect">
            <a:avLst/>
          </a:prstGeom>
        </p:spPr>
      </p:pic>
      <p:sp>
        <p:nvSpPr>
          <p:cNvPr id="9" name="TextBox 8">
            <a:extLst>
              <a:ext uri="{FF2B5EF4-FFF2-40B4-BE49-F238E27FC236}">
                <a16:creationId xmlns:a16="http://schemas.microsoft.com/office/drawing/2014/main" id="{81C21DF5-A129-53D9-950E-485E634466B3}"/>
              </a:ext>
            </a:extLst>
          </p:cNvPr>
          <p:cNvSpPr txBox="1"/>
          <p:nvPr/>
        </p:nvSpPr>
        <p:spPr>
          <a:xfrm>
            <a:off x="709523" y="4280098"/>
            <a:ext cx="4695278" cy="1246495"/>
          </a:xfrm>
          <a:prstGeom prst="rect">
            <a:avLst/>
          </a:prstGeom>
          <a:noFill/>
        </p:spPr>
        <p:txBody>
          <a:bodyPr wrap="square">
            <a:spAutoFit/>
          </a:bodyPr>
          <a:lstStyle/>
          <a:p>
            <a:r>
              <a:rPr lang="en-US" sz="1500" dirty="0">
                <a:effectLst/>
                <a:latin typeface="Calibri" panose="020F0502020204030204" pitchFamily="34" charset="0"/>
                <a:ea typeface="Calibri" panose="020F0502020204030204" pitchFamily="34" charset="0"/>
                <a:cs typeface="Times New Roman" panose="02020603050405020304" pitchFamily="18" charset="0"/>
              </a:rPr>
              <a:t>In the given dataset, the columns {Garage Area, Garage Cars} are highly correlated with a correlation coefficient of about 0.889 followed by the columns {Gr Liv Area,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TotRms</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AbvGrd</a:t>
            </a:r>
            <a:r>
              <a:rPr lang="en-US" sz="1500" dirty="0">
                <a:effectLst/>
                <a:latin typeface="Calibri" panose="020F0502020204030204" pitchFamily="34" charset="0"/>
                <a:ea typeface="Calibri" panose="020F0502020204030204" pitchFamily="34" charset="0"/>
                <a:cs typeface="Times New Roman" panose="02020603050405020304" pitchFamily="18" charset="0"/>
              </a:rPr>
              <a:t>}, {Gr Liv Area,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500" dirty="0">
                <a:effectLst/>
                <a:latin typeface="Calibri" panose="020F0502020204030204" pitchFamily="34" charset="0"/>
                <a:ea typeface="Calibri" panose="020F0502020204030204" pitchFamily="34" charset="0"/>
                <a:cs typeface="Times New Roman" panose="02020603050405020304" pitchFamily="18" charset="0"/>
              </a:rPr>
              <a:t>}</a:t>
            </a:r>
            <a:r>
              <a:rPr lang="en-US" sz="1500" dirty="0">
                <a:effectLst/>
              </a:rPr>
              <a:t> with correlation coefficient values 0.807772 and 0.706780 respectively.</a:t>
            </a:r>
            <a:endParaRPr lang="en-US" sz="1500" dirty="0"/>
          </a:p>
        </p:txBody>
      </p:sp>
    </p:spTree>
    <p:extLst>
      <p:ext uri="{BB962C8B-B14F-4D97-AF65-F5344CB8AC3E}">
        <p14:creationId xmlns:p14="http://schemas.microsoft.com/office/powerpoint/2010/main" val="354606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4712E-1972-196A-E551-8407919E2D7A}"/>
              </a:ext>
            </a:extLst>
          </p:cNvPr>
          <p:cNvSpPr>
            <a:spLocks noGrp="1"/>
          </p:cNvSpPr>
          <p:nvPr>
            <p:ph idx="1"/>
          </p:nvPr>
        </p:nvSpPr>
        <p:spPr>
          <a:xfrm>
            <a:off x="838200" y="2347613"/>
            <a:ext cx="4449792" cy="1521424"/>
          </a:xfrm>
        </p:spPr>
        <p:txBody>
          <a:bodyPr>
            <a:normAutofit/>
          </a:bodyPr>
          <a:lstStyle/>
          <a:p>
            <a:pPr marL="0" indent="0">
              <a:buNone/>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R Square for the performed Regression model is 0.7547, which can be interpreted as the model explains 75.47% variability of the sales price when predicted with 16 independent variables. The R Square value ranges from 0 to 1 and closer the value to 1 better the model. </a:t>
            </a:r>
          </a:p>
        </p:txBody>
      </p:sp>
      <p:sp>
        <p:nvSpPr>
          <p:cNvPr id="4" name="Title 1">
            <a:extLst>
              <a:ext uri="{FF2B5EF4-FFF2-40B4-BE49-F238E27FC236}">
                <a16:creationId xmlns:a16="http://schemas.microsoft.com/office/drawing/2014/main" id="{BE4E9B72-0967-78EB-5468-6C455D0B28EC}"/>
              </a:ext>
            </a:extLst>
          </p:cNvPr>
          <p:cNvSpPr>
            <a:spLocks noGrp="1"/>
          </p:cNvSpPr>
          <p:nvPr>
            <p:ph type="title"/>
          </p:nvPr>
        </p:nvSpPr>
        <p:spPr>
          <a:xfrm>
            <a:off x="838200" y="1353897"/>
            <a:ext cx="2336321" cy="255977"/>
          </a:xfrm>
        </p:spPr>
        <p:txBody>
          <a:bodyPr>
            <a:normAutofit fontScale="90000"/>
          </a:bodyPr>
          <a:lstStyle/>
          <a:p>
            <a:r>
              <a:rPr lang="en-US" sz="2400" b="1" dirty="0"/>
              <a:t>Regression Analysis</a:t>
            </a:r>
          </a:p>
        </p:txBody>
      </p:sp>
      <p:sp>
        <p:nvSpPr>
          <p:cNvPr id="5" name="Content Placeholder 2">
            <a:extLst>
              <a:ext uri="{FF2B5EF4-FFF2-40B4-BE49-F238E27FC236}">
                <a16:creationId xmlns:a16="http://schemas.microsoft.com/office/drawing/2014/main" id="{4163F586-F4F6-48AB-65E9-271A68B60313}"/>
              </a:ext>
            </a:extLst>
          </p:cNvPr>
          <p:cNvSpPr txBox="1">
            <a:spLocks/>
          </p:cNvSpPr>
          <p:nvPr/>
        </p:nvSpPr>
        <p:spPr>
          <a:xfrm>
            <a:off x="838200" y="3869037"/>
            <a:ext cx="4449792" cy="17137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300" b="1" i="0" u="none" strike="noStrike" dirty="0">
                <a:solidFill>
                  <a:srgbClr val="000000"/>
                </a:solidFill>
                <a:effectLst/>
                <a:latin typeface="Calibri" panose="020F0502020204030204" pitchFamily="34" charset="0"/>
              </a:rPr>
              <a:t>The Regression Equation is:</a:t>
            </a:r>
            <a:r>
              <a:rPr lang="en-US" sz="1300" dirty="0"/>
              <a:t> </a:t>
            </a:r>
          </a:p>
          <a:p>
            <a:pPr marL="0" indent="0">
              <a:buFont typeface="Arial" panose="020B0604020202020204" pitchFamily="34" charset="0"/>
              <a:buNone/>
            </a:pPr>
            <a:r>
              <a:rPr lang="en-US" sz="1300" b="0" i="0" u="none" strike="noStrike" dirty="0">
                <a:solidFill>
                  <a:srgbClr val="000000"/>
                </a:solidFill>
                <a:effectLst/>
                <a:latin typeface="Calibri" panose="020F0502020204030204" pitchFamily="34" charset="0"/>
              </a:rPr>
              <a:t>Y = 27864.93 + (Lot Area*0.08) + (</a:t>
            </a:r>
            <a:r>
              <a:rPr lang="en-US" sz="1300" b="0" i="0" u="none" strike="noStrike" dirty="0" err="1">
                <a:solidFill>
                  <a:srgbClr val="000000"/>
                </a:solidFill>
                <a:effectLst/>
                <a:latin typeface="Calibri" panose="020F0502020204030204" pitchFamily="34" charset="0"/>
              </a:rPr>
              <a:t>BsmtFin</a:t>
            </a:r>
            <a:r>
              <a:rPr lang="en-US" sz="1300" b="0" i="0" u="none" strike="noStrike" dirty="0">
                <a:solidFill>
                  <a:srgbClr val="000000"/>
                </a:solidFill>
                <a:effectLst/>
                <a:latin typeface="Calibri" panose="020F0502020204030204" pitchFamily="34" charset="0"/>
              </a:rPr>
              <a:t> SF 1*174.11O) + (</a:t>
            </a:r>
            <a:r>
              <a:rPr lang="en-US" sz="1300" b="0" i="0" u="none" strike="noStrike" dirty="0" err="1">
                <a:solidFill>
                  <a:srgbClr val="000000"/>
                </a:solidFill>
                <a:effectLst/>
                <a:latin typeface="Calibri" panose="020F0502020204030204" pitchFamily="34" charset="0"/>
              </a:rPr>
              <a:t>BsmtFin</a:t>
            </a:r>
            <a:r>
              <a:rPr lang="en-US" sz="1300" b="0" i="0" u="none" strike="noStrike" dirty="0">
                <a:solidFill>
                  <a:srgbClr val="000000"/>
                </a:solidFill>
                <a:effectLst/>
                <a:latin typeface="Calibri" panose="020F0502020204030204" pitchFamily="34" charset="0"/>
              </a:rPr>
              <a:t> SF 2*157.60) + (</a:t>
            </a:r>
            <a:r>
              <a:rPr lang="en-US" sz="1300" b="0" i="0" u="none" strike="noStrike" dirty="0" err="1">
                <a:solidFill>
                  <a:srgbClr val="000000"/>
                </a:solidFill>
                <a:effectLst/>
                <a:latin typeface="Calibri" panose="020F0502020204030204" pitchFamily="34" charset="0"/>
              </a:rPr>
              <a:t>Bsmt</a:t>
            </a:r>
            <a:r>
              <a:rPr lang="en-US" sz="1300" b="0" i="0" u="none" strike="noStrike" dirty="0">
                <a:solidFill>
                  <a:srgbClr val="000000"/>
                </a:solidFill>
                <a:effectLst/>
                <a:latin typeface="Calibri" panose="020F0502020204030204" pitchFamily="34" charset="0"/>
              </a:rPr>
              <a:t> </a:t>
            </a:r>
            <a:r>
              <a:rPr lang="en-US" sz="1300" b="0" i="0" u="none" strike="noStrike" dirty="0" err="1">
                <a:solidFill>
                  <a:srgbClr val="000000"/>
                </a:solidFill>
                <a:effectLst/>
                <a:latin typeface="Calibri" panose="020F0502020204030204" pitchFamily="34" charset="0"/>
              </a:rPr>
              <a:t>Unf</a:t>
            </a:r>
            <a:r>
              <a:rPr lang="en-US" sz="1300" b="0" i="0" u="none" strike="noStrike" dirty="0">
                <a:solidFill>
                  <a:srgbClr val="000000"/>
                </a:solidFill>
                <a:effectLst/>
                <a:latin typeface="Calibri" panose="020F0502020204030204" pitchFamily="34" charset="0"/>
              </a:rPr>
              <a:t> SF*163.15) + (Total </a:t>
            </a:r>
            <a:r>
              <a:rPr lang="en-US" sz="1300" b="0" i="0" u="none" strike="noStrike" dirty="0" err="1">
                <a:solidFill>
                  <a:srgbClr val="000000"/>
                </a:solidFill>
                <a:effectLst/>
                <a:latin typeface="Calibri" panose="020F0502020204030204" pitchFamily="34" charset="0"/>
              </a:rPr>
              <a:t>Bsmt</a:t>
            </a:r>
            <a:r>
              <a:rPr lang="en-US" sz="1300" b="0" i="0" u="none" strike="noStrike" dirty="0">
                <a:solidFill>
                  <a:srgbClr val="000000"/>
                </a:solidFill>
                <a:effectLst/>
                <a:latin typeface="Calibri" panose="020F0502020204030204" pitchFamily="34" charset="0"/>
              </a:rPr>
              <a:t> SF*-121.73) + (Gr Liv Area*53.04) + (</a:t>
            </a:r>
            <a:r>
              <a:rPr lang="en-US" sz="1300" b="0" i="0" u="none" strike="noStrike" dirty="0" err="1">
                <a:solidFill>
                  <a:srgbClr val="000000"/>
                </a:solidFill>
                <a:effectLst/>
                <a:latin typeface="Calibri" panose="020F0502020204030204" pitchFamily="34" charset="0"/>
              </a:rPr>
              <a:t>Bsmt</a:t>
            </a:r>
            <a:r>
              <a:rPr lang="en-US" sz="1300" b="0" i="0" u="none" strike="noStrike" dirty="0">
                <a:solidFill>
                  <a:srgbClr val="000000"/>
                </a:solidFill>
                <a:effectLst/>
                <a:latin typeface="Calibri" panose="020F0502020204030204" pitchFamily="34" charset="0"/>
              </a:rPr>
              <a:t> Full Bath*11745.66) + (</a:t>
            </a:r>
            <a:r>
              <a:rPr lang="en-US" sz="1300" b="0" i="0" u="none" strike="noStrike" dirty="0" err="1">
                <a:solidFill>
                  <a:srgbClr val="000000"/>
                </a:solidFill>
                <a:effectLst/>
                <a:latin typeface="Calibri" panose="020F0502020204030204" pitchFamily="34" charset="0"/>
              </a:rPr>
              <a:t>Bsmt</a:t>
            </a:r>
            <a:r>
              <a:rPr lang="en-US" sz="1300" b="0" i="0" u="none" strike="noStrike" dirty="0">
                <a:solidFill>
                  <a:srgbClr val="000000"/>
                </a:solidFill>
                <a:effectLst/>
                <a:latin typeface="Calibri" panose="020F0502020204030204" pitchFamily="34" charset="0"/>
              </a:rPr>
              <a:t> Half Bath*-802.20) + (Full Bath*22009.04) + (Half Bath*10308.15) + (Bedroom </a:t>
            </a:r>
            <a:r>
              <a:rPr lang="en-US" sz="1300" b="0" i="0" u="none" strike="noStrike" dirty="0" err="1">
                <a:solidFill>
                  <a:srgbClr val="000000"/>
                </a:solidFill>
                <a:effectLst/>
                <a:latin typeface="Calibri" panose="020F0502020204030204" pitchFamily="34" charset="0"/>
              </a:rPr>
              <a:t>AbvGr</a:t>
            </a:r>
            <a:r>
              <a:rPr lang="en-US" sz="1300" b="0" i="0" u="none" strike="noStrike" dirty="0">
                <a:solidFill>
                  <a:srgbClr val="000000"/>
                </a:solidFill>
                <a:effectLst/>
                <a:latin typeface="Calibri" panose="020F0502020204030204" pitchFamily="34" charset="0"/>
              </a:rPr>
              <a:t>*-14804.44) + (Kitchen </a:t>
            </a:r>
            <a:r>
              <a:rPr lang="en-US" sz="1300" b="0" i="0" u="none" strike="noStrike" dirty="0" err="1">
                <a:solidFill>
                  <a:srgbClr val="000000"/>
                </a:solidFill>
                <a:effectLst/>
                <a:latin typeface="Calibri" panose="020F0502020204030204" pitchFamily="34" charset="0"/>
              </a:rPr>
              <a:t>AbvGr</a:t>
            </a:r>
            <a:r>
              <a:rPr lang="en-US" sz="1300" b="0" i="0" u="none" strike="noStrike" dirty="0">
                <a:solidFill>
                  <a:srgbClr val="000000"/>
                </a:solidFill>
                <a:effectLst/>
                <a:latin typeface="Calibri" panose="020F0502020204030204" pitchFamily="34" charset="0"/>
              </a:rPr>
              <a:t>*-54209.73) * (</a:t>
            </a:r>
            <a:r>
              <a:rPr lang="en-US" sz="1300" b="0" i="0" u="none" strike="noStrike" dirty="0" err="1">
                <a:solidFill>
                  <a:srgbClr val="000000"/>
                </a:solidFill>
                <a:effectLst/>
                <a:latin typeface="Calibri" panose="020F0502020204030204" pitchFamily="34" charset="0"/>
              </a:rPr>
              <a:t>TotRms</a:t>
            </a:r>
            <a:r>
              <a:rPr lang="en-US" sz="1300" b="0" i="0" u="none" strike="noStrike" dirty="0">
                <a:solidFill>
                  <a:srgbClr val="000000"/>
                </a:solidFill>
                <a:effectLst/>
                <a:latin typeface="Calibri" panose="020F0502020204030204" pitchFamily="34" charset="0"/>
              </a:rPr>
              <a:t> </a:t>
            </a:r>
            <a:r>
              <a:rPr lang="en-US" sz="1300" b="0" i="0" u="none" strike="noStrike" dirty="0" err="1">
                <a:solidFill>
                  <a:srgbClr val="000000"/>
                </a:solidFill>
                <a:effectLst/>
                <a:latin typeface="Calibri" panose="020F0502020204030204" pitchFamily="34" charset="0"/>
              </a:rPr>
              <a:t>AbvGrd</a:t>
            </a:r>
            <a:r>
              <a:rPr lang="en-US" sz="1300" b="0" i="0" u="none" strike="noStrike" dirty="0">
                <a:solidFill>
                  <a:srgbClr val="000000"/>
                </a:solidFill>
                <a:effectLst/>
                <a:latin typeface="Calibri" panose="020F0502020204030204" pitchFamily="34" charset="0"/>
              </a:rPr>
              <a:t>*5333.77) + (Fireplaces*7191.93) + (Garage Cars*16160.58) + (Garage Area*26.86)</a:t>
            </a:r>
            <a:r>
              <a:rPr lang="en-US" sz="1300" dirty="0"/>
              <a:t> </a:t>
            </a:r>
            <a:endParaRPr lang="en-US" sz="13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D3C6E23-4E87-C663-8ACE-F5A726D680A5}"/>
              </a:ext>
            </a:extLst>
          </p:cNvPr>
          <p:cNvPicPr>
            <a:picLocks noChangeAspect="1"/>
          </p:cNvPicPr>
          <p:nvPr/>
        </p:nvPicPr>
        <p:blipFill>
          <a:blip r:embed="rId2"/>
          <a:stretch>
            <a:fillRect/>
          </a:stretch>
        </p:blipFill>
        <p:spPr>
          <a:xfrm>
            <a:off x="5287992" y="1246375"/>
            <a:ext cx="6580133" cy="4634581"/>
          </a:xfrm>
          <a:prstGeom prst="rect">
            <a:avLst/>
          </a:prstGeom>
        </p:spPr>
      </p:pic>
    </p:spTree>
    <p:extLst>
      <p:ext uri="{BB962C8B-B14F-4D97-AF65-F5344CB8AC3E}">
        <p14:creationId xmlns:p14="http://schemas.microsoft.com/office/powerpoint/2010/main" val="1986082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690</Words>
  <Application>Microsoft Office PowerPoint</Application>
  <PresentationFormat>Widescreen</PresentationFormat>
  <Paragraphs>49</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ArialMT</vt:lpstr>
      <vt:lpstr>Calibri</vt:lpstr>
      <vt:lpstr>Calibri Light</vt:lpstr>
      <vt:lpstr>Office Theme</vt:lpstr>
      <vt:lpstr>Bitmap Image</vt:lpstr>
      <vt:lpstr>Housing Data File</vt:lpstr>
      <vt:lpstr>Research Questions</vt:lpstr>
      <vt:lpstr>Understanding the Dataset and perform EDA</vt:lpstr>
      <vt:lpstr>Pivot Table 1</vt:lpstr>
      <vt:lpstr>Data Visualizations</vt:lpstr>
      <vt:lpstr>ANOVA Analysis 1</vt:lpstr>
      <vt:lpstr>ANOVA Analysis 2</vt:lpstr>
      <vt:lpstr>Correlation Matrix</vt:lpstr>
      <vt:lpstr>Regression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Data File</dc:title>
  <dc:creator>Manisha Adulla</dc:creator>
  <cp:lastModifiedBy>Manisha Adulla</cp:lastModifiedBy>
  <cp:revision>4</cp:revision>
  <dcterms:created xsi:type="dcterms:W3CDTF">2022-05-13T01:27:13Z</dcterms:created>
  <dcterms:modified xsi:type="dcterms:W3CDTF">2022-05-13T04:46:06Z</dcterms:modified>
</cp:coreProperties>
</file>