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49033A"/>
    <a:srgbClr val="400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8B2181-A5E6-770C-4EF1-12E31997F783}"/>
              </a:ext>
            </a:extLst>
          </p:cNvPr>
          <p:cNvSpPr>
            <a:spLocks noGrp="1"/>
          </p:cNvSpPr>
          <p:nvPr>
            <p:ph type="ctrTitle"/>
          </p:nvPr>
        </p:nvSpPr>
        <p:spPr>
          <a:xfrm>
            <a:off x="2692398" y="1871131"/>
            <a:ext cx="6796159" cy="1320801"/>
          </a:xfrm>
        </p:spPr>
        <p:txBody>
          <a:bodyPr/>
          <a:lstStyle/>
          <a:p>
            <a:r>
              <a:rPr lang="en-IN" sz="4400" b="1" u="sng" dirty="0">
                <a:solidFill>
                  <a:srgbClr val="FF0066"/>
                </a:solidFill>
              </a:rPr>
              <a:t>LEAD SCORE CASE STUDY</a:t>
            </a:r>
          </a:p>
        </p:txBody>
      </p:sp>
      <p:sp>
        <p:nvSpPr>
          <p:cNvPr id="4" name="Rectangle 3"/>
          <p:cNvSpPr/>
          <p:nvPr/>
        </p:nvSpPr>
        <p:spPr>
          <a:xfrm>
            <a:off x="4794005" y="3364523"/>
            <a:ext cx="2849440" cy="1809726"/>
          </a:xfrm>
          <a:prstGeom prst="rect">
            <a:avLst/>
          </a:prstGeom>
        </p:spPr>
        <p:txBody>
          <a:bodyPr wrap="square">
            <a:spAutoFit/>
          </a:bodyPr>
          <a:lstStyle/>
          <a:p>
            <a:pPr lvl="0" algn="ctr">
              <a:spcBef>
                <a:spcPct val="20000"/>
              </a:spcBef>
              <a:spcAft>
                <a:spcPts val="600"/>
              </a:spcAft>
              <a:buClr>
                <a:srgbClr val="83992A"/>
              </a:buClr>
              <a:buSzPct val="115000"/>
            </a:pPr>
            <a:r>
              <a:rPr lang="en-IN" sz="2100" b="1" dirty="0">
                <a:solidFill>
                  <a:schemeClr val="accent3">
                    <a:lumMod val="50000"/>
                  </a:schemeClr>
                </a:solidFill>
              </a:rPr>
              <a:t>Prepared by:</a:t>
            </a:r>
          </a:p>
          <a:p>
            <a:pPr lvl="0" algn="ctr">
              <a:spcBef>
                <a:spcPct val="20000"/>
              </a:spcBef>
              <a:spcAft>
                <a:spcPts val="600"/>
              </a:spcAft>
              <a:buClr>
                <a:srgbClr val="83992A"/>
              </a:buClr>
              <a:buSzPct val="115000"/>
            </a:pPr>
            <a:r>
              <a:rPr lang="en-IN" sz="2100" b="1" dirty="0" err="1">
                <a:solidFill>
                  <a:schemeClr val="accent3">
                    <a:lumMod val="50000"/>
                  </a:schemeClr>
                </a:solidFill>
              </a:rPr>
              <a:t>Nisha</a:t>
            </a:r>
            <a:r>
              <a:rPr lang="en-IN" sz="2100" b="1" dirty="0">
                <a:solidFill>
                  <a:schemeClr val="accent3">
                    <a:lumMod val="50000"/>
                  </a:schemeClr>
                </a:solidFill>
              </a:rPr>
              <a:t> </a:t>
            </a:r>
            <a:r>
              <a:rPr lang="en-IN" sz="2100" b="1" dirty="0" err="1">
                <a:solidFill>
                  <a:schemeClr val="accent3">
                    <a:lumMod val="50000"/>
                  </a:schemeClr>
                </a:solidFill>
              </a:rPr>
              <a:t>Rao</a:t>
            </a:r>
            <a:endParaRPr lang="en-IN" sz="2100" b="1" dirty="0">
              <a:solidFill>
                <a:schemeClr val="accent3">
                  <a:lumMod val="50000"/>
                </a:schemeClr>
              </a:solidFill>
            </a:endParaRPr>
          </a:p>
          <a:p>
            <a:pPr lvl="0" algn="ctr">
              <a:spcBef>
                <a:spcPct val="20000"/>
              </a:spcBef>
              <a:spcAft>
                <a:spcPts val="600"/>
              </a:spcAft>
              <a:buClr>
                <a:srgbClr val="83992A"/>
              </a:buClr>
              <a:buSzPct val="115000"/>
            </a:pPr>
            <a:r>
              <a:rPr lang="en-IN" sz="2100" b="1" dirty="0" err="1">
                <a:solidFill>
                  <a:schemeClr val="accent3">
                    <a:lumMod val="50000"/>
                  </a:schemeClr>
                </a:solidFill>
              </a:rPr>
              <a:t>Neha</a:t>
            </a:r>
            <a:r>
              <a:rPr lang="en-IN" sz="2100" b="1" dirty="0">
                <a:solidFill>
                  <a:schemeClr val="accent3">
                    <a:lumMod val="50000"/>
                  </a:schemeClr>
                </a:solidFill>
              </a:rPr>
              <a:t> </a:t>
            </a:r>
            <a:r>
              <a:rPr lang="en-IN" sz="2100" b="1" dirty="0" err="1">
                <a:solidFill>
                  <a:schemeClr val="accent3">
                    <a:lumMod val="50000"/>
                  </a:schemeClr>
                </a:solidFill>
              </a:rPr>
              <a:t>Jhunjhunwala</a:t>
            </a:r>
            <a:endParaRPr lang="en-IN" sz="2100" b="1" dirty="0">
              <a:solidFill>
                <a:schemeClr val="accent3">
                  <a:lumMod val="50000"/>
                </a:schemeClr>
              </a:solidFill>
            </a:endParaRPr>
          </a:p>
          <a:p>
            <a:pPr lvl="0" algn="ctr">
              <a:spcBef>
                <a:spcPct val="20000"/>
              </a:spcBef>
              <a:spcAft>
                <a:spcPts val="600"/>
              </a:spcAft>
              <a:buClr>
                <a:srgbClr val="83992A"/>
              </a:buClr>
              <a:buSzPct val="115000"/>
            </a:pPr>
            <a:r>
              <a:rPr lang="en-IN" sz="2100" b="1" dirty="0" err="1">
                <a:solidFill>
                  <a:schemeClr val="accent3">
                    <a:lumMod val="50000"/>
                  </a:schemeClr>
                </a:solidFill>
              </a:rPr>
              <a:t>Dileep</a:t>
            </a:r>
            <a:r>
              <a:rPr lang="en-IN" sz="2100" b="1" dirty="0">
                <a:solidFill>
                  <a:schemeClr val="accent3">
                    <a:lumMod val="50000"/>
                  </a:schemeClr>
                </a:solidFill>
              </a:rPr>
              <a:t> Kumar B P</a:t>
            </a:r>
            <a:endParaRPr lang="en-IN" sz="2100" b="1" dirty="0">
              <a:solidFill>
                <a:schemeClr val="accent3">
                  <a:lumMod val="50000"/>
                </a:schemeClr>
              </a:solidFill>
            </a:endParaRPr>
          </a:p>
        </p:txBody>
      </p:sp>
    </p:spTree>
    <p:extLst>
      <p:ext uri="{BB962C8B-B14F-4D97-AF65-F5344CB8AC3E}">
        <p14:creationId xmlns:p14="http://schemas.microsoft.com/office/powerpoint/2010/main" val="90972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6A92EECA-CC6B-45AE-7DAB-3D97B67D6683}"/>
              </a:ext>
            </a:extLst>
          </p:cNvPr>
          <p:cNvPicPr>
            <a:picLocks noChangeAspect="1"/>
          </p:cNvPicPr>
          <p:nvPr/>
        </p:nvPicPr>
        <p:blipFill>
          <a:blip r:embed="rId2"/>
          <a:stretch>
            <a:fillRect/>
          </a:stretch>
        </p:blipFill>
        <p:spPr>
          <a:xfrm>
            <a:off x="609600" y="848916"/>
            <a:ext cx="3255067" cy="2580084"/>
          </a:xfrm>
          <a:prstGeom prst="rect">
            <a:avLst/>
          </a:prstGeom>
        </p:spPr>
      </p:pic>
      <p:sp>
        <p:nvSpPr>
          <p:cNvPr id="8" name="Rectangle 7">
            <a:extLst>
              <a:ext uri="{FF2B5EF4-FFF2-40B4-BE49-F238E27FC236}">
                <a16:creationId xmlns:a16="http://schemas.microsoft.com/office/drawing/2014/main" xmlns="" id="{50B27425-E899-AE28-FDF0-0327633C0AAC}"/>
              </a:ext>
            </a:extLst>
          </p:cNvPr>
          <p:cNvSpPr/>
          <p:nvPr/>
        </p:nvSpPr>
        <p:spPr>
          <a:xfrm>
            <a:off x="609600" y="622852"/>
            <a:ext cx="10986052" cy="280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137FEF11-29FF-5ECD-F412-FD912C75C717}"/>
              </a:ext>
            </a:extLst>
          </p:cNvPr>
          <p:cNvSpPr/>
          <p:nvPr/>
        </p:nvSpPr>
        <p:spPr>
          <a:xfrm>
            <a:off x="596348" y="622852"/>
            <a:ext cx="5499652" cy="561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4" name="TextBox 13">
            <a:extLst>
              <a:ext uri="{FF2B5EF4-FFF2-40B4-BE49-F238E27FC236}">
                <a16:creationId xmlns:a16="http://schemas.microsoft.com/office/drawing/2014/main" xmlns="" id="{ADFD5EB0-7F78-49D0-7EC0-7E51495BFCC5}"/>
              </a:ext>
            </a:extLst>
          </p:cNvPr>
          <p:cNvSpPr txBox="1"/>
          <p:nvPr/>
        </p:nvSpPr>
        <p:spPr>
          <a:xfrm>
            <a:off x="3940912" y="920550"/>
            <a:ext cx="2092970" cy="2462213"/>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Since this is a column which is generated by the sales team for their analysis , so this is not available for model building . So we will need to remove this column before building the model.</a:t>
            </a:r>
            <a:r>
              <a:rPr lang="en-US" sz="1400" dirty="0">
                <a:solidFill>
                  <a:srgbClr val="000000"/>
                </a:solidFill>
                <a:latin typeface="Helvetica Neue"/>
              </a:rPr>
              <a:t>.</a:t>
            </a:r>
          </a:p>
        </p:txBody>
      </p:sp>
      <p:sp>
        <p:nvSpPr>
          <p:cNvPr id="17" name="TextBox 16">
            <a:extLst>
              <a:ext uri="{FF2B5EF4-FFF2-40B4-BE49-F238E27FC236}">
                <a16:creationId xmlns:a16="http://schemas.microsoft.com/office/drawing/2014/main" xmlns="" id="{F01984EF-048F-EEAA-DC39-DA5843EBEF74}"/>
              </a:ext>
            </a:extLst>
          </p:cNvPr>
          <p:cNvSpPr txBox="1"/>
          <p:nvPr/>
        </p:nvSpPr>
        <p:spPr>
          <a:xfrm>
            <a:off x="9197009" y="1093875"/>
            <a:ext cx="2213113" cy="738664"/>
          </a:xfrm>
          <a:prstGeom prst="rect">
            <a:avLst/>
          </a:prstGeom>
          <a:noFill/>
        </p:spPr>
        <p:txBody>
          <a:bodyPr wrap="square">
            <a:spAutoFit/>
          </a:bodyPr>
          <a:lstStyle/>
          <a:p>
            <a:pPr marL="285750" indent="-285750" algn="l">
              <a:buFont typeface="Wingdings" panose="05000000000000000000" pitchFamily="2" charset="2"/>
              <a:buChar char="Ø"/>
            </a:pPr>
            <a:r>
              <a:rPr lang="en-US" sz="1400" dirty="0">
                <a:solidFill>
                  <a:srgbClr val="000000"/>
                </a:solidFill>
                <a:latin typeface="Helvetica Neue"/>
              </a:rPr>
              <a:t>Most leads are from Mumbai with around 50% conversion rate.</a:t>
            </a:r>
          </a:p>
        </p:txBody>
      </p:sp>
      <p:sp>
        <p:nvSpPr>
          <p:cNvPr id="23" name="TextBox 22">
            <a:extLst>
              <a:ext uri="{FF2B5EF4-FFF2-40B4-BE49-F238E27FC236}">
                <a16:creationId xmlns:a16="http://schemas.microsoft.com/office/drawing/2014/main" xmlns="" id="{354921E7-A79C-C6E1-7E31-FB113EE5C023}"/>
              </a:ext>
            </a:extLst>
          </p:cNvPr>
          <p:cNvSpPr txBox="1"/>
          <p:nvPr/>
        </p:nvSpPr>
        <p:spPr>
          <a:xfrm>
            <a:off x="3864667" y="3908743"/>
            <a:ext cx="2155963" cy="954107"/>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SMS sent is having more rate of conversion value compared to other.</a:t>
            </a:r>
          </a:p>
        </p:txBody>
      </p:sp>
      <p:sp>
        <p:nvSpPr>
          <p:cNvPr id="26" name="TextBox 25">
            <a:extLst>
              <a:ext uri="{FF2B5EF4-FFF2-40B4-BE49-F238E27FC236}">
                <a16:creationId xmlns:a16="http://schemas.microsoft.com/office/drawing/2014/main" xmlns="" id="{0C1DBD73-EA09-E1F9-17D7-E24D18FC2EF2}"/>
              </a:ext>
            </a:extLst>
          </p:cNvPr>
          <p:cNvSpPr txBox="1"/>
          <p:nvPr/>
        </p:nvSpPr>
        <p:spPr>
          <a:xfrm>
            <a:off x="9410583" y="4017402"/>
            <a:ext cx="2330840" cy="954107"/>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Most entries are 'No'. No Inference can be drawn with this parameter.</a:t>
            </a:r>
          </a:p>
        </p:txBody>
      </p:sp>
      <p:sp>
        <p:nvSpPr>
          <p:cNvPr id="20" name="TextBox 19">
            <a:extLst>
              <a:ext uri="{FF2B5EF4-FFF2-40B4-BE49-F238E27FC236}">
                <a16:creationId xmlns:a16="http://schemas.microsoft.com/office/drawing/2014/main" xmlns="" id="{894F8208-FC24-228A-A8E4-6A864449A6B4}"/>
              </a:ext>
            </a:extLst>
          </p:cNvPr>
          <p:cNvSpPr txBox="1"/>
          <p:nvPr/>
        </p:nvSpPr>
        <p:spPr>
          <a:xfrm>
            <a:off x="803413" y="551218"/>
            <a:ext cx="2242930" cy="369332"/>
          </a:xfrm>
          <a:prstGeom prst="rect">
            <a:avLst/>
          </a:prstGeom>
          <a:noFill/>
        </p:spPr>
        <p:txBody>
          <a:bodyPr wrap="square">
            <a:spAutoFit/>
          </a:bodyPr>
          <a:lstStyle/>
          <a:p>
            <a:pPr algn="l"/>
            <a:r>
              <a:rPr lang="en-IN" sz="1800" b="1" u="sng" dirty="0">
                <a:solidFill>
                  <a:srgbClr val="FF0066"/>
                </a:solidFill>
              </a:rPr>
              <a:t>Tags:-</a:t>
            </a:r>
          </a:p>
        </p:txBody>
      </p:sp>
      <p:pic>
        <p:nvPicPr>
          <p:cNvPr id="24" name="Picture 23">
            <a:extLst>
              <a:ext uri="{FF2B5EF4-FFF2-40B4-BE49-F238E27FC236}">
                <a16:creationId xmlns:a16="http://schemas.microsoft.com/office/drawing/2014/main" xmlns="" id="{72A0A699-4845-5DBE-5B25-2195779DB6C1}"/>
              </a:ext>
            </a:extLst>
          </p:cNvPr>
          <p:cNvPicPr>
            <a:picLocks noChangeAspect="1"/>
          </p:cNvPicPr>
          <p:nvPr/>
        </p:nvPicPr>
        <p:blipFill>
          <a:blip r:embed="rId3"/>
          <a:stretch>
            <a:fillRect/>
          </a:stretch>
        </p:blipFill>
        <p:spPr>
          <a:xfrm>
            <a:off x="6172245" y="1169690"/>
            <a:ext cx="3024764" cy="2213073"/>
          </a:xfrm>
          <a:prstGeom prst="rect">
            <a:avLst/>
          </a:prstGeom>
        </p:spPr>
      </p:pic>
      <p:sp>
        <p:nvSpPr>
          <p:cNvPr id="27" name="TextBox 26">
            <a:extLst>
              <a:ext uri="{FF2B5EF4-FFF2-40B4-BE49-F238E27FC236}">
                <a16:creationId xmlns:a16="http://schemas.microsoft.com/office/drawing/2014/main" xmlns="" id="{CCE7B6F8-438D-C588-7ECB-3BE1F2F7FB9C}"/>
              </a:ext>
            </a:extLst>
          </p:cNvPr>
          <p:cNvSpPr txBox="1"/>
          <p:nvPr/>
        </p:nvSpPr>
        <p:spPr>
          <a:xfrm>
            <a:off x="6281531" y="647007"/>
            <a:ext cx="2242930" cy="369332"/>
          </a:xfrm>
          <a:prstGeom prst="rect">
            <a:avLst/>
          </a:prstGeom>
          <a:noFill/>
        </p:spPr>
        <p:txBody>
          <a:bodyPr wrap="square">
            <a:spAutoFit/>
          </a:bodyPr>
          <a:lstStyle/>
          <a:p>
            <a:r>
              <a:rPr lang="en-IN" b="1" u="sng" dirty="0">
                <a:solidFill>
                  <a:srgbClr val="FF0066"/>
                </a:solidFill>
              </a:rPr>
              <a:t>City:</a:t>
            </a:r>
            <a:r>
              <a:rPr lang="en-IN" sz="1800" b="1" u="sng" dirty="0">
                <a:solidFill>
                  <a:srgbClr val="FF0066"/>
                </a:solidFill>
              </a:rPr>
              <a:t>-</a:t>
            </a:r>
          </a:p>
        </p:txBody>
      </p:sp>
      <p:pic>
        <p:nvPicPr>
          <p:cNvPr id="30" name="Picture 29">
            <a:extLst>
              <a:ext uri="{FF2B5EF4-FFF2-40B4-BE49-F238E27FC236}">
                <a16:creationId xmlns:a16="http://schemas.microsoft.com/office/drawing/2014/main" xmlns="" id="{215FD4AA-2421-6BE9-2AD3-6078D940FE4B}"/>
              </a:ext>
            </a:extLst>
          </p:cNvPr>
          <p:cNvPicPr>
            <a:picLocks noChangeAspect="1"/>
          </p:cNvPicPr>
          <p:nvPr/>
        </p:nvPicPr>
        <p:blipFill>
          <a:blip r:embed="rId4"/>
          <a:stretch>
            <a:fillRect/>
          </a:stretch>
        </p:blipFill>
        <p:spPr>
          <a:xfrm>
            <a:off x="946192" y="4192745"/>
            <a:ext cx="2994720" cy="1483477"/>
          </a:xfrm>
          <a:prstGeom prst="rect">
            <a:avLst/>
          </a:prstGeom>
        </p:spPr>
      </p:pic>
      <p:sp>
        <p:nvSpPr>
          <p:cNvPr id="32" name="TextBox 31">
            <a:extLst>
              <a:ext uri="{FF2B5EF4-FFF2-40B4-BE49-F238E27FC236}">
                <a16:creationId xmlns:a16="http://schemas.microsoft.com/office/drawing/2014/main" xmlns="" id="{F1739AE1-89AA-273D-E6FF-D8DA49B5B9E5}"/>
              </a:ext>
            </a:extLst>
          </p:cNvPr>
          <p:cNvSpPr txBox="1"/>
          <p:nvPr/>
        </p:nvSpPr>
        <p:spPr>
          <a:xfrm>
            <a:off x="882973" y="3484397"/>
            <a:ext cx="2796163" cy="369332"/>
          </a:xfrm>
          <a:prstGeom prst="rect">
            <a:avLst/>
          </a:prstGeom>
          <a:noFill/>
        </p:spPr>
        <p:txBody>
          <a:bodyPr wrap="square">
            <a:spAutoFit/>
          </a:bodyPr>
          <a:lstStyle/>
          <a:p>
            <a:pPr algn="l"/>
            <a:r>
              <a:rPr lang="en-IN" b="1" u="sng" dirty="0">
                <a:solidFill>
                  <a:srgbClr val="FF0066"/>
                </a:solidFill>
              </a:rPr>
              <a:t>Last Notable Activity:-</a:t>
            </a:r>
          </a:p>
        </p:txBody>
      </p:sp>
      <p:sp>
        <p:nvSpPr>
          <p:cNvPr id="34" name="TextBox 33">
            <a:extLst>
              <a:ext uri="{FF2B5EF4-FFF2-40B4-BE49-F238E27FC236}">
                <a16:creationId xmlns:a16="http://schemas.microsoft.com/office/drawing/2014/main" xmlns="" id="{EAA015BB-5CB6-4195-F459-CDE8F8FCB72C}"/>
              </a:ext>
            </a:extLst>
          </p:cNvPr>
          <p:cNvSpPr txBox="1"/>
          <p:nvPr/>
        </p:nvSpPr>
        <p:spPr>
          <a:xfrm>
            <a:off x="6352644" y="3484205"/>
            <a:ext cx="4368365" cy="369332"/>
          </a:xfrm>
          <a:prstGeom prst="rect">
            <a:avLst/>
          </a:prstGeom>
          <a:noFill/>
        </p:spPr>
        <p:txBody>
          <a:bodyPr wrap="square">
            <a:spAutoFit/>
          </a:bodyPr>
          <a:lstStyle/>
          <a:p>
            <a:pPr algn="l"/>
            <a:r>
              <a:rPr lang="en-US" b="1" u="sng" dirty="0">
                <a:solidFill>
                  <a:srgbClr val="FF0066"/>
                </a:solidFill>
              </a:rPr>
              <a:t>A free copy of Mastering The Interview</a:t>
            </a:r>
          </a:p>
        </p:txBody>
      </p:sp>
      <p:pic>
        <p:nvPicPr>
          <p:cNvPr id="36" name="Picture 35">
            <a:extLst>
              <a:ext uri="{FF2B5EF4-FFF2-40B4-BE49-F238E27FC236}">
                <a16:creationId xmlns:a16="http://schemas.microsoft.com/office/drawing/2014/main" xmlns="" id="{ADE8EF7D-EBC5-5090-B4E6-97F8BF53CC4B}"/>
              </a:ext>
            </a:extLst>
          </p:cNvPr>
          <p:cNvPicPr>
            <a:picLocks noChangeAspect="1"/>
          </p:cNvPicPr>
          <p:nvPr/>
        </p:nvPicPr>
        <p:blipFill>
          <a:blip r:embed="rId5"/>
          <a:stretch>
            <a:fillRect/>
          </a:stretch>
        </p:blipFill>
        <p:spPr>
          <a:xfrm>
            <a:off x="6201488" y="3975838"/>
            <a:ext cx="3133725" cy="2162175"/>
          </a:xfrm>
          <a:prstGeom prst="rect">
            <a:avLst/>
          </a:prstGeom>
        </p:spPr>
      </p:pic>
    </p:spTree>
    <p:extLst>
      <p:ext uri="{BB962C8B-B14F-4D97-AF65-F5344CB8AC3E}">
        <p14:creationId xmlns:p14="http://schemas.microsoft.com/office/powerpoint/2010/main" val="15777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894F8208-FC24-228A-A8E4-6A864449A6B4}"/>
              </a:ext>
            </a:extLst>
          </p:cNvPr>
          <p:cNvSpPr txBox="1"/>
          <p:nvPr/>
        </p:nvSpPr>
        <p:spPr>
          <a:xfrm>
            <a:off x="803413" y="735884"/>
            <a:ext cx="2242930" cy="369332"/>
          </a:xfrm>
          <a:prstGeom prst="rect">
            <a:avLst/>
          </a:prstGeom>
          <a:noFill/>
        </p:spPr>
        <p:txBody>
          <a:bodyPr wrap="square">
            <a:spAutoFit/>
          </a:bodyPr>
          <a:lstStyle/>
          <a:p>
            <a:r>
              <a:rPr lang="en-IN" b="1" u="sng" dirty="0">
                <a:solidFill>
                  <a:srgbClr val="FF0066"/>
                </a:solidFill>
              </a:rPr>
              <a:t>Model Building</a:t>
            </a:r>
            <a:r>
              <a:rPr lang="en-IN" sz="1800" b="1" u="sng" dirty="0">
                <a:solidFill>
                  <a:srgbClr val="FF0066"/>
                </a:solidFill>
              </a:rPr>
              <a:t>:-</a:t>
            </a:r>
          </a:p>
        </p:txBody>
      </p:sp>
      <p:sp>
        <p:nvSpPr>
          <p:cNvPr id="4" name="TextBox 3">
            <a:extLst>
              <a:ext uri="{FF2B5EF4-FFF2-40B4-BE49-F238E27FC236}">
                <a16:creationId xmlns:a16="http://schemas.microsoft.com/office/drawing/2014/main" xmlns="" id="{C489ADA4-74B2-7D66-4388-CF33EFEA490D}"/>
              </a:ext>
            </a:extLst>
          </p:cNvPr>
          <p:cNvSpPr txBox="1"/>
          <p:nvPr/>
        </p:nvSpPr>
        <p:spPr>
          <a:xfrm>
            <a:off x="803413" y="1105216"/>
            <a:ext cx="9175474" cy="3785652"/>
          </a:xfrm>
          <a:prstGeom prst="rect">
            <a:avLst/>
          </a:prstGeom>
          <a:noFill/>
        </p:spPr>
        <p:txBody>
          <a:bodyPr wrap="square">
            <a:spAutoFit/>
          </a:bodyPr>
          <a:lstStyle/>
          <a:p>
            <a:pPr marL="285750" indent="-285750">
              <a:buFont typeface="Wingdings" panose="05000000000000000000" pitchFamily="2" charset="2"/>
              <a:buChar char="Ø"/>
            </a:pPr>
            <a:r>
              <a:rPr lang="en-IN" sz="1600" dirty="0"/>
              <a:t>Converting some binary variables</a:t>
            </a:r>
          </a:p>
          <a:p>
            <a:pPr marL="285750" indent="-285750">
              <a:buFont typeface="Wingdings" panose="05000000000000000000" pitchFamily="2" charset="2"/>
              <a:buChar char="Ø"/>
            </a:pPr>
            <a:r>
              <a:rPr lang="en-US" sz="1600" dirty="0"/>
              <a:t>Creating Dummy variables for the categorical features</a:t>
            </a:r>
          </a:p>
          <a:p>
            <a:pPr marL="285750" indent="-285750">
              <a:buFont typeface="Wingdings" panose="05000000000000000000" pitchFamily="2" charset="2"/>
              <a:buChar char="Ø"/>
            </a:pPr>
            <a:r>
              <a:rPr lang="en-US" sz="1600" dirty="0"/>
              <a:t>Dropping the columns for which dummies were created</a:t>
            </a:r>
          </a:p>
          <a:p>
            <a:pPr marL="285750" indent="-285750">
              <a:buFont typeface="Wingdings" panose="05000000000000000000" pitchFamily="2" charset="2"/>
              <a:buChar char="Ø"/>
            </a:pPr>
            <a:r>
              <a:rPr lang="en-US" sz="1600" dirty="0"/>
              <a:t>Splitting the Data into Train and Test Sets.</a:t>
            </a:r>
          </a:p>
          <a:p>
            <a:pPr marL="285750" indent="-285750">
              <a:buFont typeface="Wingdings" panose="05000000000000000000" pitchFamily="2" charset="2"/>
              <a:buChar char="Ø"/>
            </a:pPr>
            <a:r>
              <a:rPr lang="en-IN" sz="1600" dirty="0"/>
              <a:t>Scaling the features</a:t>
            </a:r>
          </a:p>
          <a:p>
            <a:pPr marL="285750" indent="-285750">
              <a:buFont typeface="Wingdings" panose="05000000000000000000" pitchFamily="2" charset="2"/>
              <a:buChar char="Ø"/>
            </a:pPr>
            <a:r>
              <a:rPr lang="en-IN" sz="1600" dirty="0"/>
              <a:t>Feature Selection Using RFE.</a:t>
            </a:r>
          </a:p>
          <a:p>
            <a:pPr marL="285750" indent="-285750">
              <a:buFont typeface="Wingdings" panose="05000000000000000000" pitchFamily="2" charset="2"/>
              <a:buChar char="Ø"/>
            </a:pPr>
            <a:r>
              <a:rPr lang="en-US" sz="1600" dirty="0"/>
              <a:t>Assessing the model with Stats Models-</a:t>
            </a:r>
            <a:r>
              <a:rPr lang="en-IN" sz="1600" dirty="0"/>
              <a:t>Drop the columns with high P-value and VIF values. </a:t>
            </a:r>
            <a:r>
              <a:rPr lang="en-US" sz="1600" dirty="0"/>
              <a:t>Model-9 is our final model. We have 12 variables in our final model.</a:t>
            </a:r>
            <a:endParaRPr lang="en-IN" sz="1600" dirty="0"/>
          </a:p>
          <a:p>
            <a:pPr marL="285750" indent="-285750" algn="l">
              <a:buFont typeface="Wingdings" panose="05000000000000000000" pitchFamily="2" charset="2"/>
              <a:buChar char="Ø"/>
            </a:pPr>
            <a:r>
              <a:rPr lang="en-US" sz="1600" dirty="0"/>
              <a:t>Making Prediction on the Train set</a:t>
            </a:r>
          </a:p>
          <a:p>
            <a:pPr marL="285750" indent="-285750">
              <a:buFont typeface="Wingdings" panose="05000000000000000000" pitchFamily="2" charset="2"/>
              <a:buChar char="Ø"/>
            </a:pPr>
            <a:r>
              <a:rPr lang="en-US" sz="1600" dirty="0"/>
              <a:t>Creating a </a:t>
            </a:r>
            <a:r>
              <a:rPr lang="en-US" sz="1600" dirty="0" err="1"/>
              <a:t>dataframe</a:t>
            </a:r>
            <a:r>
              <a:rPr lang="en-US" sz="1600" dirty="0"/>
              <a:t> with the actual Converted flag and the predicted probabilities.</a:t>
            </a:r>
          </a:p>
          <a:p>
            <a:pPr marL="285750" indent="-285750">
              <a:buFont typeface="Wingdings" panose="05000000000000000000" pitchFamily="2" charset="2"/>
              <a:buChar char="Ø"/>
            </a:pPr>
            <a:r>
              <a:rPr lang="en-IN" sz="1600" dirty="0"/>
              <a:t>Making the Confusion matrix</a:t>
            </a:r>
          </a:p>
          <a:p>
            <a:pPr marL="285750" indent="-285750">
              <a:buFont typeface="Wingdings" panose="05000000000000000000" pitchFamily="2" charset="2"/>
              <a:buChar char="Ø"/>
            </a:pPr>
            <a:r>
              <a:rPr lang="en-IN" sz="1600" dirty="0"/>
              <a:t>Metrics beyond simply accuracy</a:t>
            </a:r>
          </a:p>
          <a:p>
            <a:pPr marL="285750" indent="-285750">
              <a:buFont typeface="Wingdings" panose="05000000000000000000" pitchFamily="2" charset="2"/>
              <a:buChar char="Ø"/>
            </a:pPr>
            <a:r>
              <a:rPr lang="en-IN" sz="1600" dirty="0"/>
              <a:t>Plotting the ROC Curve</a:t>
            </a:r>
          </a:p>
          <a:p>
            <a:pPr marL="285750" indent="-285750">
              <a:buFont typeface="Wingdings" panose="05000000000000000000" pitchFamily="2" charset="2"/>
              <a:buChar char="Ø"/>
            </a:pPr>
            <a:r>
              <a:rPr lang="en-IN" sz="1600" dirty="0"/>
              <a:t>Finding Optimal </a:t>
            </a:r>
            <a:r>
              <a:rPr lang="en-IN" sz="1600" dirty="0" err="1"/>
              <a:t>Cutoff</a:t>
            </a:r>
            <a:r>
              <a:rPr lang="en-IN" sz="1600" dirty="0"/>
              <a:t> Point</a:t>
            </a:r>
          </a:p>
          <a:p>
            <a:pPr marL="285750" indent="-285750">
              <a:buFont typeface="Wingdings" panose="05000000000000000000" pitchFamily="2" charset="2"/>
              <a:buChar char="Ø"/>
            </a:pPr>
            <a:r>
              <a:rPr lang="en-US" sz="1600" dirty="0"/>
              <a:t>Assigning Lead Score to the Training data.</a:t>
            </a:r>
            <a:endParaRPr lang="en-US" sz="1600" b="0" i="0" u="none" strike="noStrike" baseline="0" dirty="0"/>
          </a:p>
        </p:txBody>
      </p:sp>
    </p:spTree>
    <p:extLst>
      <p:ext uri="{BB962C8B-B14F-4D97-AF65-F5344CB8AC3E}">
        <p14:creationId xmlns:p14="http://schemas.microsoft.com/office/powerpoint/2010/main" val="240729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xmlns="" id="{894F8208-FC24-228A-A8E4-6A864449A6B4}"/>
              </a:ext>
            </a:extLst>
          </p:cNvPr>
          <p:cNvSpPr txBox="1"/>
          <p:nvPr/>
        </p:nvSpPr>
        <p:spPr>
          <a:xfrm>
            <a:off x="803413" y="735884"/>
            <a:ext cx="2242930" cy="369332"/>
          </a:xfrm>
          <a:prstGeom prst="rect">
            <a:avLst/>
          </a:prstGeom>
          <a:noFill/>
        </p:spPr>
        <p:txBody>
          <a:bodyPr wrap="square">
            <a:spAutoFit/>
          </a:bodyPr>
          <a:lstStyle/>
          <a:p>
            <a:r>
              <a:rPr lang="en-IN" b="1" u="sng" dirty="0">
                <a:solidFill>
                  <a:srgbClr val="FF0066"/>
                </a:solidFill>
              </a:rPr>
              <a:t>Model Evaluation</a:t>
            </a:r>
            <a:r>
              <a:rPr lang="en-IN" sz="1800" b="1" u="sng" dirty="0">
                <a:solidFill>
                  <a:srgbClr val="FF0066"/>
                </a:solidFill>
              </a:rPr>
              <a:t>:-</a:t>
            </a:r>
          </a:p>
        </p:txBody>
      </p:sp>
      <p:sp>
        <p:nvSpPr>
          <p:cNvPr id="4" name="TextBox 3">
            <a:extLst>
              <a:ext uri="{FF2B5EF4-FFF2-40B4-BE49-F238E27FC236}">
                <a16:creationId xmlns:a16="http://schemas.microsoft.com/office/drawing/2014/main" xmlns="" id="{C489ADA4-74B2-7D66-4388-CF33EFEA490D}"/>
              </a:ext>
            </a:extLst>
          </p:cNvPr>
          <p:cNvSpPr txBox="1"/>
          <p:nvPr/>
        </p:nvSpPr>
        <p:spPr>
          <a:xfrm>
            <a:off x="803413" y="925836"/>
            <a:ext cx="2801179" cy="64633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IN" b="1" dirty="0"/>
              <a:t>Overall accuracy ~81%</a:t>
            </a:r>
          </a:p>
        </p:txBody>
      </p:sp>
      <p:sp>
        <p:nvSpPr>
          <p:cNvPr id="2" name="TextBox 1">
            <a:extLst>
              <a:ext uri="{FF2B5EF4-FFF2-40B4-BE49-F238E27FC236}">
                <a16:creationId xmlns:a16="http://schemas.microsoft.com/office/drawing/2014/main" xmlns="" id="{D5B971E0-E0C6-E607-2076-1019F1E7261C}"/>
              </a:ext>
            </a:extLst>
          </p:cNvPr>
          <p:cNvSpPr txBox="1"/>
          <p:nvPr/>
        </p:nvSpPr>
        <p:spPr>
          <a:xfrm>
            <a:off x="803413" y="1577453"/>
            <a:ext cx="2242930" cy="369332"/>
          </a:xfrm>
          <a:prstGeom prst="rect">
            <a:avLst/>
          </a:prstGeom>
          <a:noFill/>
        </p:spPr>
        <p:txBody>
          <a:bodyPr wrap="square">
            <a:spAutoFit/>
          </a:bodyPr>
          <a:lstStyle/>
          <a:p>
            <a:r>
              <a:rPr lang="en-IN" b="1" u="sng" dirty="0">
                <a:solidFill>
                  <a:srgbClr val="FF0066"/>
                </a:solidFill>
              </a:rPr>
              <a:t>ROC curve</a:t>
            </a:r>
            <a:r>
              <a:rPr lang="en-IN" sz="1800" b="1" u="sng" dirty="0">
                <a:solidFill>
                  <a:srgbClr val="FF0066"/>
                </a:solidFill>
              </a:rPr>
              <a:t>:-</a:t>
            </a:r>
          </a:p>
        </p:txBody>
      </p:sp>
      <p:sp>
        <p:nvSpPr>
          <p:cNvPr id="5" name="TextBox 4">
            <a:extLst>
              <a:ext uri="{FF2B5EF4-FFF2-40B4-BE49-F238E27FC236}">
                <a16:creationId xmlns:a16="http://schemas.microsoft.com/office/drawing/2014/main" xmlns="" id="{B68BED93-DDB2-9004-9465-19EDB79545EA}"/>
              </a:ext>
            </a:extLst>
          </p:cNvPr>
          <p:cNvSpPr txBox="1"/>
          <p:nvPr/>
        </p:nvSpPr>
        <p:spPr>
          <a:xfrm>
            <a:off x="6746603" y="702412"/>
            <a:ext cx="3329608" cy="369332"/>
          </a:xfrm>
          <a:prstGeom prst="rect">
            <a:avLst/>
          </a:prstGeom>
          <a:noFill/>
        </p:spPr>
        <p:txBody>
          <a:bodyPr wrap="square">
            <a:spAutoFit/>
          </a:bodyPr>
          <a:lstStyle/>
          <a:p>
            <a:pPr algn="l"/>
            <a:r>
              <a:rPr lang="en-IN" b="1" u="sng" dirty="0">
                <a:solidFill>
                  <a:srgbClr val="FF0066"/>
                </a:solidFill>
              </a:rPr>
              <a:t>Precision and recall trade-off:-</a:t>
            </a:r>
          </a:p>
        </p:txBody>
      </p:sp>
      <p:sp>
        <p:nvSpPr>
          <p:cNvPr id="8" name="TextBox 7">
            <a:extLst>
              <a:ext uri="{FF2B5EF4-FFF2-40B4-BE49-F238E27FC236}">
                <a16:creationId xmlns:a16="http://schemas.microsoft.com/office/drawing/2014/main" xmlns="" id="{89425F7F-E9FA-EBC3-BA9D-0398D9EEED10}"/>
              </a:ext>
            </a:extLst>
          </p:cNvPr>
          <p:cNvSpPr txBox="1"/>
          <p:nvPr/>
        </p:nvSpPr>
        <p:spPr>
          <a:xfrm>
            <a:off x="6821143" y="822630"/>
            <a:ext cx="2801179" cy="92333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IN" b="1" dirty="0"/>
              <a:t>Precission~79%</a:t>
            </a:r>
          </a:p>
          <a:p>
            <a:pPr marL="285750" indent="-285750">
              <a:buFont typeface="Wingdings" panose="05000000000000000000" pitchFamily="2" charset="2"/>
              <a:buChar char="Ø"/>
            </a:pPr>
            <a:r>
              <a:rPr lang="en-IN" b="1" dirty="0"/>
              <a:t>Recall ~70</a:t>
            </a:r>
            <a:r>
              <a:rPr lang="en-IN" dirty="0"/>
              <a:t>.</a:t>
            </a:r>
          </a:p>
        </p:txBody>
      </p:sp>
      <p:pic>
        <p:nvPicPr>
          <p:cNvPr id="12" name="Picture 11">
            <a:extLst>
              <a:ext uri="{FF2B5EF4-FFF2-40B4-BE49-F238E27FC236}">
                <a16:creationId xmlns:a16="http://schemas.microsoft.com/office/drawing/2014/main" xmlns="" id="{AB07DF11-43AE-FF68-84CD-0EBE65F8C7FD}"/>
              </a:ext>
            </a:extLst>
          </p:cNvPr>
          <p:cNvPicPr>
            <a:picLocks noChangeAspect="1"/>
          </p:cNvPicPr>
          <p:nvPr/>
        </p:nvPicPr>
        <p:blipFill>
          <a:blip r:embed="rId2"/>
          <a:stretch>
            <a:fillRect/>
          </a:stretch>
        </p:blipFill>
        <p:spPr>
          <a:xfrm>
            <a:off x="6979341" y="1745960"/>
            <a:ext cx="3076575" cy="1962150"/>
          </a:xfrm>
          <a:prstGeom prst="rect">
            <a:avLst/>
          </a:prstGeom>
        </p:spPr>
      </p:pic>
      <p:pic>
        <p:nvPicPr>
          <p:cNvPr id="14" name="Picture 13">
            <a:extLst>
              <a:ext uri="{FF2B5EF4-FFF2-40B4-BE49-F238E27FC236}">
                <a16:creationId xmlns:a16="http://schemas.microsoft.com/office/drawing/2014/main" xmlns="" id="{DB8EDD74-722D-1ACB-5BC5-B15A42674118}"/>
              </a:ext>
            </a:extLst>
          </p:cNvPr>
          <p:cNvPicPr>
            <a:picLocks noChangeAspect="1"/>
          </p:cNvPicPr>
          <p:nvPr/>
        </p:nvPicPr>
        <p:blipFill>
          <a:blip r:embed="rId3"/>
          <a:stretch>
            <a:fillRect/>
          </a:stretch>
        </p:blipFill>
        <p:spPr>
          <a:xfrm>
            <a:off x="937178" y="1946785"/>
            <a:ext cx="2388289" cy="2155089"/>
          </a:xfrm>
          <a:prstGeom prst="rect">
            <a:avLst/>
          </a:prstGeom>
        </p:spPr>
      </p:pic>
      <p:sp>
        <p:nvSpPr>
          <p:cNvPr id="18" name="TextBox 17">
            <a:extLst>
              <a:ext uri="{FF2B5EF4-FFF2-40B4-BE49-F238E27FC236}">
                <a16:creationId xmlns:a16="http://schemas.microsoft.com/office/drawing/2014/main" xmlns="" id="{83FF2F20-87AC-AB00-53EA-732F1E3B4AAD}"/>
              </a:ext>
            </a:extLst>
          </p:cNvPr>
          <p:cNvSpPr txBox="1"/>
          <p:nvPr/>
        </p:nvSpPr>
        <p:spPr>
          <a:xfrm>
            <a:off x="803413" y="4101874"/>
            <a:ext cx="4338430" cy="1754326"/>
          </a:xfrm>
          <a:prstGeom prst="rect">
            <a:avLst/>
          </a:prstGeom>
          <a:noFill/>
        </p:spPr>
        <p:txBody>
          <a:bodyPr wrap="square">
            <a:spAutoFit/>
          </a:bodyPr>
          <a:lstStyle/>
          <a:p>
            <a:pPr marL="285750" indent="-285750">
              <a:buFont typeface="Wingdings" panose="05000000000000000000" pitchFamily="2" charset="2"/>
              <a:buChar char="Ø"/>
            </a:pPr>
            <a:r>
              <a:rPr lang="en-US" dirty="0"/>
              <a:t>we have higher </a:t>
            </a:r>
            <a:r>
              <a:rPr lang="en-US" b="1" dirty="0"/>
              <a:t>(0.89</a:t>
            </a:r>
            <a:r>
              <a:rPr lang="en-US" dirty="0"/>
              <a:t>) area under the ROC curve , therefore our model is a good one.</a:t>
            </a:r>
          </a:p>
          <a:p>
            <a:pPr marL="285750" indent="-285750">
              <a:buFont typeface="Wingdings" panose="05000000000000000000" pitchFamily="2" charset="2"/>
              <a:buChar char="Ø"/>
            </a:pPr>
            <a:r>
              <a:rPr lang="en-US" b="1" i="0" dirty="0">
                <a:solidFill>
                  <a:srgbClr val="000000"/>
                </a:solidFill>
                <a:effectLst/>
                <a:latin typeface="Helvetica Neue"/>
              </a:rPr>
              <a:t> </a:t>
            </a:r>
            <a:r>
              <a:rPr lang="en-US" dirty="0"/>
              <a:t>From the curve above</a:t>
            </a:r>
            <a:r>
              <a:rPr lang="en-US" b="1" dirty="0"/>
              <a:t>, 0.34 </a:t>
            </a:r>
            <a:r>
              <a:rPr lang="en-US" dirty="0"/>
              <a:t>is the optimum point to take it as a cutoff probability</a:t>
            </a:r>
          </a:p>
          <a:p>
            <a:endParaRPr lang="en-IN" dirty="0"/>
          </a:p>
        </p:txBody>
      </p:sp>
      <p:cxnSp>
        <p:nvCxnSpPr>
          <p:cNvPr id="21" name="Straight Connector 20">
            <a:extLst>
              <a:ext uri="{FF2B5EF4-FFF2-40B4-BE49-F238E27FC236}">
                <a16:creationId xmlns:a16="http://schemas.microsoft.com/office/drawing/2014/main" xmlns="" id="{E5571893-61A4-F9C8-A151-7FFD855A94CD}"/>
              </a:ext>
            </a:extLst>
          </p:cNvPr>
          <p:cNvCxnSpPr/>
          <p:nvPr/>
        </p:nvCxnSpPr>
        <p:spPr>
          <a:xfrm>
            <a:off x="6387548" y="735884"/>
            <a:ext cx="0" cy="5308941"/>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xmlns="" id="{1FBB3D39-8677-F5F9-5C78-6E8BEB4FBE64}"/>
              </a:ext>
            </a:extLst>
          </p:cNvPr>
          <p:cNvPicPr>
            <a:picLocks noChangeAspect="1"/>
          </p:cNvPicPr>
          <p:nvPr/>
        </p:nvPicPr>
        <p:blipFill>
          <a:blip r:embed="rId4"/>
          <a:stretch>
            <a:fillRect/>
          </a:stretch>
        </p:blipFill>
        <p:spPr>
          <a:xfrm>
            <a:off x="3152776" y="2042420"/>
            <a:ext cx="2801178" cy="1994366"/>
          </a:xfrm>
          <a:prstGeom prst="rect">
            <a:avLst/>
          </a:prstGeom>
        </p:spPr>
      </p:pic>
      <p:sp>
        <p:nvSpPr>
          <p:cNvPr id="27" name="TextBox 26">
            <a:extLst>
              <a:ext uri="{FF2B5EF4-FFF2-40B4-BE49-F238E27FC236}">
                <a16:creationId xmlns:a16="http://schemas.microsoft.com/office/drawing/2014/main" xmlns="" id="{454428F5-5BA6-2DC5-D0A0-2BF44DCC83CF}"/>
              </a:ext>
            </a:extLst>
          </p:cNvPr>
          <p:cNvSpPr txBox="1"/>
          <p:nvPr/>
        </p:nvSpPr>
        <p:spPr>
          <a:xfrm>
            <a:off x="6603936" y="3659416"/>
            <a:ext cx="4824198" cy="646331"/>
          </a:xfrm>
          <a:prstGeom prst="rect">
            <a:avLst/>
          </a:prstGeom>
          <a:noFill/>
        </p:spPr>
        <p:txBody>
          <a:bodyPr wrap="square">
            <a:spAutoFit/>
          </a:bodyPr>
          <a:lstStyle/>
          <a:p>
            <a:r>
              <a:rPr lang="en-US" dirty="0"/>
              <a:t>The above graph shows the trade-off between the Precision and Recall</a:t>
            </a:r>
            <a:endParaRPr lang="en-IN" dirty="0"/>
          </a:p>
        </p:txBody>
      </p:sp>
      <p:sp>
        <p:nvSpPr>
          <p:cNvPr id="31" name="TextBox 30">
            <a:extLst>
              <a:ext uri="{FF2B5EF4-FFF2-40B4-BE49-F238E27FC236}">
                <a16:creationId xmlns:a16="http://schemas.microsoft.com/office/drawing/2014/main" xmlns="" id="{E372CD95-183C-89A8-E0C8-C589E0E46B2D}"/>
              </a:ext>
            </a:extLst>
          </p:cNvPr>
          <p:cNvSpPr txBox="1"/>
          <p:nvPr/>
        </p:nvSpPr>
        <p:spPr>
          <a:xfrm>
            <a:off x="6603936" y="4377573"/>
            <a:ext cx="4938696" cy="1754326"/>
          </a:xfrm>
          <a:prstGeom prst="rect">
            <a:avLst/>
          </a:prstGeom>
          <a:noFill/>
        </p:spPr>
        <p:txBody>
          <a:bodyPr wrap="square">
            <a:spAutoFit/>
          </a:bodyPr>
          <a:lstStyle/>
          <a:p>
            <a:pPr algn="l"/>
            <a:r>
              <a:rPr lang="en-US" b="1" u="sng" dirty="0">
                <a:solidFill>
                  <a:srgbClr val="FF0066"/>
                </a:solidFill>
              </a:rPr>
              <a:t>Observations</a:t>
            </a:r>
            <a:r>
              <a:rPr lang="en-US" b="1" i="0" dirty="0">
                <a:solidFill>
                  <a:srgbClr val="000000"/>
                </a:solidFill>
                <a:effectLst/>
                <a:latin typeface="Helvetica Neue"/>
              </a:rPr>
              <a:t>:</a:t>
            </a:r>
          </a:p>
          <a:p>
            <a:pPr algn="l"/>
            <a:r>
              <a:rPr lang="en-US" dirty="0"/>
              <a:t>After running the model on the Test Data , we obtain:</a:t>
            </a:r>
          </a:p>
          <a:p>
            <a:pPr marL="285750" indent="-285750" algn="l">
              <a:buFont typeface="Wingdings" panose="05000000000000000000" pitchFamily="2" charset="2"/>
              <a:buChar char="Ø"/>
            </a:pPr>
            <a:r>
              <a:rPr lang="en-US" b="1" dirty="0"/>
              <a:t>Accuracy : 80.4 %</a:t>
            </a:r>
          </a:p>
          <a:p>
            <a:pPr marL="285750" indent="-285750" algn="l">
              <a:buFont typeface="Wingdings" panose="05000000000000000000" pitchFamily="2" charset="2"/>
              <a:buChar char="Ø"/>
            </a:pPr>
            <a:r>
              <a:rPr lang="en-US" b="1" dirty="0"/>
              <a:t>Sensitivity : 80.4 %</a:t>
            </a:r>
          </a:p>
          <a:p>
            <a:pPr marL="285750" indent="-285750" algn="l">
              <a:buFont typeface="Wingdings" panose="05000000000000000000" pitchFamily="2" charset="2"/>
              <a:buChar char="Ø"/>
            </a:pPr>
            <a:r>
              <a:rPr lang="en-US" b="1" dirty="0"/>
              <a:t>Specificity : 80.5 %</a:t>
            </a:r>
          </a:p>
        </p:txBody>
      </p:sp>
    </p:spTree>
    <p:extLst>
      <p:ext uri="{BB962C8B-B14F-4D97-AF65-F5344CB8AC3E}">
        <p14:creationId xmlns:p14="http://schemas.microsoft.com/office/powerpoint/2010/main" val="294265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008529-AC15-A3A9-6FB2-EDE617645F29}"/>
              </a:ext>
            </a:extLst>
          </p:cNvPr>
          <p:cNvSpPr>
            <a:spLocks noGrp="1"/>
          </p:cNvSpPr>
          <p:nvPr>
            <p:ph idx="1"/>
          </p:nvPr>
        </p:nvSpPr>
        <p:spPr>
          <a:xfrm>
            <a:off x="765313" y="754636"/>
            <a:ext cx="4652847" cy="5513641"/>
          </a:xfrm>
        </p:spPr>
        <p:txBody>
          <a:bodyPr>
            <a:normAutofit/>
          </a:bodyPr>
          <a:lstStyle/>
          <a:p>
            <a:pPr marL="0" indent="0" algn="l">
              <a:buNone/>
            </a:pPr>
            <a:r>
              <a:rPr lang="en-US" sz="1800" b="1" u="sng" dirty="0">
                <a:solidFill>
                  <a:srgbClr val="FF0066"/>
                </a:solidFill>
              </a:rPr>
              <a:t>Results :</a:t>
            </a:r>
            <a:endParaRPr lang="en-US" sz="1200" b="1" u="sng" dirty="0">
              <a:solidFill>
                <a:srgbClr val="FF0066"/>
              </a:solidFill>
            </a:endParaRPr>
          </a:p>
          <a:p>
            <a:pPr marL="0" indent="0" algn="l">
              <a:buNone/>
            </a:pPr>
            <a:r>
              <a:rPr lang="en-US" sz="1200" i="0" dirty="0">
                <a:solidFill>
                  <a:srgbClr val="000000"/>
                </a:solidFill>
                <a:effectLst/>
                <a:latin typeface="Helvetica Neue"/>
              </a:rPr>
              <a:t>1) Comparing the values obtained for Train &amp; Test:</a:t>
            </a:r>
          </a:p>
          <a:p>
            <a:pPr algn="l"/>
            <a:endParaRPr lang="en-US" sz="1200" b="1" i="0" dirty="0">
              <a:solidFill>
                <a:srgbClr val="000000"/>
              </a:solidFill>
              <a:effectLst/>
              <a:latin typeface="Helvetica Neue"/>
            </a:endParaRPr>
          </a:p>
          <a:p>
            <a:pPr marL="0" indent="0" algn="l">
              <a:buNone/>
            </a:pPr>
            <a:endParaRPr lang="en-US" sz="1200" b="1" i="0" dirty="0">
              <a:solidFill>
                <a:srgbClr val="000000"/>
              </a:solidFill>
              <a:effectLst/>
              <a:latin typeface="Helvetica Neue"/>
            </a:endParaRPr>
          </a:p>
          <a:p>
            <a:pPr marL="0" indent="0" algn="l">
              <a:buNone/>
            </a:pPr>
            <a:endParaRPr lang="en-US" sz="1200" b="1" i="0" dirty="0">
              <a:solidFill>
                <a:srgbClr val="000000"/>
              </a:solidFill>
              <a:effectLst/>
              <a:latin typeface="Helvetica Neue"/>
            </a:endParaRPr>
          </a:p>
          <a:p>
            <a:pPr marL="0" indent="0" algn="l">
              <a:buNone/>
            </a:pPr>
            <a:r>
              <a:rPr lang="en-US" sz="1200" i="0" dirty="0">
                <a:solidFill>
                  <a:srgbClr val="000000"/>
                </a:solidFill>
                <a:effectLst/>
                <a:latin typeface="Helvetica Neue"/>
              </a:rPr>
              <a:t>Thus we have achieved our goal of getting a ballpark of the target lead conversion rate to be around </a:t>
            </a:r>
            <a:r>
              <a:rPr lang="en-US" sz="1200" b="1" i="0" dirty="0">
                <a:solidFill>
                  <a:srgbClr val="000000"/>
                </a:solidFill>
                <a:effectLst/>
                <a:latin typeface="Helvetica Neue"/>
              </a:rPr>
              <a:t>80%</a:t>
            </a:r>
            <a:r>
              <a:rPr lang="en-US" sz="1200" i="0" dirty="0">
                <a:solidFill>
                  <a:srgbClr val="000000"/>
                </a:solidFill>
                <a:effectLst/>
                <a:latin typeface="Helvetica Neue"/>
              </a:rPr>
              <a:t> . The Model seems to predict the Conversion Rate very well and we should be able to give the CEO confidence in making good calls based on this model to get a higher lead conversion rate of </a:t>
            </a:r>
            <a:r>
              <a:rPr lang="en-US" sz="1200" b="1" i="0" dirty="0">
                <a:solidFill>
                  <a:srgbClr val="000000"/>
                </a:solidFill>
                <a:effectLst/>
                <a:latin typeface="Helvetica Neue"/>
              </a:rPr>
              <a:t>80%</a:t>
            </a:r>
            <a:r>
              <a:rPr lang="en-US" sz="1200" i="0" dirty="0">
                <a:solidFill>
                  <a:srgbClr val="000000"/>
                </a:solidFill>
                <a:effectLst/>
                <a:latin typeface="Helvetica Neue"/>
              </a:rPr>
              <a:t>.</a:t>
            </a:r>
            <a:endParaRPr lang="en-US" sz="1200" dirty="0">
              <a:solidFill>
                <a:srgbClr val="000000"/>
              </a:solidFill>
              <a:latin typeface="Helvetica Neue"/>
            </a:endParaRPr>
          </a:p>
          <a:p>
            <a:pPr marL="0" indent="0">
              <a:buNone/>
            </a:pPr>
            <a:r>
              <a:rPr lang="en-IN" sz="1200" dirty="0">
                <a:solidFill>
                  <a:srgbClr val="000000"/>
                </a:solidFill>
                <a:latin typeface="Helvetica Neue"/>
              </a:rPr>
              <a:t>2)</a:t>
            </a:r>
            <a:r>
              <a:rPr lang="en-US" sz="1050" i="0" dirty="0">
                <a:solidFill>
                  <a:srgbClr val="000000"/>
                </a:solidFill>
                <a:effectLst/>
                <a:latin typeface="Helvetica Neue"/>
              </a:rPr>
              <a:t> </a:t>
            </a:r>
            <a:r>
              <a:rPr lang="en-US" sz="1200" dirty="0">
                <a:solidFill>
                  <a:srgbClr val="000000"/>
                </a:solidFill>
                <a:latin typeface="Helvetica Neue"/>
              </a:rPr>
              <a:t>Finding out the leads which should be contacted</a:t>
            </a:r>
          </a:p>
          <a:p>
            <a:pPr>
              <a:buFont typeface="Wingdings" panose="05000000000000000000" pitchFamily="2" charset="2"/>
              <a:buChar char="Ø"/>
            </a:pPr>
            <a:r>
              <a:rPr lang="en-US" sz="1200" dirty="0">
                <a:solidFill>
                  <a:srgbClr val="000000"/>
                </a:solidFill>
                <a:latin typeface="Helvetica Neue"/>
              </a:rPr>
              <a:t>The customers which should be contacted are the customers whose "Lead Score" is equal to or greater than 85. They can be termed as 'Hot Leads’.</a:t>
            </a:r>
          </a:p>
          <a:p>
            <a:pPr>
              <a:buFont typeface="Wingdings" panose="05000000000000000000" pitchFamily="2" charset="2"/>
              <a:buChar char="Ø"/>
            </a:pPr>
            <a:r>
              <a:rPr lang="en-US" sz="1200" dirty="0">
                <a:solidFill>
                  <a:srgbClr val="000000"/>
                </a:solidFill>
                <a:latin typeface="Helvetica Neue"/>
              </a:rPr>
              <a:t>So there are 368 leads which can be contacted and have a high chance of getting converted. The Prospect ID of the customers to be contacted are</a:t>
            </a:r>
          </a:p>
          <a:p>
            <a:pPr marL="0" indent="0">
              <a:buNone/>
            </a:pPr>
            <a:r>
              <a:rPr lang="en-IN" sz="1200" dirty="0">
                <a:solidFill>
                  <a:srgbClr val="000000"/>
                </a:solidFill>
                <a:latin typeface="Helvetica Neue"/>
              </a:rPr>
              <a:t>3) </a:t>
            </a:r>
            <a:r>
              <a:rPr lang="en-US" sz="1200" dirty="0">
                <a:solidFill>
                  <a:srgbClr val="000000"/>
                </a:solidFill>
                <a:latin typeface="Helvetica Neue"/>
              </a:rPr>
              <a:t>Finding out the Important Features from our final model</a:t>
            </a:r>
          </a:p>
          <a:p>
            <a:pPr>
              <a:buFont typeface="Wingdings" panose="05000000000000000000" pitchFamily="2" charset="2"/>
              <a:buChar char="Ø"/>
            </a:pPr>
            <a:endParaRPr lang="en-US" sz="1200" dirty="0">
              <a:solidFill>
                <a:srgbClr val="000000"/>
              </a:solidFill>
              <a:latin typeface="Helvetica Neue"/>
            </a:endParaRPr>
          </a:p>
          <a:p>
            <a:pPr marL="0" indent="0" algn="l">
              <a:buNone/>
            </a:pPr>
            <a:endParaRPr lang="en-IN" sz="1200" b="1" dirty="0">
              <a:solidFill>
                <a:srgbClr val="000000"/>
              </a:solidFill>
              <a:latin typeface="Helvetica Neue"/>
            </a:endParaRPr>
          </a:p>
        </p:txBody>
      </p:sp>
      <p:sp>
        <p:nvSpPr>
          <p:cNvPr id="5" name="TextBox 4">
            <a:extLst>
              <a:ext uri="{FF2B5EF4-FFF2-40B4-BE49-F238E27FC236}">
                <a16:creationId xmlns:a16="http://schemas.microsoft.com/office/drawing/2014/main" xmlns="" id="{0CC2A3F8-8BB3-2FDB-BF65-B7C01E3AEDC7}"/>
              </a:ext>
            </a:extLst>
          </p:cNvPr>
          <p:cNvSpPr txBox="1"/>
          <p:nvPr/>
        </p:nvSpPr>
        <p:spPr>
          <a:xfrm>
            <a:off x="3091737" y="1410131"/>
            <a:ext cx="2035495" cy="923330"/>
          </a:xfrm>
          <a:prstGeom prst="rect">
            <a:avLst/>
          </a:prstGeom>
          <a:noFill/>
        </p:spPr>
        <p:txBody>
          <a:bodyPr wrap="square">
            <a:spAutoFit/>
          </a:bodyPr>
          <a:lstStyle/>
          <a:p>
            <a:pPr algn="l"/>
            <a:r>
              <a:rPr lang="en-US" b="1" u="sng" dirty="0">
                <a:solidFill>
                  <a:srgbClr val="FF0066"/>
                </a:solidFill>
              </a:rPr>
              <a:t>Test Data:</a:t>
            </a:r>
          </a:p>
          <a:p>
            <a:pPr algn="l">
              <a:buFont typeface="Arial" panose="020B0604020202020204" pitchFamily="34" charset="0"/>
              <a:buChar char="•"/>
            </a:pPr>
            <a:r>
              <a:rPr lang="en-US" sz="1200" b="1" i="0" dirty="0">
                <a:solidFill>
                  <a:srgbClr val="000000"/>
                </a:solidFill>
                <a:effectLst/>
                <a:latin typeface="Helvetica Neue"/>
              </a:rPr>
              <a:t>Accuracy : 80.4 %</a:t>
            </a:r>
            <a:endParaRPr lang="en-US" sz="1200" b="0" i="0" dirty="0">
              <a:solidFill>
                <a:srgbClr val="000000"/>
              </a:solidFill>
              <a:effectLst/>
              <a:latin typeface="Helvetica Neue"/>
            </a:endParaRPr>
          </a:p>
          <a:p>
            <a:pPr algn="l">
              <a:buFont typeface="Arial" panose="020B0604020202020204" pitchFamily="34" charset="0"/>
              <a:buChar char="•"/>
            </a:pPr>
            <a:r>
              <a:rPr lang="en-US" sz="1200" b="1" i="0" dirty="0">
                <a:solidFill>
                  <a:srgbClr val="000000"/>
                </a:solidFill>
                <a:effectLst/>
                <a:latin typeface="Helvetica Neue"/>
              </a:rPr>
              <a:t>Sensitivity : 80.4 %</a:t>
            </a:r>
            <a:endParaRPr lang="en-US" sz="1200" b="0" i="0" dirty="0">
              <a:solidFill>
                <a:srgbClr val="000000"/>
              </a:solidFill>
              <a:effectLst/>
              <a:latin typeface="Helvetica Neue"/>
            </a:endParaRPr>
          </a:p>
          <a:p>
            <a:pPr algn="l">
              <a:buFont typeface="Arial" panose="020B0604020202020204" pitchFamily="34" charset="0"/>
              <a:buChar char="•"/>
            </a:pPr>
            <a:r>
              <a:rPr lang="en-US" sz="1200" b="1" i="0" dirty="0">
                <a:solidFill>
                  <a:srgbClr val="000000"/>
                </a:solidFill>
                <a:effectLst/>
                <a:latin typeface="Helvetica Neue"/>
              </a:rPr>
              <a:t>Specificity : 80.5 %</a:t>
            </a:r>
            <a:endParaRPr lang="en-US" sz="1200" b="0" i="0" dirty="0">
              <a:solidFill>
                <a:srgbClr val="000000"/>
              </a:solidFill>
              <a:effectLst/>
              <a:latin typeface="Helvetica Neue"/>
            </a:endParaRPr>
          </a:p>
        </p:txBody>
      </p:sp>
      <p:sp>
        <p:nvSpPr>
          <p:cNvPr id="7" name="TextBox 6">
            <a:extLst>
              <a:ext uri="{FF2B5EF4-FFF2-40B4-BE49-F238E27FC236}">
                <a16:creationId xmlns:a16="http://schemas.microsoft.com/office/drawing/2014/main" xmlns="" id="{C7338A16-1C9D-7B17-7945-C7D0570DC36F}"/>
              </a:ext>
            </a:extLst>
          </p:cNvPr>
          <p:cNvSpPr txBox="1"/>
          <p:nvPr/>
        </p:nvSpPr>
        <p:spPr>
          <a:xfrm>
            <a:off x="951437" y="1410131"/>
            <a:ext cx="1673087" cy="923330"/>
          </a:xfrm>
          <a:prstGeom prst="rect">
            <a:avLst/>
          </a:prstGeom>
          <a:noFill/>
        </p:spPr>
        <p:txBody>
          <a:bodyPr wrap="square">
            <a:spAutoFit/>
          </a:bodyPr>
          <a:lstStyle/>
          <a:p>
            <a:pPr algn="l"/>
            <a:r>
              <a:rPr lang="en-US" b="1" u="sng" dirty="0">
                <a:solidFill>
                  <a:srgbClr val="FF0066"/>
                </a:solidFill>
              </a:rPr>
              <a:t>Train Data:</a:t>
            </a:r>
          </a:p>
          <a:p>
            <a:pPr algn="l">
              <a:buFont typeface="Arial" panose="020B0604020202020204" pitchFamily="34" charset="0"/>
              <a:buChar char="•"/>
            </a:pPr>
            <a:r>
              <a:rPr lang="en-US" sz="1200" b="1" i="0" dirty="0">
                <a:solidFill>
                  <a:srgbClr val="000000"/>
                </a:solidFill>
                <a:effectLst/>
                <a:latin typeface="Helvetica Neue"/>
              </a:rPr>
              <a:t>Accuracy : 81.0 %</a:t>
            </a:r>
            <a:endParaRPr lang="en-US" sz="1200" b="0" i="0" dirty="0">
              <a:solidFill>
                <a:srgbClr val="000000"/>
              </a:solidFill>
              <a:effectLst/>
              <a:latin typeface="Helvetica Neue"/>
            </a:endParaRPr>
          </a:p>
          <a:p>
            <a:pPr algn="l">
              <a:buFont typeface="Arial" panose="020B0604020202020204" pitchFamily="34" charset="0"/>
              <a:buChar char="•"/>
            </a:pPr>
            <a:r>
              <a:rPr lang="en-US" sz="1200" b="1" i="0" dirty="0">
                <a:solidFill>
                  <a:srgbClr val="000000"/>
                </a:solidFill>
                <a:effectLst/>
                <a:latin typeface="Helvetica Neue"/>
              </a:rPr>
              <a:t>Sensitivity : 81.7 %</a:t>
            </a:r>
            <a:endParaRPr lang="en-US" sz="1200" b="0" i="0" dirty="0">
              <a:solidFill>
                <a:srgbClr val="000000"/>
              </a:solidFill>
              <a:effectLst/>
              <a:latin typeface="Helvetica Neue"/>
            </a:endParaRPr>
          </a:p>
          <a:p>
            <a:pPr algn="l">
              <a:buFont typeface="Arial" panose="020B0604020202020204" pitchFamily="34" charset="0"/>
              <a:buChar char="•"/>
            </a:pPr>
            <a:r>
              <a:rPr lang="en-US" sz="1200" b="1" i="0" dirty="0">
                <a:solidFill>
                  <a:srgbClr val="000000"/>
                </a:solidFill>
                <a:effectLst/>
                <a:latin typeface="Helvetica Neue"/>
              </a:rPr>
              <a:t>Specificity : 80.6 %</a:t>
            </a:r>
            <a:endParaRPr lang="en-US" sz="1200" b="0" i="0" dirty="0">
              <a:solidFill>
                <a:srgbClr val="000000"/>
              </a:solidFill>
              <a:effectLst/>
              <a:latin typeface="Helvetica Neue"/>
            </a:endParaRPr>
          </a:p>
        </p:txBody>
      </p:sp>
      <p:sp>
        <p:nvSpPr>
          <p:cNvPr id="9" name="TextBox 8">
            <a:extLst>
              <a:ext uri="{FF2B5EF4-FFF2-40B4-BE49-F238E27FC236}">
                <a16:creationId xmlns:a16="http://schemas.microsoft.com/office/drawing/2014/main" xmlns="" id="{604D41C0-CE21-1D5C-59BD-BA3C88FFEDCC}"/>
              </a:ext>
            </a:extLst>
          </p:cNvPr>
          <p:cNvSpPr txBox="1"/>
          <p:nvPr/>
        </p:nvSpPr>
        <p:spPr>
          <a:xfrm>
            <a:off x="6076122" y="754636"/>
            <a:ext cx="6115878" cy="369332"/>
          </a:xfrm>
          <a:prstGeom prst="rect">
            <a:avLst/>
          </a:prstGeom>
          <a:noFill/>
        </p:spPr>
        <p:txBody>
          <a:bodyPr wrap="square">
            <a:spAutoFit/>
          </a:bodyPr>
          <a:lstStyle/>
          <a:p>
            <a:pPr marL="0" indent="0">
              <a:buNone/>
            </a:pPr>
            <a:r>
              <a:rPr lang="en-IN" b="1" u="sng" dirty="0">
                <a:solidFill>
                  <a:srgbClr val="FF0066"/>
                </a:solidFill>
              </a:rPr>
              <a:t>Recommendations:</a:t>
            </a:r>
          </a:p>
        </p:txBody>
      </p:sp>
      <p:cxnSp>
        <p:nvCxnSpPr>
          <p:cNvPr id="11" name="Straight Connector 10">
            <a:extLst>
              <a:ext uri="{FF2B5EF4-FFF2-40B4-BE49-F238E27FC236}">
                <a16:creationId xmlns:a16="http://schemas.microsoft.com/office/drawing/2014/main" xmlns="" id="{6E48D7A1-DF4D-1001-35E2-C3EF286D0D6D}"/>
              </a:ext>
            </a:extLst>
          </p:cNvPr>
          <p:cNvCxnSpPr/>
          <p:nvPr/>
        </p:nvCxnSpPr>
        <p:spPr>
          <a:xfrm>
            <a:off x="5874310" y="613954"/>
            <a:ext cx="36780" cy="565432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64F1F206-7F1A-950F-6AD2-601119B03DFB}"/>
              </a:ext>
            </a:extLst>
          </p:cNvPr>
          <p:cNvSpPr txBox="1"/>
          <p:nvPr/>
        </p:nvSpPr>
        <p:spPr>
          <a:xfrm>
            <a:off x="6202018" y="1064632"/>
            <a:ext cx="5038545" cy="4616648"/>
          </a:xfrm>
          <a:prstGeom prst="rect">
            <a:avLst/>
          </a:prstGeom>
          <a:noFill/>
        </p:spPr>
        <p:txBody>
          <a:bodyPr wrap="square">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a:t>
            </a:r>
            <a:r>
              <a:rPr lang="en-US" altLang="en-US" sz="1200" b="1" dirty="0">
                <a:solidFill>
                  <a:srgbClr val="000000"/>
                </a:solidFill>
                <a:latin typeface="Helvetica Neue"/>
              </a:rPr>
              <a:t> should make calls </a:t>
            </a:r>
            <a:r>
              <a:rPr lang="en-US" altLang="en-US" sz="1200" dirty="0">
                <a:solidFill>
                  <a:srgbClr val="000000"/>
                </a:solidFill>
                <a:latin typeface="Helvetica Neue"/>
              </a:rPr>
              <a:t>to the leads coming from the lead sources "</a:t>
            </a:r>
            <a:r>
              <a:rPr lang="en-US" altLang="en-US" sz="1200" dirty="0" err="1">
                <a:solidFill>
                  <a:srgbClr val="000000"/>
                </a:solidFill>
                <a:latin typeface="Helvetica Neue"/>
              </a:rPr>
              <a:t>Welingak</a:t>
            </a:r>
            <a:r>
              <a:rPr lang="en-US" altLang="en-US" sz="1200" dirty="0">
                <a:solidFill>
                  <a:srgbClr val="000000"/>
                </a:solidFill>
                <a:latin typeface="Helvetica Neue"/>
              </a:rPr>
              <a:t> Websites" and "Reference" as these are more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 </a:t>
            </a:r>
            <a:r>
              <a:rPr lang="en-US" altLang="en-US" sz="1200" b="1" dirty="0">
                <a:solidFill>
                  <a:srgbClr val="000000"/>
                </a:solidFill>
                <a:latin typeface="Helvetica Neue"/>
              </a:rPr>
              <a:t>should make calls </a:t>
            </a:r>
            <a:r>
              <a:rPr lang="en-US" altLang="en-US" sz="1200" dirty="0">
                <a:solidFill>
                  <a:srgbClr val="000000"/>
                </a:solidFill>
                <a:latin typeface="Helvetica Neue"/>
              </a:rPr>
              <a:t>to the leads who are the "working professionals" as they are more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a:t>
            </a:r>
            <a:r>
              <a:rPr lang="en-US" altLang="en-US" sz="1200" b="1" dirty="0">
                <a:solidFill>
                  <a:srgbClr val="000000"/>
                </a:solidFill>
                <a:latin typeface="Helvetica Neue"/>
              </a:rPr>
              <a:t> should make calls </a:t>
            </a:r>
            <a:r>
              <a:rPr lang="en-US" altLang="en-US" sz="1200" dirty="0">
                <a:solidFill>
                  <a:srgbClr val="000000"/>
                </a:solidFill>
                <a:latin typeface="Helvetica Neue"/>
              </a:rPr>
              <a:t>to the leads who spent "more time on the websites" as these are more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a:t>
            </a:r>
            <a:r>
              <a:rPr lang="en-US" altLang="en-US" sz="1200" b="1" dirty="0">
                <a:solidFill>
                  <a:srgbClr val="000000"/>
                </a:solidFill>
                <a:latin typeface="Helvetica Neue"/>
              </a:rPr>
              <a:t> should make calls </a:t>
            </a:r>
            <a:r>
              <a:rPr lang="en-US" altLang="en-US" sz="1200" dirty="0">
                <a:solidFill>
                  <a:srgbClr val="000000"/>
                </a:solidFill>
                <a:latin typeface="Helvetica Neue"/>
              </a:rPr>
              <a:t>to the leads coming from the lead sources "Olark Chat" as these are more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a:t>
            </a:r>
            <a:r>
              <a:rPr lang="en-US" altLang="en-US" sz="1200" b="1" dirty="0">
                <a:solidFill>
                  <a:srgbClr val="000000"/>
                </a:solidFill>
                <a:latin typeface="Helvetica Neue"/>
              </a:rPr>
              <a:t> should make calls </a:t>
            </a:r>
            <a:r>
              <a:rPr lang="en-US" altLang="en-US" sz="1200" dirty="0">
                <a:solidFill>
                  <a:srgbClr val="000000"/>
                </a:solidFill>
                <a:latin typeface="Helvetica Neue"/>
              </a:rPr>
              <a:t>to the leads whose last activity was SMS Sent as they are more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 </a:t>
            </a:r>
            <a:r>
              <a:rPr lang="en-US" altLang="en-US" sz="1200" b="1" dirty="0">
                <a:solidFill>
                  <a:srgbClr val="000000"/>
                </a:solidFill>
                <a:latin typeface="Helvetica Neue"/>
              </a:rPr>
              <a:t>should not make calls </a:t>
            </a:r>
            <a:r>
              <a:rPr lang="en-US" altLang="en-US" sz="1200" dirty="0">
                <a:solidFill>
                  <a:srgbClr val="000000"/>
                </a:solidFill>
                <a:latin typeface="Helvetica Neue"/>
              </a:rPr>
              <a:t>to the leads whose last activity was "Olark Chat Conversation" as they are not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 </a:t>
            </a:r>
            <a:r>
              <a:rPr lang="en-US" altLang="en-US" sz="1200" b="1" dirty="0">
                <a:solidFill>
                  <a:srgbClr val="000000"/>
                </a:solidFill>
                <a:latin typeface="Helvetica Neue"/>
              </a:rPr>
              <a:t>should not make calls </a:t>
            </a:r>
            <a:r>
              <a:rPr lang="en-US" altLang="en-US" sz="1200" dirty="0">
                <a:solidFill>
                  <a:srgbClr val="000000"/>
                </a:solidFill>
                <a:latin typeface="Helvetica Neue"/>
              </a:rPr>
              <a:t>to the leads whose lead origin is "Landing Page Submission" as they are not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 </a:t>
            </a:r>
            <a:r>
              <a:rPr lang="en-US" altLang="en-US" sz="1200" b="1" dirty="0">
                <a:solidFill>
                  <a:srgbClr val="000000"/>
                </a:solidFill>
                <a:latin typeface="Helvetica Neue"/>
              </a:rPr>
              <a:t>should not make calls </a:t>
            </a:r>
            <a:r>
              <a:rPr lang="en-US" altLang="en-US" sz="1200" dirty="0">
                <a:solidFill>
                  <a:srgbClr val="000000"/>
                </a:solidFill>
                <a:latin typeface="Helvetica Neue"/>
              </a:rPr>
              <a:t>to the leads whose Specialization was "Others" as they are not likely to get converted.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200" dirty="0">
                <a:solidFill>
                  <a:srgbClr val="000000"/>
                </a:solidFill>
                <a:latin typeface="Helvetica Neue"/>
              </a:rPr>
              <a:t>The company </a:t>
            </a:r>
            <a:r>
              <a:rPr lang="en-US" altLang="en-US" sz="1200" b="1" dirty="0">
                <a:solidFill>
                  <a:srgbClr val="000000"/>
                </a:solidFill>
                <a:latin typeface="Helvetica Neue"/>
              </a:rPr>
              <a:t>should not make calls </a:t>
            </a:r>
            <a:r>
              <a:rPr lang="en-US" altLang="en-US" sz="1200" dirty="0">
                <a:solidFill>
                  <a:srgbClr val="000000"/>
                </a:solidFill>
                <a:latin typeface="Helvetica Neue"/>
              </a:rPr>
              <a:t>to the leads who chose the option of "Do not Email" as "yes" as they are not likely to get converted.</a:t>
            </a:r>
          </a:p>
          <a:p>
            <a:pPr marL="0" indent="0" algn="l">
              <a:buNone/>
            </a:pPr>
            <a:endParaRPr lang="en-US" sz="1800" dirty="0">
              <a:solidFill>
                <a:srgbClr val="000000"/>
              </a:solidFill>
              <a:latin typeface="Helvetica Neue"/>
            </a:endParaRPr>
          </a:p>
        </p:txBody>
      </p:sp>
      <p:sp>
        <p:nvSpPr>
          <p:cNvPr id="21" name="Rectangle 8">
            <a:extLst>
              <a:ext uri="{FF2B5EF4-FFF2-40B4-BE49-F238E27FC236}">
                <a16:creationId xmlns:a16="http://schemas.microsoft.com/office/drawing/2014/main" xmlns="" id="{0C1286C7-EAAA-F855-3858-B12A8BFBCBA1}"/>
              </a:ext>
            </a:extLst>
          </p:cNvPr>
          <p:cNvSpPr>
            <a:spLocks noChangeArrowheads="1"/>
          </p:cNvSpPr>
          <p:nvPr/>
        </p:nvSpPr>
        <p:spPr bwMode="auto">
          <a:xfrm>
            <a:off x="0" y="-259488"/>
            <a:ext cx="184731" cy="51897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8093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97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20241" y="2625634"/>
            <a:ext cx="8281851" cy="1107996"/>
          </a:xfrm>
          <a:prstGeom prst="rect">
            <a:avLst/>
          </a:prstGeom>
          <a:noFill/>
        </p:spPr>
        <p:txBody>
          <a:bodyPr wrap="square" rtlCol="0">
            <a:spAutoFit/>
          </a:bodyPr>
          <a:lstStyle/>
          <a:p>
            <a:pPr algn="ctr"/>
            <a:r>
              <a:rPr lang="en-US" sz="6600" b="1" dirty="0"/>
              <a:t>Thankyou</a:t>
            </a:r>
          </a:p>
        </p:txBody>
      </p:sp>
    </p:spTree>
    <p:extLst>
      <p:ext uri="{BB962C8B-B14F-4D97-AF65-F5344CB8AC3E}">
        <p14:creationId xmlns:p14="http://schemas.microsoft.com/office/powerpoint/2010/main" val="282620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5A7D7-F198-28A5-C72E-D892B57E7BE9}"/>
              </a:ext>
            </a:extLst>
          </p:cNvPr>
          <p:cNvSpPr>
            <a:spLocks noGrp="1"/>
          </p:cNvSpPr>
          <p:nvPr>
            <p:ph type="title"/>
          </p:nvPr>
        </p:nvSpPr>
        <p:spPr>
          <a:xfrm>
            <a:off x="1189385" y="784085"/>
            <a:ext cx="4111486" cy="396094"/>
          </a:xfrm>
        </p:spPr>
        <p:txBody>
          <a:bodyPr>
            <a:normAutofit/>
          </a:bodyPr>
          <a:lstStyle/>
          <a:p>
            <a:pPr algn="l"/>
            <a:r>
              <a:rPr lang="en-IN" sz="1800" b="1" u="sng" dirty="0">
                <a:solidFill>
                  <a:srgbClr val="FF0066"/>
                </a:solidFill>
              </a:rPr>
              <a:t>Problem statement</a:t>
            </a:r>
          </a:p>
        </p:txBody>
      </p:sp>
      <p:sp>
        <p:nvSpPr>
          <p:cNvPr id="3" name="Content Placeholder 2">
            <a:extLst>
              <a:ext uri="{FF2B5EF4-FFF2-40B4-BE49-F238E27FC236}">
                <a16:creationId xmlns:a16="http://schemas.microsoft.com/office/drawing/2014/main" xmlns="" id="{D1A51F87-5EF3-A019-0671-4D8BAAB8B391}"/>
              </a:ext>
            </a:extLst>
          </p:cNvPr>
          <p:cNvSpPr>
            <a:spLocks noGrp="1"/>
          </p:cNvSpPr>
          <p:nvPr>
            <p:ph idx="1"/>
          </p:nvPr>
        </p:nvSpPr>
        <p:spPr>
          <a:xfrm>
            <a:off x="1189386" y="1337731"/>
            <a:ext cx="10061710" cy="1869295"/>
          </a:xfrm>
          <a:ln>
            <a:noFill/>
          </a:ln>
        </p:spPr>
        <p:txBody>
          <a:bodyPr>
            <a:normAutofit lnSpcReduction="10000"/>
          </a:bodyPr>
          <a:lstStyle/>
          <a:p>
            <a:pPr>
              <a:buFont typeface="Wingdings" panose="05000000000000000000" pitchFamily="2" charset="2"/>
              <a:buChar char="Ø"/>
            </a:pPr>
            <a:r>
              <a:rPr lang="en-US" sz="1300" dirty="0">
                <a:solidFill>
                  <a:srgbClr val="000000"/>
                </a:solidFill>
                <a:latin typeface="Helvetica Neue"/>
              </a:rPr>
              <a:t>Ed-tech company named X Education sells online courses to industry professionals. Many interested candidates land on their websites to get more details. </a:t>
            </a:r>
          </a:p>
          <a:p>
            <a:pPr>
              <a:buFont typeface="Wingdings" panose="05000000000000000000" pitchFamily="2" charset="2"/>
              <a:buChar char="Ø"/>
            </a:pPr>
            <a:r>
              <a:rPr lang="en-US" sz="1300" dirty="0">
                <a:solidFill>
                  <a:srgbClr val="000000"/>
                </a:solidFill>
                <a:latin typeface="Helvetica Neue"/>
              </a:rPr>
              <a:t>Once, interested person fills basic details. X Education, gets a data for leads, its lead conversion rate is very poor approximately  30%.</a:t>
            </a:r>
          </a:p>
          <a:p>
            <a:pPr>
              <a:buFont typeface="Wingdings" panose="05000000000000000000" pitchFamily="2" charset="2"/>
              <a:buChar char="Ø"/>
            </a:pPr>
            <a:r>
              <a:rPr lang="en-US" sz="1300" dirty="0">
                <a:solidFill>
                  <a:srgbClr val="000000"/>
                </a:solidFill>
                <a:latin typeface="Helvetica Neue"/>
              </a:rPr>
              <a:t>To make good business out of it, the company wants to identify the most potential leads, also known as ‘Hot Leads’.</a:t>
            </a:r>
          </a:p>
          <a:p>
            <a:pPr>
              <a:buFont typeface="Wingdings" panose="05000000000000000000" pitchFamily="2" charset="2"/>
              <a:buChar char="Ø"/>
            </a:pPr>
            <a:r>
              <a:rPr lang="en-US" sz="1300" dirty="0">
                <a:solidFill>
                  <a:srgbClr val="000000"/>
                </a:solidFill>
                <a:latin typeface="Helvetica Neue"/>
              </a:rPr>
              <a:t>If they are able to identify this set of leads, the lead conversion rate increases as the sales and marketing team will now be focusing more on communicating with the potential leads instead of making calls to everyone.</a:t>
            </a:r>
          </a:p>
          <a:p>
            <a:endParaRPr lang="en-IN" dirty="0"/>
          </a:p>
          <a:p>
            <a:endParaRPr lang="en-IN" dirty="0"/>
          </a:p>
        </p:txBody>
      </p:sp>
      <p:sp>
        <p:nvSpPr>
          <p:cNvPr id="8" name="Title 1">
            <a:extLst>
              <a:ext uri="{FF2B5EF4-FFF2-40B4-BE49-F238E27FC236}">
                <a16:creationId xmlns:a16="http://schemas.microsoft.com/office/drawing/2014/main" xmlns="" id="{7F046D32-81F8-3C4C-F70D-648F0FC5A29D}"/>
              </a:ext>
            </a:extLst>
          </p:cNvPr>
          <p:cNvSpPr txBox="1">
            <a:spLocks/>
          </p:cNvSpPr>
          <p:nvPr/>
        </p:nvSpPr>
        <p:spPr>
          <a:xfrm>
            <a:off x="1189385" y="3161381"/>
            <a:ext cx="2342310" cy="39609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1800" b="1" u="sng" dirty="0">
                <a:solidFill>
                  <a:srgbClr val="FF0066"/>
                </a:solidFill>
              </a:rPr>
              <a:t>Objective:</a:t>
            </a:r>
          </a:p>
        </p:txBody>
      </p:sp>
      <p:sp>
        <p:nvSpPr>
          <p:cNvPr id="9" name="Content Placeholder 2">
            <a:extLst>
              <a:ext uri="{FF2B5EF4-FFF2-40B4-BE49-F238E27FC236}">
                <a16:creationId xmlns:a16="http://schemas.microsoft.com/office/drawing/2014/main" xmlns="" id="{92638330-C01E-3E35-242D-CDE4ECC1BB95}"/>
              </a:ext>
            </a:extLst>
          </p:cNvPr>
          <p:cNvSpPr txBox="1">
            <a:spLocks/>
          </p:cNvSpPr>
          <p:nvPr/>
        </p:nvSpPr>
        <p:spPr>
          <a:xfrm>
            <a:off x="1189385" y="3769507"/>
            <a:ext cx="5012632" cy="988023"/>
          </a:xfrm>
          <a:prstGeom prst="rect">
            <a:avLst/>
          </a:prstGeom>
          <a:ln>
            <a:noFill/>
          </a:ln>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Ø"/>
            </a:pPr>
            <a:r>
              <a:rPr lang="en-US" sz="1300" dirty="0">
                <a:solidFill>
                  <a:srgbClr val="000000"/>
                </a:solidFill>
                <a:latin typeface="Helvetica Neue"/>
              </a:rPr>
              <a:t>The company wants to identify the most potential leads.</a:t>
            </a:r>
            <a:endParaRPr lang="en-IN" sz="1300" dirty="0">
              <a:solidFill>
                <a:srgbClr val="000000"/>
              </a:solidFill>
              <a:latin typeface="Helvetica Neue"/>
            </a:endParaRPr>
          </a:p>
          <a:p>
            <a:pPr>
              <a:buFont typeface="Wingdings" panose="05000000000000000000" pitchFamily="2" charset="2"/>
              <a:buChar char="Ø"/>
            </a:pPr>
            <a:r>
              <a:rPr lang="en-US" sz="1300" dirty="0">
                <a:solidFill>
                  <a:srgbClr val="000000"/>
                </a:solidFill>
                <a:latin typeface="Helvetica Neue"/>
              </a:rPr>
              <a:t>Have to build a Model which identifies the hot leads.</a:t>
            </a:r>
          </a:p>
          <a:p>
            <a:pPr>
              <a:buFont typeface="Wingdings" panose="05000000000000000000" pitchFamily="2" charset="2"/>
              <a:buChar char="Ø"/>
            </a:pPr>
            <a:r>
              <a:rPr lang="en-US" sz="1300" dirty="0">
                <a:solidFill>
                  <a:srgbClr val="000000"/>
                </a:solidFill>
                <a:latin typeface="Helvetica Neue"/>
              </a:rPr>
              <a:t>For future use user cases need to generate a model.</a:t>
            </a:r>
            <a:endParaRPr lang="en-IN" sz="1300" dirty="0">
              <a:solidFill>
                <a:srgbClr val="000000"/>
              </a:solidFill>
              <a:latin typeface="Helvetica Neue"/>
            </a:endParaRPr>
          </a:p>
          <a:p>
            <a:endParaRPr lang="en-IN" dirty="0"/>
          </a:p>
        </p:txBody>
      </p:sp>
    </p:spTree>
    <p:extLst>
      <p:ext uri="{BB962C8B-B14F-4D97-AF65-F5344CB8AC3E}">
        <p14:creationId xmlns:p14="http://schemas.microsoft.com/office/powerpoint/2010/main" val="388981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5A7D7-F198-28A5-C72E-D892B57E7BE9}"/>
              </a:ext>
            </a:extLst>
          </p:cNvPr>
          <p:cNvSpPr>
            <a:spLocks noGrp="1"/>
          </p:cNvSpPr>
          <p:nvPr>
            <p:ph type="title"/>
          </p:nvPr>
        </p:nvSpPr>
        <p:spPr>
          <a:xfrm>
            <a:off x="1189385" y="784085"/>
            <a:ext cx="3369363" cy="396094"/>
          </a:xfrm>
        </p:spPr>
        <p:txBody>
          <a:bodyPr>
            <a:normAutofit fontScale="90000"/>
          </a:bodyPr>
          <a:lstStyle/>
          <a:p>
            <a:pPr algn="l"/>
            <a:r>
              <a:rPr lang="en-IN" sz="2000" b="1" u="sng" dirty="0">
                <a:solidFill>
                  <a:srgbClr val="FF0066"/>
                </a:solidFill>
              </a:rPr>
              <a:t>Steps followed</a:t>
            </a:r>
            <a:r>
              <a:rPr lang="en-IN" sz="4400" b="1" u="sng" dirty="0">
                <a:solidFill>
                  <a:srgbClr val="FF0066"/>
                </a:solidFill>
              </a:rPr>
              <a:t>:- </a:t>
            </a:r>
            <a:endParaRPr lang="en-IN" b="1" u="sng" dirty="0">
              <a:solidFill>
                <a:srgbClr val="FF0066"/>
              </a:solidFill>
            </a:endParaRPr>
          </a:p>
        </p:txBody>
      </p:sp>
      <p:sp>
        <p:nvSpPr>
          <p:cNvPr id="3" name="Content Placeholder 2">
            <a:extLst>
              <a:ext uri="{FF2B5EF4-FFF2-40B4-BE49-F238E27FC236}">
                <a16:creationId xmlns:a16="http://schemas.microsoft.com/office/drawing/2014/main" xmlns="" id="{D1A51F87-5EF3-A019-0671-4D8BAAB8B391}"/>
              </a:ext>
            </a:extLst>
          </p:cNvPr>
          <p:cNvSpPr>
            <a:spLocks noGrp="1"/>
          </p:cNvSpPr>
          <p:nvPr>
            <p:ph idx="1"/>
          </p:nvPr>
        </p:nvSpPr>
        <p:spPr>
          <a:xfrm>
            <a:off x="1189386" y="1337731"/>
            <a:ext cx="5012631" cy="4736183"/>
          </a:xfrm>
          <a:ln>
            <a:noFill/>
          </a:ln>
        </p:spPr>
        <p:txBody>
          <a:bodyPr>
            <a:normAutofit fontScale="25000" lnSpcReduction="20000"/>
          </a:bodyPr>
          <a:lstStyle/>
          <a:p>
            <a:pPr>
              <a:buFont typeface="Wingdings" panose="05000000000000000000" pitchFamily="2" charset="2"/>
              <a:buChar char="Ø"/>
            </a:pPr>
            <a:r>
              <a:rPr lang="en-IN" sz="5200" dirty="0">
                <a:solidFill>
                  <a:srgbClr val="000000"/>
                </a:solidFill>
                <a:latin typeface="Helvetica Neue"/>
              </a:rPr>
              <a:t>Data Inspection.</a:t>
            </a:r>
          </a:p>
          <a:p>
            <a:pPr>
              <a:buFont typeface="Wingdings" panose="05000000000000000000" pitchFamily="2" charset="2"/>
              <a:buChar char="Ø"/>
            </a:pPr>
            <a:r>
              <a:rPr lang="en-IN" sz="5200" dirty="0">
                <a:solidFill>
                  <a:srgbClr val="000000"/>
                </a:solidFill>
                <a:latin typeface="Helvetica Neue"/>
              </a:rPr>
              <a:t>Data Cleaning.</a:t>
            </a:r>
          </a:p>
          <a:p>
            <a:pPr>
              <a:buFont typeface="Wingdings" panose="05000000000000000000" pitchFamily="2" charset="2"/>
              <a:buChar char="Ø"/>
            </a:pPr>
            <a:r>
              <a:rPr lang="en-IN" sz="5200" dirty="0">
                <a:solidFill>
                  <a:srgbClr val="000000"/>
                </a:solidFill>
                <a:latin typeface="Helvetica Neue"/>
              </a:rPr>
              <a:t>Exploratory Data Analysis.</a:t>
            </a:r>
          </a:p>
          <a:p>
            <a:pPr>
              <a:buFont typeface="Wingdings" panose="05000000000000000000" pitchFamily="2" charset="2"/>
              <a:buChar char="Ø"/>
            </a:pPr>
            <a:r>
              <a:rPr lang="en-IN" sz="5200" dirty="0">
                <a:solidFill>
                  <a:srgbClr val="000000"/>
                </a:solidFill>
                <a:latin typeface="Helvetica Neue"/>
              </a:rPr>
              <a:t>Univariate Analysis and Bivariate Analysis.</a:t>
            </a:r>
          </a:p>
          <a:p>
            <a:pPr>
              <a:buFont typeface="Wingdings" panose="05000000000000000000" pitchFamily="2" charset="2"/>
              <a:buChar char="Ø"/>
            </a:pPr>
            <a:r>
              <a:rPr lang="en-IN" sz="5200" dirty="0">
                <a:solidFill>
                  <a:srgbClr val="000000"/>
                </a:solidFill>
                <a:latin typeface="Helvetica Neue"/>
              </a:rPr>
              <a:t>Data Preparation</a:t>
            </a:r>
          </a:p>
          <a:p>
            <a:pPr marL="800100" lvl="1" indent="-342900">
              <a:buFont typeface="+mj-lt"/>
              <a:buAutoNum type="arabicPeriod"/>
            </a:pPr>
            <a:r>
              <a:rPr lang="en-IN" sz="5200" dirty="0">
                <a:solidFill>
                  <a:srgbClr val="000000"/>
                </a:solidFill>
                <a:latin typeface="Helvetica Neue"/>
              </a:rPr>
              <a:t>Converting some binary variables</a:t>
            </a:r>
          </a:p>
          <a:p>
            <a:pPr marL="800100" lvl="1" indent="-342900">
              <a:buFont typeface="+mj-lt"/>
              <a:buAutoNum type="arabicPeriod"/>
            </a:pPr>
            <a:r>
              <a:rPr lang="en-US" sz="5200" dirty="0">
                <a:solidFill>
                  <a:srgbClr val="000000"/>
                </a:solidFill>
                <a:latin typeface="Helvetica Neue"/>
              </a:rPr>
              <a:t>Creating Dummy variables for the categorical features</a:t>
            </a:r>
          </a:p>
          <a:p>
            <a:pPr marL="800100" lvl="1" indent="-342900">
              <a:buFont typeface="+mj-lt"/>
              <a:buAutoNum type="arabicPeriod"/>
            </a:pPr>
            <a:r>
              <a:rPr lang="en-US" sz="5200" dirty="0">
                <a:solidFill>
                  <a:srgbClr val="000000"/>
                </a:solidFill>
                <a:latin typeface="Helvetica Neue"/>
              </a:rPr>
              <a:t>Splitting the data into train and test set</a:t>
            </a:r>
          </a:p>
          <a:p>
            <a:pPr marL="800100" lvl="1" indent="-342900">
              <a:buFont typeface="+mj-lt"/>
              <a:buAutoNum type="arabicPeriod"/>
            </a:pPr>
            <a:r>
              <a:rPr lang="en-IN" sz="5200" dirty="0">
                <a:solidFill>
                  <a:srgbClr val="000000"/>
                </a:solidFill>
                <a:latin typeface="Helvetica Neue"/>
              </a:rPr>
              <a:t>Scaling the features</a:t>
            </a:r>
          </a:p>
          <a:p>
            <a:pPr>
              <a:buFont typeface="Wingdings" panose="05000000000000000000" pitchFamily="2" charset="2"/>
              <a:buChar char="Ø"/>
            </a:pPr>
            <a:r>
              <a:rPr lang="en-IN" sz="5200" dirty="0">
                <a:solidFill>
                  <a:srgbClr val="000000"/>
                </a:solidFill>
                <a:latin typeface="Helvetica Neue"/>
              </a:rPr>
              <a:t>Feature Selection Using RFE.</a:t>
            </a:r>
          </a:p>
          <a:p>
            <a:pPr>
              <a:buFont typeface="Wingdings" panose="05000000000000000000" pitchFamily="2" charset="2"/>
              <a:buChar char="Ø"/>
            </a:pPr>
            <a:r>
              <a:rPr lang="en-IN" sz="5200" dirty="0">
                <a:solidFill>
                  <a:srgbClr val="000000"/>
                </a:solidFill>
                <a:latin typeface="Helvetica Neue"/>
              </a:rPr>
              <a:t>Model Building</a:t>
            </a:r>
          </a:p>
          <a:p>
            <a:pPr>
              <a:buFont typeface="Wingdings" panose="05000000000000000000" pitchFamily="2" charset="2"/>
              <a:buChar char="Ø"/>
            </a:pPr>
            <a:r>
              <a:rPr lang="en-IN" sz="5200" dirty="0">
                <a:solidFill>
                  <a:srgbClr val="000000"/>
                </a:solidFill>
                <a:latin typeface="Helvetica Neue"/>
              </a:rPr>
              <a:t>Checking for P-values and VIF values.</a:t>
            </a:r>
          </a:p>
          <a:p>
            <a:pPr>
              <a:buFont typeface="Wingdings" panose="05000000000000000000" pitchFamily="2" charset="2"/>
              <a:buChar char="Ø"/>
            </a:pPr>
            <a:r>
              <a:rPr lang="en-US" sz="5200" dirty="0">
                <a:solidFill>
                  <a:srgbClr val="000000"/>
                </a:solidFill>
                <a:latin typeface="Helvetica Neue"/>
              </a:rPr>
              <a:t>Making Prediction on the Train set</a:t>
            </a:r>
          </a:p>
          <a:p>
            <a:pPr>
              <a:buFont typeface="Wingdings" panose="05000000000000000000" pitchFamily="2" charset="2"/>
              <a:buChar char="Ø"/>
            </a:pPr>
            <a:r>
              <a:rPr lang="en-US" sz="5200" dirty="0">
                <a:solidFill>
                  <a:srgbClr val="000000"/>
                </a:solidFill>
                <a:latin typeface="Helvetica Neue"/>
              </a:rPr>
              <a:t>Choosing an arbitrary cut-off probability point of 0.5 to find the predicted labels.</a:t>
            </a:r>
          </a:p>
          <a:p>
            <a:pPr>
              <a:buFont typeface="Wingdings" panose="05000000000000000000" pitchFamily="2" charset="2"/>
              <a:buChar char="Ø"/>
            </a:pPr>
            <a:r>
              <a:rPr lang="en-IN" sz="5200" dirty="0">
                <a:solidFill>
                  <a:srgbClr val="000000"/>
                </a:solidFill>
                <a:latin typeface="Helvetica Neue"/>
              </a:rPr>
              <a:t>Making the Confusion matrix.</a:t>
            </a:r>
          </a:p>
          <a:p>
            <a:pPr>
              <a:buFont typeface="Wingdings" panose="05000000000000000000" pitchFamily="2" charset="2"/>
              <a:buChar char="Ø"/>
            </a:pPr>
            <a:endParaRPr lang="en-IN" sz="1000" b="1" i="0" dirty="0">
              <a:solidFill>
                <a:srgbClr val="000000"/>
              </a:solidFill>
              <a:effectLst/>
              <a:latin typeface="Helvetica Neue"/>
            </a:endParaRPr>
          </a:p>
          <a:p>
            <a:pPr>
              <a:buFont typeface="Wingdings" panose="05000000000000000000" pitchFamily="2" charset="2"/>
              <a:buChar char="Ø"/>
            </a:pPr>
            <a:endParaRPr lang="en-IN" sz="1100" b="1" i="0" dirty="0">
              <a:solidFill>
                <a:srgbClr val="000000"/>
              </a:solidFill>
              <a:effectLst/>
              <a:latin typeface="Helvetica Neue"/>
            </a:endParaRPr>
          </a:p>
          <a:p>
            <a:pPr>
              <a:buFont typeface="Wingdings" panose="05000000000000000000" pitchFamily="2" charset="2"/>
              <a:buChar char="Ø"/>
            </a:pPr>
            <a:endParaRPr lang="en-IN" sz="1400" b="1" dirty="0">
              <a:solidFill>
                <a:srgbClr val="000000"/>
              </a:solidFill>
              <a:latin typeface="Helvetica Neue"/>
            </a:endParaRPr>
          </a:p>
          <a:p>
            <a:pPr>
              <a:buFont typeface="Wingdings" panose="05000000000000000000" pitchFamily="2" charset="2"/>
              <a:buChar char="Ø"/>
            </a:pPr>
            <a:endParaRPr lang="en-IN" sz="1400" b="1" i="0" dirty="0">
              <a:solidFill>
                <a:srgbClr val="000000"/>
              </a:solidFill>
              <a:effectLst/>
              <a:latin typeface="Helvetica Neue"/>
            </a:endParaRPr>
          </a:p>
          <a:p>
            <a:pPr marL="342900" indent="-342900">
              <a:buAutoNum type="arabicParenR"/>
            </a:pPr>
            <a:endParaRPr lang="en-IN" sz="1800" dirty="0"/>
          </a:p>
          <a:p>
            <a:pPr marL="0" indent="0">
              <a:spcAft>
                <a:spcPts val="200"/>
              </a:spcAft>
              <a:buNone/>
            </a:pPr>
            <a:endParaRPr lang="en-IN" sz="1800" dirty="0"/>
          </a:p>
          <a:p>
            <a:endParaRPr lang="en-IN" dirty="0"/>
          </a:p>
        </p:txBody>
      </p:sp>
      <p:sp>
        <p:nvSpPr>
          <p:cNvPr id="6" name="Content Placeholder 2">
            <a:extLst>
              <a:ext uri="{FF2B5EF4-FFF2-40B4-BE49-F238E27FC236}">
                <a16:creationId xmlns:a16="http://schemas.microsoft.com/office/drawing/2014/main" xmlns="" id="{9E6D7212-6BCB-5963-B5CC-0C7BDB2DE79D}"/>
              </a:ext>
            </a:extLst>
          </p:cNvPr>
          <p:cNvSpPr txBox="1">
            <a:spLocks/>
          </p:cNvSpPr>
          <p:nvPr/>
        </p:nvSpPr>
        <p:spPr>
          <a:xfrm>
            <a:off x="6364356" y="1337731"/>
            <a:ext cx="5012631" cy="4736183"/>
          </a:xfrm>
          <a:prstGeom prst="rect">
            <a:avLst/>
          </a:prstGeom>
          <a:ln>
            <a:noFill/>
          </a:ln>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buFont typeface="Wingdings" panose="05000000000000000000" pitchFamily="2" charset="2"/>
              <a:buChar char="Ø"/>
            </a:pPr>
            <a:r>
              <a:rPr lang="en-IN" sz="1300" dirty="0">
                <a:solidFill>
                  <a:srgbClr val="000000"/>
                </a:solidFill>
                <a:latin typeface="Helvetica Neue"/>
              </a:rPr>
              <a:t>Plotting the ROC Curve</a:t>
            </a:r>
          </a:p>
          <a:p>
            <a:pPr lvl="1">
              <a:buFont typeface="Wingdings" panose="05000000000000000000" pitchFamily="2" charset="2"/>
              <a:buChar char="Ø"/>
            </a:pPr>
            <a:r>
              <a:rPr lang="en-IN" sz="1300" dirty="0">
                <a:solidFill>
                  <a:srgbClr val="000000"/>
                </a:solidFill>
                <a:latin typeface="Helvetica Neue"/>
              </a:rPr>
              <a:t>Finding Optimal Cut off Point</a:t>
            </a:r>
          </a:p>
          <a:p>
            <a:pPr lvl="1">
              <a:buFont typeface="Wingdings" panose="05000000000000000000" pitchFamily="2" charset="2"/>
              <a:buChar char="Ø"/>
            </a:pPr>
            <a:r>
              <a:rPr lang="en-IN" sz="1300" dirty="0">
                <a:solidFill>
                  <a:srgbClr val="000000"/>
                </a:solidFill>
                <a:latin typeface="Helvetica Neue"/>
              </a:rPr>
              <a:t>Model Evaluation</a:t>
            </a:r>
          </a:p>
          <a:p>
            <a:pPr lvl="1">
              <a:buFont typeface="Wingdings" panose="05000000000000000000" pitchFamily="2" charset="2"/>
              <a:buChar char="Ø"/>
            </a:pPr>
            <a:r>
              <a:rPr lang="en-IN" sz="1300" dirty="0">
                <a:solidFill>
                  <a:srgbClr val="000000"/>
                </a:solidFill>
                <a:latin typeface="Helvetica Neue"/>
              </a:rPr>
              <a:t>Precision and Recall </a:t>
            </a:r>
          </a:p>
          <a:p>
            <a:pPr lvl="1">
              <a:buFont typeface="Wingdings" panose="05000000000000000000" pitchFamily="2" charset="2"/>
              <a:buChar char="Ø"/>
            </a:pPr>
            <a:r>
              <a:rPr lang="en-US" sz="1300" dirty="0">
                <a:solidFill>
                  <a:srgbClr val="000000"/>
                </a:solidFill>
                <a:latin typeface="Helvetica Neue"/>
              </a:rPr>
              <a:t>Making predictions on the test set</a:t>
            </a:r>
          </a:p>
          <a:p>
            <a:pPr lvl="2">
              <a:buFont typeface="+mj-lt"/>
              <a:buAutoNum type="arabicPeriod"/>
            </a:pPr>
            <a:r>
              <a:rPr lang="en-IN" sz="1300" dirty="0">
                <a:solidFill>
                  <a:srgbClr val="000000"/>
                </a:solidFill>
                <a:latin typeface="Helvetica Neue"/>
              </a:rPr>
              <a:t>Scaling the test data</a:t>
            </a:r>
          </a:p>
          <a:p>
            <a:pPr lvl="2">
              <a:buFont typeface="+mj-lt"/>
              <a:buAutoNum type="arabicPeriod"/>
            </a:pPr>
            <a:r>
              <a:rPr lang="en-US" sz="1300" dirty="0">
                <a:solidFill>
                  <a:srgbClr val="000000"/>
                </a:solidFill>
                <a:latin typeface="Helvetica Neue"/>
              </a:rPr>
              <a:t>Assigning Lead Score to the Testing data</a:t>
            </a:r>
            <a:endParaRPr lang="en-IN" sz="1300" dirty="0">
              <a:solidFill>
                <a:srgbClr val="000000"/>
              </a:solidFill>
              <a:latin typeface="Helvetica Neue"/>
            </a:endParaRPr>
          </a:p>
          <a:p>
            <a:pPr lvl="1">
              <a:buFont typeface="Wingdings" panose="05000000000000000000" pitchFamily="2" charset="2"/>
              <a:buChar char="Ø"/>
            </a:pPr>
            <a:r>
              <a:rPr lang="en-IN" sz="1300" dirty="0">
                <a:solidFill>
                  <a:srgbClr val="000000"/>
                </a:solidFill>
                <a:latin typeface="Helvetica Neue"/>
              </a:rPr>
              <a:t>Recommendations</a:t>
            </a:r>
          </a:p>
          <a:p>
            <a:pPr lvl="1">
              <a:buFont typeface="Wingdings" panose="05000000000000000000" pitchFamily="2" charset="2"/>
              <a:buChar char="Ø"/>
            </a:pPr>
            <a:endParaRPr lang="en-IN" sz="1100" b="1" dirty="0">
              <a:solidFill>
                <a:srgbClr val="000000"/>
              </a:solidFill>
              <a:latin typeface="Helvetica Neue"/>
            </a:endParaRPr>
          </a:p>
          <a:p>
            <a:pPr>
              <a:buFont typeface="Wingdings" panose="05000000000000000000" pitchFamily="2" charset="2"/>
              <a:buChar char="Ø"/>
            </a:pPr>
            <a:endParaRPr lang="en-IN" sz="1100" b="1" dirty="0">
              <a:solidFill>
                <a:srgbClr val="000000"/>
              </a:solidFill>
              <a:latin typeface="Helvetica Neue"/>
            </a:endParaRPr>
          </a:p>
          <a:p>
            <a:pPr>
              <a:buFont typeface="Wingdings" panose="05000000000000000000" pitchFamily="2" charset="2"/>
              <a:buChar char="Ø"/>
            </a:pPr>
            <a:endParaRPr lang="en-IN" sz="1400" b="1" dirty="0">
              <a:solidFill>
                <a:srgbClr val="000000"/>
              </a:solidFill>
              <a:latin typeface="Helvetica Neue"/>
            </a:endParaRPr>
          </a:p>
          <a:p>
            <a:pPr>
              <a:buFont typeface="Wingdings" panose="05000000000000000000" pitchFamily="2" charset="2"/>
              <a:buChar char="Ø"/>
            </a:pPr>
            <a:endParaRPr lang="en-IN" sz="1400" b="1" dirty="0">
              <a:solidFill>
                <a:srgbClr val="000000"/>
              </a:solidFill>
              <a:latin typeface="Helvetica Neue"/>
            </a:endParaRPr>
          </a:p>
          <a:p>
            <a:pPr marL="342900" indent="-342900">
              <a:buFont typeface="Arial"/>
              <a:buAutoNum type="arabicParenR"/>
            </a:pPr>
            <a:endParaRPr lang="en-IN" sz="1800" dirty="0"/>
          </a:p>
          <a:p>
            <a:pPr marL="0" indent="0">
              <a:spcAft>
                <a:spcPts val="200"/>
              </a:spcAft>
              <a:buFont typeface="Arial"/>
              <a:buNone/>
            </a:pPr>
            <a:endParaRPr lang="en-IN" sz="1800" dirty="0"/>
          </a:p>
          <a:p>
            <a:endParaRPr lang="en-IN" dirty="0"/>
          </a:p>
        </p:txBody>
      </p:sp>
    </p:spTree>
    <p:extLst>
      <p:ext uri="{BB962C8B-B14F-4D97-AF65-F5344CB8AC3E}">
        <p14:creationId xmlns:p14="http://schemas.microsoft.com/office/powerpoint/2010/main" val="11366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5A7D7-F198-28A5-C72E-D892B57E7BE9}"/>
              </a:ext>
            </a:extLst>
          </p:cNvPr>
          <p:cNvSpPr>
            <a:spLocks noGrp="1"/>
          </p:cNvSpPr>
          <p:nvPr>
            <p:ph type="title"/>
          </p:nvPr>
        </p:nvSpPr>
        <p:spPr>
          <a:xfrm>
            <a:off x="1189384" y="784083"/>
            <a:ext cx="4760853" cy="592665"/>
          </a:xfrm>
        </p:spPr>
        <p:txBody>
          <a:bodyPr>
            <a:normAutofit/>
          </a:bodyPr>
          <a:lstStyle/>
          <a:p>
            <a:pPr algn="l"/>
            <a:r>
              <a:rPr lang="en-IN" sz="1800" b="1" u="sng" dirty="0">
                <a:solidFill>
                  <a:srgbClr val="FF0066"/>
                </a:solidFill>
              </a:rPr>
              <a:t>Main raw dataset:- </a:t>
            </a:r>
          </a:p>
        </p:txBody>
      </p:sp>
      <p:sp>
        <p:nvSpPr>
          <p:cNvPr id="3" name="Content Placeholder 2">
            <a:extLst>
              <a:ext uri="{FF2B5EF4-FFF2-40B4-BE49-F238E27FC236}">
                <a16:creationId xmlns:a16="http://schemas.microsoft.com/office/drawing/2014/main" xmlns="" id="{D1A51F87-5EF3-A019-0671-4D8BAAB8B391}"/>
              </a:ext>
            </a:extLst>
          </p:cNvPr>
          <p:cNvSpPr>
            <a:spLocks noGrp="1"/>
          </p:cNvSpPr>
          <p:nvPr>
            <p:ph idx="1"/>
          </p:nvPr>
        </p:nvSpPr>
        <p:spPr>
          <a:xfrm>
            <a:off x="1033669" y="1377488"/>
            <a:ext cx="4906614" cy="1909052"/>
          </a:xfrm>
          <a:ln>
            <a:noFill/>
          </a:ln>
        </p:spPr>
        <p:txBody>
          <a:bodyPr>
            <a:normAutofit fontScale="92500"/>
          </a:bodyPr>
          <a:lstStyle/>
          <a:p>
            <a:pPr>
              <a:buFont typeface="Wingdings" panose="05000000000000000000" pitchFamily="2" charset="2"/>
              <a:buChar char="Ø"/>
            </a:pPr>
            <a:r>
              <a:rPr lang="en-IN" sz="1400" dirty="0">
                <a:solidFill>
                  <a:srgbClr val="000000"/>
                </a:solidFill>
                <a:latin typeface="Helvetica Neue"/>
              </a:rPr>
              <a:t>Initial data is having 9240 rows and 37 columns.</a:t>
            </a:r>
          </a:p>
          <a:p>
            <a:pPr>
              <a:buFont typeface="Wingdings" panose="05000000000000000000" pitchFamily="2" charset="2"/>
              <a:buChar char="Ø"/>
            </a:pPr>
            <a:r>
              <a:rPr lang="en-IN" sz="1400" dirty="0">
                <a:solidFill>
                  <a:srgbClr val="000000"/>
                </a:solidFill>
                <a:latin typeface="Helvetica Neue"/>
              </a:rPr>
              <a:t>All datatypes are in correct format checked.</a:t>
            </a:r>
          </a:p>
          <a:p>
            <a:pPr>
              <a:buFont typeface="Wingdings" panose="05000000000000000000" pitchFamily="2" charset="2"/>
              <a:buChar char="Ø"/>
            </a:pPr>
            <a:r>
              <a:rPr lang="en-US" sz="1400" dirty="0">
                <a:solidFill>
                  <a:srgbClr val="000000"/>
                </a:solidFill>
                <a:latin typeface="Helvetica Neue"/>
              </a:rPr>
              <a:t>We dropped the columns with missing values greater than 40%.(i.e. 'How did you hear about X </a:t>
            </a:r>
            <a:r>
              <a:rPr lang="en-US" sz="1400" dirty="0" err="1">
                <a:solidFill>
                  <a:srgbClr val="000000"/>
                </a:solidFill>
                <a:latin typeface="Helvetica Neue"/>
              </a:rPr>
              <a:t>Education','Lead</a:t>
            </a:r>
            <a:r>
              <a:rPr lang="en-US" sz="1400" dirty="0">
                <a:solidFill>
                  <a:srgbClr val="000000"/>
                </a:solidFill>
                <a:latin typeface="Helvetica Neue"/>
              </a:rPr>
              <a:t> </a:t>
            </a:r>
            <a:r>
              <a:rPr lang="en-US" sz="1400" dirty="0" err="1">
                <a:solidFill>
                  <a:srgbClr val="000000"/>
                </a:solidFill>
                <a:latin typeface="Helvetica Neue"/>
              </a:rPr>
              <a:t>Quality',’Lead</a:t>
            </a:r>
            <a:r>
              <a:rPr lang="en-US" sz="1400" dirty="0">
                <a:solidFill>
                  <a:srgbClr val="000000"/>
                </a:solidFill>
                <a:latin typeface="Helvetica Neue"/>
              </a:rPr>
              <a:t> Profile','</a:t>
            </a:r>
            <a:r>
              <a:rPr lang="en-US" sz="1400" dirty="0" err="1">
                <a:solidFill>
                  <a:srgbClr val="000000"/>
                </a:solidFill>
                <a:latin typeface="Helvetica Neue"/>
              </a:rPr>
              <a:t>Asymmetrique</a:t>
            </a:r>
            <a:r>
              <a:rPr lang="en-US" sz="1400" dirty="0">
                <a:solidFill>
                  <a:srgbClr val="000000"/>
                </a:solidFill>
                <a:latin typeface="Helvetica Neue"/>
              </a:rPr>
              <a:t> Activity Index','</a:t>
            </a:r>
            <a:r>
              <a:rPr lang="en-US" sz="1400" dirty="0" err="1">
                <a:solidFill>
                  <a:srgbClr val="000000"/>
                </a:solidFill>
                <a:latin typeface="Helvetica Neue"/>
              </a:rPr>
              <a:t>Asymmetrique</a:t>
            </a:r>
            <a:r>
              <a:rPr lang="en-US" sz="1400" dirty="0">
                <a:solidFill>
                  <a:srgbClr val="000000"/>
                </a:solidFill>
                <a:latin typeface="Helvetica Neue"/>
              </a:rPr>
              <a:t> Profile Index','</a:t>
            </a:r>
            <a:r>
              <a:rPr lang="en-US" sz="1400" dirty="0" err="1">
                <a:solidFill>
                  <a:srgbClr val="000000"/>
                </a:solidFill>
                <a:latin typeface="Helvetica Neue"/>
              </a:rPr>
              <a:t>Asymmetrique</a:t>
            </a:r>
            <a:r>
              <a:rPr lang="en-US" sz="1400" dirty="0">
                <a:solidFill>
                  <a:srgbClr val="000000"/>
                </a:solidFill>
                <a:latin typeface="Helvetica Neue"/>
              </a:rPr>
              <a:t> Activity Score',   '</a:t>
            </a:r>
            <a:r>
              <a:rPr lang="en-US" sz="1400" dirty="0" err="1">
                <a:solidFill>
                  <a:srgbClr val="000000"/>
                </a:solidFill>
                <a:latin typeface="Helvetica Neue"/>
              </a:rPr>
              <a:t>Asymmetrique</a:t>
            </a:r>
            <a:r>
              <a:rPr lang="en-US" sz="1400" dirty="0">
                <a:solidFill>
                  <a:srgbClr val="000000"/>
                </a:solidFill>
                <a:latin typeface="Helvetica Neue"/>
              </a:rPr>
              <a:t> Profile Score’).</a:t>
            </a:r>
          </a:p>
          <a:p>
            <a:pPr>
              <a:buFont typeface="Wingdings" panose="05000000000000000000" pitchFamily="2" charset="2"/>
              <a:buChar char="Ø"/>
            </a:pPr>
            <a:endParaRPr lang="en-IN" sz="1400" dirty="0">
              <a:solidFill>
                <a:srgbClr val="000000"/>
              </a:solidFill>
              <a:latin typeface="Helvetica Neue"/>
            </a:endParaRPr>
          </a:p>
          <a:p>
            <a:pPr>
              <a:buFont typeface="Wingdings" panose="05000000000000000000" pitchFamily="2" charset="2"/>
              <a:buChar char="Ø"/>
            </a:pPr>
            <a:endParaRPr lang="en-IN" sz="1400" dirty="0">
              <a:solidFill>
                <a:srgbClr val="000000"/>
              </a:solidFill>
              <a:latin typeface="Helvetica Neue"/>
            </a:endParaRPr>
          </a:p>
          <a:p>
            <a:pPr>
              <a:buFont typeface="Wingdings" panose="05000000000000000000" pitchFamily="2" charset="2"/>
              <a:buChar char="Ø"/>
            </a:pPr>
            <a:endParaRPr lang="en-IN" sz="1400" i="0" dirty="0">
              <a:solidFill>
                <a:srgbClr val="000000"/>
              </a:solidFill>
              <a:effectLst/>
              <a:latin typeface="Helvetica Neue"/>
            </a:endParaRPr>
          </a:p>
          <a:p>
            <a:pPr>
              <a:buFont typeface="Wingdings" panose="05000000000000000000" pitchFamily="2" charset="2"/>
              <a:buChar char="Ø"/>
            </a:pPr>
            <a:endParaRPr lang="en-IN" sz="1000" b="1" i="0" dirty="0">
              <a:solidFill>
                <a:srgbClr val="000000"/>
              </a:solidFill>
              <a:effectLst/>
              <a:latin typeface="Helvetica Neue"/>
            </a:endParaRPr>
          </a:p>
          <a:p>
            <a:pPr>
              <a:buFont typeface="Wingdings" panose="05000000000000000000" pitchFamily="2" charset="2"/>
              <a:buChar char="Ø"/>
            </a:pPr>
            <a:endParaRPr lang="en-IN" sz="1100" b="1" i="0" dirty="0">
              <a:solidFill>
                <a:srgbClr val="000000"/>
              </a:solidFill>
              <a:effectLst/>
              <a:latin typeface="Helvetica Neue"/>
            </a:endParaRPr>
          </a:p>
          <a:p>
            <a:pPr>
              <a:buFont typeface="Wingdings" panose="05000000000000000000" pitchFamily="2" charset="2"/>
              <a:buChar char="Ø"/>
            </a:pPr>
            <a:endParaRPr lang="en-IN" sz="1400" b="1" dirty="0">
              <a:solidFill>
                <a:srgbClr val="000000"/>
              </a:solidFill>
              <a:latin typeface="Helvetica Neue"/>
            </a:endParaRPr>
          </a:p>
          <a:p>
            <a:pPr>
              <a:buFont typeface="Wingdings" panose="05000000000000000000" pitchFamily="2" charset="2"/>
              <a:buChar char="Ø"/>
            </a:pPr>
            <a:endParaRPr lang="en-IN" sz="1400" b="1" i="0" dirty="0">
              <a:solidFill>
                <a:srgbClr val="000000"/>
              </a:solidFill>
              <a:effectLst/>
              <a:latin typeface="Helvetica Neue"/>
            </a:endParaRPr>
          </a:p>
          <a:p>
            <a:pPr marL="342900" indent="-342900">
              <a:buAutoNum type="arabicParenR"/>
            </a:pPr>
            <a:endParaRPr lang="en-IN" sz="1800" dirty="0"/>
          </a:p>
          <a:p>
            <a:pPr marL="0" indent="0">
              <a:spcAft>
                <a:spcPts val="200"/>
              </a:spcAft>
              <a:buNone/>
            </a:pPr>
            <a:endParaRPr lang="en-IN" sz="1800" dirty="0"/>
          </a:p>
          <a:p>
            <a:endParaRPr lang="en-IN" dirty="0"/>
          </a:p>
        </p:txBody>
      </p:sp>
      <p:pic>
        <p:nvPicPr>
          <p:cNvPr id="9" name="Picture 2">
            <a:extLst>
              <a:ext uri="{FF2B5EF4-FFF2-40B4-BE49-F238E27FC236}">
                <a16:creationId xmlns:a16="http://schemas.microsoft.com/office/drawing/2014/main" xmlns="" id="{DAA278C2-620D-055C-60B9-04D1458A2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089" y="3123949"/>
            <a:ext cx="9584632" cy="301549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xmlns="" id="{BB612194-3953-FAD8-DAB6-418DA8E30A6B}"/>
              </a:ext>
            </a:extLst>
          </p:cNvPr>
          <p:cNvSpPr txBox="1">
            <a:spLocks/>
          </p:cNvSpPr>
          <p:nvPr/>
        </p:nvSpPr>
        <p:spPr>
          <a:xfrm>
            <a:off x="6622774" y="784083"/>
            <a:ext cx="4750898" cy="63032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1800" b="1" u="sng" dirty="0">
                <a:solidFill>
                  <a:srgbClr val="FF0066"/>
                </a:solidFill>
              </a:rPr>
              <a:t>Specialization</a:t>
            </a:r>
          </a:p>
        </p:txBody>
      </p:sp>
      <p:sp>
        <p:nvSpPr>
          <p:cNvPr id="11" name="Content Placeholder 2">
            <a:extLst>
              <a:ext uri="{FF2B5EF4-FFF2-40B4-BE49-F238E27FC236}">
                <a16:creationId xmlns:a16="http://schemas.microsoft.com/office/drawing/2014/main" xmlns="" id="{A30A958D-D6C1-E224-5B64-410EE5ED8FD8}"/>
              </a:ext>
            </a:extLst>
          </p:cNvPr>
          <p:cNvSpPr txBox="1">
            <a:spLocks/>
          </p:cNvSpPr>
          <p:nvPr/>
        </p:nvSpPr>
        <p:spPr>
          <a:xfrm>
            <a:off x="6324606" y="1376749"/>
            <a:ext cx="4674698" cy="1746461"/>
          </a:xfrm>
          <a:prstGeom prst="rect">
            <a:avLst/>
          </a:prstGeom>
          <a:ln>
            <a:noFill/>
          </a:ln>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Ø"/>
            </a:pPr>
            <a:r>
              <a:rPr lang="en-US" sz="1400" dirty="0">
                <a:solidFill>
                  <a:srgbClr val="000000"/>
                </a:solidFill>
                <a:latin typeface="Helvetica Neue"/>
              </a:rPr>
              <a:t>There is 37% missing values present in the Specialization column .</a:t>
            </a:r>
          </a:p>
          <a:p>
            <a:pPr>
              <a:buFont typeface="Wingdings" panose="05000000000000000000" pitchFamily="2" charset="2"/>
              <a:buChar char="Ø"/>
            </a:pPr>
            <a:r>
              <a:rPr lang="en-US" sz="1400" dirty="0">
                <a:solidFill>
                  <a:srgbClr val="000000"/>
                </a:solidFill>
                <a:latin typeface="Helvetica Neue"/>
              </a:rPr>
              <a:t>It may be possible that the lead may leave this column blank if he may be a student or not having any specialization or his specialization is not there in the options given. </a:t>
            </a:r>
          </a:p>
          <a:p>
            <a:pPr>
              <a:buFont typeface="Wingdings" panose="05000000000000000000" pitchFamily="2" charset="2"/>
              <a:buChar char="Ø"/>
            </a:pPr>
            <a:r>
              <a:rPr lang="en-US" sz="1400" dirty="0">
                <a:solidFill>
                  <a:srgbClr val="000000"/>
                </a:solidFill>
                <a:latin typeface="Helvetica Neue"/>
              </a:rPr>
              <a:t>So we can create a another category 'Others' for this.</a:t>
            </a:r>
            <a:endParaRPr lang="en-IN" sz="1400" dirty="0">
              <a:solidFill>
                <a:srgbClr val="000000"/>
              </a:solidFill>
              <a:latin typeface="Helvetica Neue"/>
            </a:endParaRPr>
          </a:p>
          <a:p>
            <a:pPr>
              <a:buFont typeface="Wingdings" panose="05000000000000000000" pitchFamily="2" charset="2"/>
              <a:buChar char="Ø"/>
            </a:pPr>
            <a:endParaRPr lang="en-IN" sz="1400" dirty="0">
              <a:solidFill>
                <a:srgbClr val="000000"/>
              </a:solidFill>
              <a:latin typeface="Helvetica Neue"/>
            </a:endParaRPr>
          </a:p>
          <a:p>
            <a:pPr>
              <a:buFont typeface="Wingdings" panose="05000000000000000000" pitchFamily="2" charset="2"/>
              <a:buChar char="Ø"/>
            </a:pPr>
            <a:endParaRPr lang="en-IN" sz="1400" dirty="0">
              <a:solidFill>
                <a:srgbClr val="000000"/>
              </a:solidFill>
              <a:latin typeface="Helvetica Neue"/>
            </a:endParaRPr>
          </a:p>
          <a:p>
            <a:pPr>
              <a:buFont typeface="Wingdings" panose="05000000000000000000" pitchFamily="2" charset="2"/>
              <a:buChar char="Ø"/>
            </a:pPr>
            <a:endParaRPr lang="en-IN" sz="1000" b="1" dirty="0">
              <a:solidFill>
                <a:srgbClr val="000000"/>
              </a:solidFill>
              <a:latin typeface="Helvetica Neue"/>
            </a:endParaRPr>
          </a:p>
          <a:p>
            <a:pPr>
              <a:buFont typeface="Wingdings" panose="05000000000000000000" pitchFamily="2" charset="2"/>
              <a:buChar char="Ø"/>
            </a:pPr>
            <a:endParaRPr lang="en-IN" sz="1100" b="1" dirty="0">
              <a:solidFill>
                <a:srgbClr val="000000"/>
              </a:solidFill>
              <a:latin typeface="Helvetica Neue"/>
            </a:endParaRPr>
          </a:p>
          <a:p>
            <a:pPr>
              <a:buFont typeface="Wingdings" panose="05000000000000000000" pitchFamily="2" charset="2"/>
              <a:buChar char="Ø"/>
            </a:pPr>
            <a:endParaRPr lang="en-IN" sz="1400" b="1" dirty="0">
              <a:solidFill>
                <a:srgbClr val="000000"/>
              </a:solidFill>
              <a:latin typeface="Helvetica Neue"/>
            </a:endParaRPr>
          </a:p>
          <a:p>
            <a:pPr>
              <a:buFont typeface="Wingdings" panose="05000000000000000000" pitchFamily="2" charset="2"/>
              <a:buChar char="Ø"/>
            </a:pPr>
            <a:endParaRPr lang="en-IN" sz="1400" b="1" dirty="0">
              <a:solidFill>
                <a:srgbClr val="000000"/>
              </a:solidFill>
              <a:latin typeface="Helvetica Neue"/>
            </a:endParaRPr>
          </a:p>
          <a:p>
            <a:pPr marL="342900" indent="-342900">
              <a:buFont typeface="Arial"/>
              <a:buAutoNum type="arabicParenR"/>
            </a:pPr>
            <a:endParaRPr lang="en-IN" sz="1800" dirty="0"/>
          </a:p>
          <a:p>
            <a:pPr marL="0" indent="0">
              <a:spcAft>
                <a:spcPts val="200"/>
              </a:spcAft>
              <a:buFont typeface="Arial"/>
              <a:buNone/>
            </a:pPr>
            <a:endParaRPr lang="en-IN" sz="1800" dirty="0"/>
          </a:p>
          <a:p>
            <a:endParaRPr lang="en-IN" dirty="0"/>
          </a:p>
        </p:txBody>
      </p:sp>
    </p:spTree>
    <p:extLst>
      <p:ext uri="{BB962C8B-B14F-4D97-AF65-F5344CB8AC3E}">
        <p14:creationId xmlns:p14="http://schemas.microsoft.com/office/powerpoint/2010/main" val="252949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xmlns="" id="{5FFA483C-799B-FDC8-0CCE-23CBD775BABB}"/>
              </a:ext>
            </a:extLst>
          </p:cNvPr>
          <p:cNvPicPr>
            <a:picLocks noChangeAspect="1"/>
          </p:cNvPicPr>
          <p:nvPr/>
        </p:nvPicPr>
        <p:blipFill>
          <a:blip r:embed="rId2"/>
          <a:stretch>
            <a:fillRect/>
          </a:stretch>
        </p:blipFill>
        <p:spPr>
          <a:xfrm>
            <a:off x="6187109" y="4001075"/>
            <a:ext cx="3223474" cy="2234071"/>
          </a:xfrm>
          <a:prstGeom prst="rect">
            <a:avLst/>
          </a:prstGeom>
        </p:spPr>
      </p:pic>
      <p:sp>
        <p:nvSpPr>
          <p:cNvPr id="8" name="Rectangle 7">
            <a:extLst>
              <a:ext uri="{FF2B5EF4-FFF2-40B4-BE49-F238E27FC236}">
                <a16:creationId xmlns:a16="http://schemas.microsoft.com/office/drawing/2014/main" xmlns="" id="{50B27425-E899-AE28-FDF0-0327633C0AAC}"/>
              </a:ext>
            </a:extLst>
          </p:cNvPr>
          <p:cNvSpPr/>
          <p:nvPr/>
        </p:nvSpPr>
        <p:spPr>
          <a:xfrm>
            <a:off x="609600" y="622852"/>
            <a:ext cx="10986052" cy="280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137FEF11-29FF-5ECD-F412-FD912C75C717}"/>
              </a:ext>
            </a:extLst>
          </p:cNvPr>
          <p:cNvSpPr/>
          <p:nvPr/>
        </p:nvSpPr>
        <p:spPr>
          <a:xfrm>
            <a:off x="596348" y="622852"/>
            <a:ext cx="5499652" cy="561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2052" name="Picture 4">
            <a:extLst>
              <a:ext uri="{FF2B5EF4-FFF2-40B4-BE49-F238E27FC236}">
                <a16:creationId xmlns:a16="http://schemas.microsoft.com/office/drawing/2014/main" xmlns="" id="{55692768-8950-7BBE-7BEB-2225812D9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622852"/>
            <a:ext cx="2587489" cy="27968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24D5B7EE-A8C3-52FE-8999-80BBF34849F3}"/>
              </a:ext>
            </a:extLst>
          </p:cNvPr>
          <p:cNvSpPr txBox="1"/>
          <p:nvPr/>
        </p:nvSpPr>
        <p:spPr>
          <a:xfrm>
            <a:off x="1320248" y="622852"/>
            <a:ext cx="2242930" cy="369332"/>
          </a:xfrm>
          <a:prstGeom prst="rect">
            <a:avLst/>
          </a:prstGeom>
          <a:noFill/>
        </p:spPr>
        <p:txBody>
          <a:bodyPr wrap="square">
            <a:spAutoFit/>
          </a:bodyPr>
          <a:lstStyle/>
          <a:p>
            <a:pPr algn="l"/>
            <a:r>
              <a:rPr lang="en-IN" sz="1800" b="1" u="sng" dirty="0">
                <a:solidFill>
                  <a:srgbClr val="FF0066"/>
                </a:solidFill>
              </a:rPr>
              <a:t>Tags:-</a:t>
            </a:r>
          </a:p>
        </p:txBody>
      </p:sp>
      <p:sp>
        <p:nvSpPr>
          <p:cNvPr id="12" name="TextBox 11">
            <a:extLst>
              <a:ext uri="{FF2B5EF4-FFF2-40B4-BE49-F238E27FC236}">
                <a16:creationId xmlns:a16="http://schemas.microsoft.com/office/drawing/2014/main" xmlns="" id="{AD56C85C-B308-E4A9-B595-8CAD190FCA7E}"/>
              </a:ext>
            </a:extLst>
          </p:cNvPr>
          <p:cNvSpPr txBox="1"/>
          <p:nvPr/>
        </p:nvSpPr>
        <p:spPr>
          <a:xfrm>
            <a:off x="6096000" y="622853"/>
            <a:ext cx="5155096" cy="369332"/>
          </a:xfrm>
          <a:prstGeom prst="rect">
            <a:avLst/>
          </a:prstGeom>
          <a:noFill/>
        </p:spPr>
        <p:txBody>
          <a:bodyPr wrap="square">
            <a:spAutoFit/>
          </a:bodyPr>
          <a:lstStyle/>
          <a:p>
            <a:r>
              <a:rPr lang="en-US" b="1" u="sng" dirty="0">
                <a:solidFill>
                  <a:srgbClr val="FF0066"/>
                </a:solidFill>
              </a:rPr>
              <a:t>What matters most to you in choosing a course</a:t>
            </a:r>
            <a:r>
              <a:rPr lang="en-IN" sz="1800" b="1" u="sng" dirty="0">
                <a:solidFill>
                  <a:srgbClr val="FF0066"/>
                </a:solidFill>
              </a:rPr>
              <a:t>:-</a:t>
            </a:r>
          </a:p>
        </p:txBody>
      </p:sp>
      <p:sp>
        <p:nvSpPr>
          <p:cNvPr id="14" name="TextBox 13">
            <a:extLst>
              <a:ext uri="{FF2B5EF4-FFF2-40B4-BE49-F238E27FC236}">
                <a16:creationId xmlns:a16="http://schemas.microsoft.com/office/drawing/2014/main" xmlns="" id="{ADFD5EB0-7F78-49D0-7EC0-7E51495BFCC5}"/>
              </a:ext>
            </a:extLst>
          </p:cNvPr>
          <p:cNvSpPr txBox="1"/>
          <p:nvPr/>
        </p:nvSpPr>
        <p:spPr>
          <a:xfrm>
            <a:off x="3385930" y="807518"/>
            <a:ext cx="2527852" cy="1292662"/>
          </a:xfrm>
          <a:prstGeom prst="rect">
            <a:avLst/>
          </a:prstGeom>
          <a:noFill/>
        </p:spPr>
        <p:txBody>
          <a:bodyPr wrap="square">
            <a:spAutoFit/>
          </a:bodyPr>
          <a:lstStyle/>
          <a:p>
            <a:pPr marL="285750" indent="-285750">
              <a:buFont typeface="Wingdings" panose="05000000000000000000" pitchFamily="2" charset="2"/>
              <a:buChar char="Ø"/>
            </a:pPr>
            <a:r>
              <a:rPr lang="en-US" sz="1300" dirty="0">
                <a:solidFill>
                  <a:srgbClr val="000000"/>
                </a:solidFill>
                <a:latin typeface="Helvetica Neue"/>
              </a:rPr>
              <a:t>More values are 'Will revert after reading the email’ ,. So we need to target this variable</a:t>
            </a:r>
          </a:p>
          <a:p>
            <a:pPr marL="285750" indent="-285750">
              <a:buFont typeface="Wingdings" panose="05000000000000000000" pitchFamily="2" charset="2"/>
              <a:buChar char="Ø"/>
            </a:pPr>
            <a:endParaRPr lang="en-US" sz="1300" dirty="0">
              <a:solidFill>
                <a:srgbClr val="000000"/>
              </a:solidFill>
              <a:latin typeface="Helvetica Neue"/>
            </a:endParaRPr>
          </a:p>
          <a:p>
            <a:pPr marL="285750" indent="-285750">
              <a:buFont typeface="Wingdings" panose="05000000000000000000" pitchFamily="2" charset="2"/>
              <a:buChar char="Ø"/>
            </a:pPr>
            <a:endParaRPr lang="en-IN" sz="1300" dirty="0">
              <a:solidFill>
                <a:srgbClr val="000000"/>
              </a:solidFill>
              <a:latin typeface="Helvetica Neue"/>
            </a:endParaRPr>
          </a:p>
        </p:txBody>
      </p:sp>
      <p:pic>
        <p:nvPicPr>
          <p:cNvPr id="16" name="Picture 15">
            <a:extLst>
              <a:ext uri="{FF2B5EF4-FFF2-40B4-BE49-F238E27FC236}">
                <a16:creationId xmlns:a16="http://schemas.microsoft.com/office/drawing/2014/main" xmlns="" id="{89EB7CDF-218D-24D0-C277-48B803EFCCA6}"/>
              </a:ext>
            </a:extLst>
          </p:cNvPr>
          <p:cNvPicPr>
            <a:picLocks noChangeAspect="1"/>
          </p:cNvPicPr>
          <p:nvPr/>
        </p:nvPicPr>
        <p:blipFill>
          <a:blip r:embed="rId4"/>
          <a:stretch>
            <a:fillRect/>
          </a:stretch>
        </p:blipFill>
        <p:spPr>
          <a:xfrm>
            <a:off x="6223551" y="992184"/>
            <a:ext cx="2643809" cy="2305822"/>
          </a:xfrm>
          <a:prstGeom prst="rect">
            <a:avLst/>
          </a:prstGeom>
        </p:spPr>
      </p:pic>
      <p:sp>
        <p:nvSpPr>
          <p:cNvPr id="17" name="TextBox 16">
            <a:extLst>
              <a:ext uri="{FF2B5EF4-FFF2-40B4-BE49-F238E27FC236}">
                <a16:creationId xmlns:a16="http://schemas.microsoft.com/office/drawing/2014/main" xmlns="" id="{F01984EF-048F-EEAA-DC39-DA5843EBEF74}"/>
              </a:ext>
            </a:extLst>
          </p:cNvPr>
          <p:cNvSpPr txBox="1"/>
          <p:nvPr/>
        </p:nvSpPr>
        <p:spPr>
          <a:xfrm>
            <a:off x="8995742" y="992184"/>
            <a:ext cx="2527852" cy="1123384"/>
          </a:xfrm>
          <a:prstGeom prst="rect">
            <a:avLst/>
          </a:prstGeom>
          <a:noFill/>
        </p:spPr>
        <p:txBody>
          <a:bodyPr wrap="square">
            <a:spAutoFit/>
          </a:bodyPr>
          <a:lstStyle/>
          <a:p>
            <a:pPr marL="285750" indent="-285750">
              <a:buFont typeface="Wingdings" panose="05000000000000000000" pitchFamily="2" charset="2"/>
              <a:buChar char="Ø"/>
            </a:pPr>
            <a:r>
              <a:rPr lang="en-US" sz="1300" dirty="0">
                <a:solidFill>
                  <a:srgbClr val="000000"/>
                </a:solidFill>
                <a:latin typeface="Helvetica Neue"/>
              </a:rPr>
              <a:t>Most of the values are in the better career prospectus. </a:t>
            </a:r>
          </a:p>
          <a:p>
            <a:pPr marL="285750" indent="-285750">
              <a:buFont typeface="Wingdings" panose="05000000000000000000" pitchFamily="2" charset="2"/>
              <a:buChar char="Ø"/>
            </a:pPr>
            <a:r>
              <a:rPr lang="en-US" sz="1300" dirty="0">
                <a:solidFill>
                  <a:srgbClr val="000000"/>
                </a:solidFill>
                <a:latin typeface="Helvetica Neue"/>
              </a:rPr>
              <a:t> So, w</a:t>
            </a:r>
            <a:r>
              <a:rPr lang="en-US" sz="1400" b="0" i="0" dirty="0">
                <a:solidFill>
                  <a:srgbClr val="000000"/>
                </a:solidFill>
                <a:effectLst/>
                <a:latin typeface="Helvetica Neue"/>
              </a:rPr>
              <a:t>e can see that this is highly skewed column.</a:t>
            </a:r>
            <a:endParaRPr lang="en-IN" sz="1300" dirty="0">
              <a:solidFill>
                <a:srgbClr val="000000"/>
              </a:solidFill>
              <a:latin typeface="Helvetica Neue"/>
            </a:endParaRPr>
          </a:p>
        </p:txBody>
      </p:sp>
      <p:sp>
        <p:nvSpPr>
          <p:cNvPr id="18" name="TextBox 17">
            <a:extLst>
              <a:ext uri="{FF2B5EF4-FFF2-40B4-BE49-F238E27FC236}">
                <a16:creationId xmlns:a16="http://schemas.microsoft.com/office/drawing/2014/main" xmlns="" id="{09F9D9C0-AEA9-3FE5-3AFE-996485B94A57}"/>
              </a:ext>
            </a:extLst>
          </p:cNvPr>
          <p:cNvSpPr txBox="1"/>
          <p:nvPr/>
        </p:nvSpPr>
        <p:spPr>
          <a:xfrm>
            <a:off x="778567" y="3439385"/>
            <a:ext cx="4837042" cy="369332"/>
          </a:xfrm>
          <a:prstGeom prst="rect">
            <a:avLst/>
          </a:prstGeom>
          <a:noFill/>
        </p:spPr>
        <p:txBody>
          <a:bodyPr wrap="square">
            <a:spAutoFit/>
          </a:bodyPr>
          <a:lstStyle/>
          <a:p>
            <a:r>
              <a:rPr lang="en-US" b="1" u="sng" dirty="0">
                <a:solidFill>
                  <a:srgbClr val="FF0066"/>
                </a:solidFill>
              </a:rPr>
              <a:t> 'What is your current occupation </a:t>
            </a:r>
            <a:r>
              <a:rPr lang="en-IN" sz="1800" b="1" u="sng" dirty="0">
                <a:solidFill>
                  <a:srgbClr val="FF0066"/>
                </a:solidFill>
              </a:rPr>
              <a:t>:-</a:t>
            </a:r>
          </a:p>
        </p:txBody>
      </p:sp>
      <p:pic>
        <p:nvPicPr>
          <p:cNvPr id="20" name="Picture 19">
            <a:extLst>
              <a:ext uri="{FF2B5EF4-FFF2-40B4-BE49-F238E27FC236}">
                <a16:creationId xmlns:a16="http://schemas.microsoft.com/office/drawing/2014/main" xmlns="" id="{CD283677-8565-551A-3604-CCB036F472E0}"/>
              </a:ext>
            </a:extLst>
          </p:cNvPr>
          <p:cNvPicPr>
            <a:picLocks noChangeAspect="1"/>
          </p:cNvPicPr>
          <p:nvPr/>
        </p:nvPicPr>
        <p:blipFill>
          <a:blip r:embed="rId5"/>
          <a:stretch>
            <a:fillRect/>
          </a:stretch>
        </p:blipFill>
        <p:spPr>
          <a:xfrm>
            <a:off x="625335" y="3819102"/>
            <a:ext cx="2760595" cy="2416043"/>
          </a:xfrm>
          <a:prstGeom prst="rect">
            <a:avLst/>
          </a:prstGeom>
        </p:spPr>
      </p:pic>
      <p:sp>
        <p:nvSpPr>
          <p:cNvPr id="23" name="TextBox 22">
            <a:extLst>
              <a:ext uri="{FF2B5EF4-FFF2-40B4-BE49-F238E27FC236}">
                <a16:creationId xmlns:a16="http://schemas.microsoft.com/office/drawing/2014/main" xmlns="" id="{354921E7-A79C-C6E1-7E31-FB113EE5C023}"/>
              </a:ext>
            </a:extLst>
          </p:cNvPr>
          <p:cNvSpPr txBox="1"/>
          <p:nvPr/>
        </p:nvSpPr>
        <p:spPr>
          <a:xfrm>
            <a:off x="3477039" y="3874093"/>
            <a:ext cx="2527852" cy="954107"/>
          </a:xfrm>
          <a:prstGeom prst="rect">
            <a:avLst/>
          </a:prstGeom>
          <a:noFill/>
        </p:spPr>
        <p:txBody>
          <a:bodyPr wrap="square">
            <a:spAutoFit/>
          </a:bodyPr>
          <a:lstStyle/>
          <a:p>
            <a:pPr marL="285750" indent="-285750">
              <a:buFont typeface="Wingdings" panose="05000000000000000000" pitchFamily="2" charset="2"/>
              <a:buChar char="Ø"/>
            </a:pPr>
            <a:r>
              <a:rPr lang="en-US" sz="1400" b="0" i="0" dirty="0">
                <a:solidFill>
                  <a:srgbClr val="000000"/>
                </a:solidFill>
                <a:effectLst/>
                <a:latin typeface="Helvetica Neue"/>
              </a:rPr>
              <a:t> Most values are in column. 'Unemployed'. Followed by working professional and student.</a:t>
            </a:r>
          </a:p>
        </p:txBody>
      </p:sp>
      <p:sp>
        <p:nvSpPr>
          <p:cNvPr id="25" name="TextBox 24">
            <a:extLst>
              <a:ext uri="{FF2B5EF4-FFF2-40B4-BE49-F238E27FC236}">
                <a16:creationId xmlns:a16="http://schemas.microsoft.com/office/drawing/2014/main" xmlns="" id="{A8563607-4C32-27FD-13F3-63E9E8BDC6E2}"/>
              </a:ext>
            </a:extLst>
          </p:cNvPr>
          <p:cNvSpPr txBox="1"/>
          <p:nvPr/>
        </p:nvSpPr>
        <p:spPr>
          <a:xfrm>
            <a:off x="6223551" y="3518292"/>
            <a:ext cx="4837042" cy="369332"/>
          </a:xfrm>
          <a:prstGeom prst="rect">
            <a:avLst/>
          </a:prstGeom>
          <a:noFill/>
        </p:spPr>
        <p:txBody>
          <a:bodyPr wrap="square">
            <a:spAutoFit/>
          </a:bodyPr>
          <a:lstStyle/>
          <a:p>
            <a:r>
              <a:rPr lang="en-US" b="1" u="sng" dirty="0">
                <a:solidFill>
                  <a:srgbClr val="FF0066"/>
                </a:solidFill>
              </a:rPr>
              <a:t> Country</a:t>
            </a:r>
            <a:r>
              <a:rPr lang="en-IN" sz="1800" b="1" u="sng" dirty="0">
                <a:solidFill>
                  <a:srgbClr val="FF0066"/>
                </a:solidFill>
              </a:rPr>
              <a:t>:-</a:t>
            </a:r>
          </a:p>
        </p:txBody>
      </p:sp>
      <p:sp>
        <p:nvSpPr>
          <p:cNvPr id="26" name="TextBox 25">
            <a:extLst>
              <a:ext uri="{FF2B5EF4-FFF2-40B4-BE49-F238E27FC236}">
                <a16:creationId xmlns:a16="http://schemas.microsoft.com/office/drawing/2014/main" xmlns="" id="{0C1DBD73-EA09-E1F9-17D7-E24D18FC2EF2}"/>
              </a:ext>
            </a:extLst>
          </p:cNvPr>
          <p:cNvSpPr txBox="1"/>
          <p:nvPr/>
        </p:nvSpPr>
        <p:spPr>
          <a:xfrm>
            <a:off x="9410583" y="4017402"/>
            <a:ext cx="2330840" cy="1815882"/>
          </a:xfrm>
          <a:prstGeom prst="rect">
            <a:avLst/>
          </a:prstGeom>
          <a:noFill/>
        </p:spPr>
        <p:txBody>
          <a:bodyPr wrap="square">
            <a:spAutoFit/>
          </a:bodyPr>
          <a:lstStyle/>
          <a:p>
            <a:pPr marL="285750" indent="-285750">
              <a:buFont typeface="Wingdings" panose="05000000000000000000" pitchFamily="2" charset="2"/>
              <a:buChar char="Ø"/>
            </a:pPr>
            <a:r>
              <a:rPr lang="en-US" sz="1400" b="0" i="0" dirty="0">
                <a:solidFill>
                  <a:srgbClr val="000000"/>
                </a:solidFill>
                <a:effectLst/>
                <a:latin typeface="Helvetica Neue"/>
              </a:rPr>
              <a:t> We can see that this is highly skewed column but it is an important information with respect to the lead. Since most values are 'India’ we need to target on it.</a:t>
            </a:r>
          </a:p>
        </p:txBody>
      </p:sp>
    </p:spTree>
    <p:extLst>
      <p:ext uri="{BB962C8B-B14F-4D97-AF65-F5344CB8AC3E}">
        <p14:creationId xmlns:p14="http://schemas.microsoft.com/office/powerpoint/2010/main" val="49996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0B27425-E899-AE28-FDF0-0327633C0AAC}"/>
              </a:ext>
            </a:extLst>
          </p:cNvPr>
          <p:cNvSpPr/>
          <p:nvPr/>
        </p:nvSpPr>
        <p:spPr>
          <a:xfrm>
            <a:off x="609600" y="622852"/>
            <a:ext cx="10986052" cy="280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137FEF11-29FF-5ECD-F412-FD912C75C717}"/>
              </a:ext>
            </a:extLst>
          </p:cNvPr>
          <p:cNvSpPr/>
          <p:nvPr/>
        </p:nvSpPr>
        <p:spPr>
          <a:xfrm>
            <a:off x="596348" y="622852"/>
            <a:ext cx="5499652" cy="561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1" name="TextBox 10">
            <a:extLst>
              <a:ext uri="{FF2B5EF4-FFF2-40B4-BE49-F238E27FC236}">
                <a16:creationId xmlns:a16="http://schemas.microsoft.com/office/drawing/2014/main" xmlns="" id="{24D5B7EE-A8C3-52FE-8999-80BBF34849F3}"/>
              </a:ext>
            </a:extLst>
          </p:cNvPr>
          <p:cNvSpPr txBox="1"/>
          <p:nvPr/>
        </p:nvSpPr>
        <p:spPr>
          <a:xfrm>
            <a:off x="940904" y="647007"/>
            <a:ext cx="2242930" cy="369332"/>
          </a:xfrm>
          <a:prstGeom prst="rect">
            <a:avLst/>
          </a:prstGeom>
          <a:noFill/>
        </p:spPr>
        <p:txBody>
          <a:bodyPr wrap="square">
            <a:spAutoFit/>
          </a:bodyPr>
          <a:lstStyle/>
          <a:p>
            <a:r>
              <a:rPr lang="en-IN" b="1" u="sng" dirty="0">
                <a:solidFill>
                  <a:srgbClr val="FF0066"/>
                </a:solidFill>
              </a:rPr>
              <a:t>City:</a:t>
            </a:r>
            <a:r>
              <a:rPr lang="en-IN" sz="1800" b="1" u="sng" dirty="0">
                <a:solidFill>
                  <a:srgbClr val="FF0066"/>
                </a:solidFill>
              </a:rPr>
              <a:t>-</a:t>
            </a:r>
          </a:p>
        </p:txBody>
      </p:sp>
      <p:sp>
        <p:nvSpPr>
          <p:cNvPr id="12" name="TextBox 11">
            <a:extLst>
              <a:ext uri="{FF2B5EF4-FFF2-40B4-BE49-F238E27FC236}">
                <a16:creationId xmlns:a16="http://schemas.microsoft.com/office/drawing/2014/main" xmlns="" id="{AD56C85C-B308-E4A9-B595-8CAD190FCA7E}"/>
              </a:ext>
            </a:extLst>
          </p:cNvPr>
          <p:cNvSpPr txBox="1"/>
          <p:nvPr/>
        </p:nvSpPr>
        <p:spPr>
          <a:xfrm>
            <a:off x="6096000" y="622853"/>
            <a:ext cx="5155096" cy="369332"/>
          </a:xfrm>
          <a:prstGeom prst="rect">
            <a:avLst/>
          </a:prstGeom>
          <a:noFill/>
        </p:spPr>
        <p:txBody>
          <a:bodyPr wrap="square">
            <a:spAutoFit/>
          </a:bodyPr>
          <a:lstStyle/>
          <a:p>
            <a:r>
              <a:rPr lang="en-IN" b="1" u="sng" dirty="0">
                <a:solidFill>
                  <a:srgbClr val="FF0066"/>
                </a:solidFill>
              </a:rPr>
              <a:t>Lead Origin</a:t>
            </a:r>
            <a:r>
              <a:rPr lang="en-IN" sz="1800" b="1" u="sng" dirty="0">
                <a:solidFill>
                  <a:srgbClr val="FF0066"/>
                </a:solidFill>
              </a:rPr>
              <a:t>:-</a:t>
            </a:r>
          </a:p>
        </p:txBody>
      </p:sp>
      <p:sp>
        <p:nvSpPr>
          <p:cNvPr id="14" name="TextBox 13">
            <a:extLst>
              <a:ext uri="{FF2B5EF4-FFF2-40B4-BE49-F238E27FC236}">
                <a16:creationId xmlns:a16="http://schemas.microsoft.com/office/drawing/2014/main" xmlns="" id="{ADFD5EB0-7F78-49D0-7EC0-7E51495BFCC5}"/>
              </a:ext>
            </a:extLst>
          </p:cNvPr>
          <p:cNvSpPr txBox="1"/>
          <p:nvPr/>
        </p:nvSpPr>
        <p:spPr>
          <a:xfrm>
            <a:off x="3572393" y="1102597"/>
            <a:ext cx="2527852" cy="1092607"/>
          </a:xfrm>
          <a:prstGeom prst="rect">
            <a:avLst/>
          </a:prstGeom>
          <a:noFill/>
        </p:spPr>
        <p:txBody>
          <a:bodyPr wrap="square">
            <a:spAutoFit/>
          </a:bodyPr>
          <a:lstStyle/>
          <a:p>
            <a:pPr marL="285750" indent="-285750">
              <a:buFont typeface="Wingdings" panose="05000000000000000000" pitchFamily="2" charset="2"/>
              <a:buChar char="Ø"/>
            </a:pPr>
            <a:r>
              <a:rPr lang="en-US" sz="1300" dirty="0">
                <a:solidFill>
                  <a:srgbClr val="000000"/>
                </a:solidFill>
                <a:latin typeface="Helvetica Neue"/>
              </a:rPr>
              <a:t>We can see large number of leads from Mumbai followed by other cities.</a:t>
            </a:r>
          </a:p>
          <a:p>
            <a:pPr marL="285750" indent="-285750">
              <a:buFont typeface="Wingdings" panose="05000000000000000000" pitchFamily="2" charset="2"/>
              <a:buChar char="Ø"/>
            </a:pPr>
            <a:endParaRPr lang="en-US" sz="1300" dirty="0">
              <a:solidFill>
                <a:srgbClr val="000000"/>
              </a:solidFill>
              <a:latin typeface="Helvetica Neue"/>
            </a:endParaRPr>
          </a:p>
          <a:p>
            <a:pPr marL="285750" indent="-285750">
              <a:buFont typeface="Wingdings" panose="05000000000000000000" pitchFamily="2" charset="2"/>
              <a:buChar char="Ø"/>
            </a:pPr>
            <a:endParaRPr lang="en-IN" sz="1300" dirty="0">
              <a:solidFill>
                <a:srgbClr val="000000"/>
              </a:solidFill>
              <a:latin typeface="Helvetica Neue"/>
            </a:endParaRPr>
          </a:p>
        </p:txBody>
      </p:sp>
      <p:sp>
        <p:nvSpPr>
          <p:cNvPr id="17" name="TextBox 16">
            <a:extLst>
              <a:ext uri="{FF2B5EF4-FFF2-40B4-BE49-F238E27FC236}">
                <a16:creationId xmlns:a16="http://schemas.microsoft.com/office/drawing/2014/main" xmlns="" id="{F01984EF-048F-EEAA-DC39-DA5843EBEF74}"/>
              </a:ext>
            </a:extLst>
          </p:cNvPr>
          <p:cNvSpPr txBox="1"/>
          <p:nvPr/>
        </p:nvSpPr>
        <p:spPr>
          <a:xfrm>
            <a:off x="9081052" y="710858"/>
            <a:ext cx="2527852" cy="2677656"/>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API and Landing Page Submission have mediocre conversion rate but count of lead originated from them are considerable.</a:t>
            </a:r>
          </a:p>
          <a:p>
            <a:pPr marL="285750" indent="-285750" algn="l">
              <a:buFont typeface="Wingdings" panose="05000000000000000000" pitchFamily="2" charset="2"/>
              <a:buChar char="Ø"/>
            </a:pPr>
            <a:r>
              <a:rPr lang="en-US" sz="1400" b="0" i="0" dirty="0">
                <a:solidFill>
                  <a:srgbClr val="000000"/>
                </a:solidFill>
                <a:effectLst/>
                <a:latin typeface="Helvetica Neue"/>
              </a:rPr>
              <a:t>Lead Add Form has very high conversion rate but count of leads are not very high.</a:t>
            </a:r>
          </a:p>
          <a:p>
            <a:pPr marL="285750" indent="-285750" algn="l">
              <a:buFont typeface="Wingdings" panose="05000000000000000000" pitchFamily="2" charset="2"/>
              <a:buChar char="Ø"/>
            </a:pPr>
            <a:r>
              <a:rPr lang="en-US" sz="1400" b="0" i="0" dirty="0">
                <a:solidFill>
                  <a:srgbClr val="000000"/>
                </a:solidFill>
                <a:effectLst/>
                <a:latin typeface="Helvetica Neue"/>
              </a:rPr>
              <a:t>Lead Import are very less in count.</a:t>
            </a:r>
            <a:endParaRPr lang="en-IN" sz="1300" dirty="0">
              <a:solidFill>
                <a:srgbClr val="000000"/>
              </a:solidFill>
              <a:latin typeface="Helvetica Neue"/>
            </a:endParaRPr>
          </a:p>
        </p:txBody>
      </p:sp>
      <p:sp>
        <p:nvSpPr>
          <p:cNvPr id="18" name="TextBox 17">
            <a:extLst>
              <a:ext uri="{FF2B5EF4-FFF2-40B4-BE49-F238E27FC236}">
                <a16:creationId xmlns:a16="http://schemas.microsoft.com/office/drawing/2014/main" xmlns="" id="{09F9D9C0-AEA9-3FE5-3AFE-996485B94A57}"/>
              </a:ext>
            </a:extLst>
          </p:cNvPr>
          <p:cNvSpPr txBox="1"/>
          <p:nvPr/>
        </p:nvSpPr>
        <p:spPr>
          <a:xfrm>
            <a:off x="778567" y="3439385"/>
            <a:ext cx="4837042" cy="369332"/>
          </a:xfrm>
          <a:prstGeom prst="rect">
            <a:avLst/>
          </a:prstGeom>
          <a:noFill/>
        </p:spPr>
        <p:txBody>
          <a:bodyPr wrap="square">
            <a:spAutoFit/>
          </a:bodyPr>
          <a:lstStyle/>
          <a:p>
            <a:r>
              <a:rPr lang="en-IN" b="1" u="sng" dirty="0">
                <a:solidFill>
                  <a:srgbClr val="FF0066"/>
                </a:solidFill>
              </a:rPr>
              <a:t>Lead Source:-</a:t>
            </a:r>
          </a:p>
        </p:txBody>
      </p:sp>
      <p:sp>
        <p:nvSpPr>
          <p:cNvPr id="23" name="TextBox 22">
            <a:extLst>
              <a:ext uri="{FF2B5EF4-FFF2-40B4-BE49-F238E27FC236}">
                <a16:creationId xmlns:a16="http://schemas.microsoft.com/office/drawing/2014/main" xmlns="" id="{354921E7-A79C-C6E1-7E31-FB113EE5C023}"/>
              </a:ext>
            </a:extLst>
          </p:cNvPr>
          <p:cNvSpPr txBox="1"/>
          <p:nvPr/>
        </p:nvSpPr>
        <p:spPr>
          <a:xfrm>
            <a:off x="3477039" y="3874093"/>
            <a:ext cx="2527852" cy="1815882"/>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 Google and Direct traffic generate maximum number of leads.</a:t>
            </a:r>
          </a:p>
          <a:p>
            <a:pPr marL="285750" indent="-285750" algn="l">
              <a:buFont typeface="Wingdings" panose="05000000000000000000" pitchFamily="2" charset="2"/>
              <a:buChar char="Ø"/>
            </a:pPr>
            <a:r>
              <a:rPr lang="en-US" sz="1400" b="0" i="0" dirty="0">
                <a:solidFill>
                  <a:srgbClr val="000000"/>
                </a:solidFill>
                <a:effectLst/>
                <a:latin typeface="Helvetica Neue"/>
              </a:rPr>
              <a:t>Conversion Rate of reference leads and leads through </a:t>
            </a:r>
            <a:r>
              <a:rPr lang="en-US" sz="1400" dirty="0" err="1">
                <a:solidFill>
                  <a:srgbClr val="000000"/>
                </a:solidFill>
                <a:latin typeface="Helvetica Neue"/>
              </a:rPr>
              <a:t>W</a:t>
            </a:r>
            <a:r>
              <a:rPr lang="en-US" sz="1400" b="0" i="0" dirty="0" err="1">
                <a:solidFill>
                  <a:srgbClr val="000000"/>
                </a:solidFill>
                <a:effectLst/>
                <a:latin typeface="Helvetica Neue"/>
              </a:rPr>
              <a:t>elingak</a:t>
            </a:r>
            <a:r>
              <a:rPr lang="en-US" sz="1400" b="0" i="0" dirty="0">
                <a:solidFill>
                  <a:srgbClr val="000000"/>
                </a:solidFill>
                <a:effectLst/>
                <a:latin typeface="Helvetica Neue"/>
              </a:rPr>
              <a:t> website is high.</a:t>
            </a:r>
          </a:p>
          <a:p>
            <a:r>
              <a:rPr lang="en-US" sz="1400" b="0" i="0" dirty="0">
                <a:solidFill>
                  <a:srgbClr val="000000"/>
                </a:solidFill>
                <a:effectLst/>
                <a:latin typeface="Helvetica Neue"/>
              </a:rPr>
              <a:t>.</a:t>
            </a:r>
          </a:p>
        </p:txBody>
      </p:sp>
      <p:sp>
        <p:nvSpPr>
          <p:cNvPr id="25" name="TextBox 24">
            <a:extLst>
              <a:ext uri="{FF2B5EF4-FFF2-40B4-BE49-F238E27FC236}">
                <a16:creationId xmlns:a16="http://schemas.microsoft.com/office/drawing/2014/main" xmlns="" id="{A8563607-4C32-27FD-13F3-63E9E8BDC6E2}"/>
              </a:ext>
            </a:extLst>
          </p:cNvPr>
          <p:cNvSpPr txBox="1"/>
          <p:nvPr/>
        </p:nvSpPr>
        <p:spPr>
          <a:xfrm>
            <a:off x="6223551" y="3518292"/>
            <a:ext cx="4837042" cy="369332"/>
          </a:xfrm>
          <a:prstGeom prst="rect">
            <a:avLst/>
          </a:prstGeom>
          <a:noFill/>
        </p:spPr>
        <p:txBody>
          <a:bodyPr wrap="square">
            <a:spAutoFit/>
          </a:bodyPr>
          <a:lstStyle/>
          <a:p>
            <a:r>
              <a:rPr lang="en-US" b="1" u="sng" dirty="0">
                <a:solidFill>
                  <a:srgbClr val="FF0066"/>
                </a:solidFill>
              </a:rPr>
              <a:t> </a:t>
            </a:r>
            <a:r>
              <a:rPr lang="en-IN" b="1" u="sng" dirty="0">
                <a:solidFill>
                  <a:srgbClr val="FF0066"/>
                </a:solidFill>
              </a:rPr>
              <a:t>Do not Email:-</a:t>
            </a:r>
          </a:p>
        </p:txBody>
      </p:sp>
      <p:sp>
        <p:nvSpPr>
          <p:cNvPr id="26" name="TextBox 25">
            <a:extLst>
              <a:ext uri="{FF2B5EF4-FFF2-40B4-BE49-F238E27FC236}">
                <a16:creationId xmlns:a16="http://schemas.microsoft.com/office/drawing/2014/main" xmlns="" id="{0C1DBD73-EA09-E1F9-17D7-E24D18FC2EF2}"/>
              </a:ext>
            </a:extLst>
          </p:cNvPr>
          <p:cNvSpPr txBox="1"/>
          <p:nvPr/>
        </p:nvSpPr>
        <p:spPr>
          <a:xfrm>
            <a:off x="9410583" y="4017402"/>
            <a:ext cx="2330840" cy="954107"/>
          </a:xfrm>
          <a:prstGeom prst="rect">
            <a:avLst/>
          </a:prstGeom>
          <a:noFill/>
        </p:spPr>
        <p:txBody>
          <a:bodyPr wrap="square">
            <a:spAutoFit/>
          </a:bodyPr>
          <a:lstStyle/>
          <a:p>
            <a:pPr marL="285750" indent="-285750">
              <a:buFont typeface="Wingdings" panose="05000000000000000000" pitchFamily="2" charset="2"/>
              <a:buChar char="Ø"/>
            </a:pPr>
            <a:r>
              <a:rPr lang="en-US" sz="1400" b="0" i="0" dirty="0">
                <a:solidFill>
                  <a:srgbClr val="000000"/>
                </a:solidFill>
                <a:effectLst/>
                <a:latin typeface="Helvetica Neue"/>
              </a:rPr>
              <a:t> Most entries are 'No'. No Inference can be drawn with this parameter.</a:t>
            </a:r>
          </a:p>
        </p:txBody>
      </p:sp>
      <p:pic>
        <p:nvPicPr>
          <p:cNvPr id="3" name="Picture 2">
            <a:extLst>
              <a:ext uri="{FF2B5EF4-FFF2-40B4-BE49-F238E27FC236}">
                <a16:creationId xmlns:a16="http://schemas.microsoft.com/office/drawing/2014/main" xmlns="" id="{F9D9BE34-191F-3ECA-5D9B-851C928C5302}"/>
              </a:ext>
            </a:extLst>
          </p:cNvPr>
          <p:cNvPicPr>
            <a:picLocks noChangeAspect="1"/>
          </p:cNvPicPr>
          <p:nvPr/>
        </p:nvPicPr>
        <p:blipFill>
          <a:blip r:embed="rId2"/>
          <a:stretch>
            <a:fillRect/>
          </a:stretch>
        </p:blipFill>
        <p:spPr>
          <a:xfrm>
            <a:off x="795132" y="1067359"/>
            <a:ext cx="2865057" cy="2306650"/>
          </a:xfrm>
          <a:prstGeom prst="rect">
            <a:avLst/>
          </a:prstGeom>
        </p:spPr>
      </p:pic>
      <p:pic>
        <p:nvPicPr>
          <p:cNvPr id="5" name="Picture 4">
            <a:extLst>
              <a:ext uri="{FF2B5EF4-FFF2-40B4-BE49-F238E27FC236}">
                <a16:creationId xmlns:a16="http://schemas.microsoft.com/office/drawing/2014/main" xmlns="" id="{79839FDB-7177-7C7A-D02E-BB74F75DA6EE}"/>
              </a:ext>
            </a:extLst>
          </p:cNvPr>
          <p:cNvPicPr>
            <a:picLocks noChangeAspect="1"/>
          </p:cNvPicPr>
          <p:nvPr/>
        </p:nvPicPr>
        <p:blipFill>
          <a:blip r:embed="rId3"/>
          <a:stretch>
            <a:fillRect/>
          </a:stretch>
        </p:blipFill>
        <p:spPr>
          <a:xfrm>
            <a:off x="6223551" y="1210287"/>
            <a:ext cx="2886571" cy="2163722"/>
          </a:xfrm>
          <a:prstGeom prst="rect">
            <a:avLst/>
          </a:prstGeom>
        </p:spPr>
      </p:pic>
      <p:pic>
        <p:nvPicPr>
          <p:cNvPr id="13" name="Picture 12">
            <a:extLst>
              <a:ext uri="{FF2B5EF4-FFF2-40B4-BE49-F238E27FC236}">
                <a16:creationId xmlns:a16="http://schemas.microsoft.com/office/drawing/2014/main" xmlns="" id="{8BE4243E-E15E-26CF-28C0-7BD2E8C961C5}"/>
              </a:ext>
            </a:extLst>
          </p:cNvPr>
          <p:cNvPicPr>
            <a:picLocks noChangeAspect="1"/>
          </p:cNvPicPr>
          <p:nvPr/>
        </p:nvPicPr>
        <p:blipFill>
          <a:blip r:embed="rId4"/>
          <a:stretch>
            <a:fillRect/>
          </a:stretch>
        </p:blipFill>
        <p:spPr>
          <a:xfrm>
            <a:off x="642960" y="3881662"/>
            <a:ext cx="2929433" cy="2418861"/>
          </a:xfrm>
          <a:prstGeom prst="rect">
            <a:avLst/>
          </a:prstGeom>
        </p:spPr>
      </p:pic>
      <p:pic>
        <p:nvPicPr>
          <p:cNvPr id="22" name="Picture 21">
            <a:extLst>
              <a:ext uri="{FF2B5EF4-FFF2-40B4-BE49-F238E27FC236}">
                <a16:creationId xmlns:a16="http://schemas.microsoft.com/office/drawing/2014/main" xmlns="" id="{CB19B3D2-8D95-B51A-9113-4623895621E5}"/>
              </a:ext>
            </a:extLst>
          </p:cNvPr>
          <p:cNvPicPr>
            <a:picLocks noChangeAspect="1"/>
          </p:cNvPicPr>
          <p:nvPr/>
        </p:nvPicPr>
        <p:blipFill>
          <a:blip r:embed="rId5"/>
          <a:stretch>
            <a:fillRect/>
          </a:stretch>
        </p:blipFill>
        <p:spPr>
          <a:xfrm>
            <a:off x="6174004" y="4017402"/>
            <a:ext cx="3095625" cy="2152650"/>
          </a:xfrm>
          <a:prstGeom prst="rect">
            <a:avLst/>
          </a:prstGeom>
        </p:spPr>
      </p:pic>
    </p:spTree>
    <p:extLst>
      <p:ext uri="{BB962C8B-B14F-4D97-AF65-F5344CB8AC3E}">
        <p14:creationId xmlns:p14="http://schemas.microsoft.com/office/powerpoint/2010/main" val="347949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68BA901F-A6B4-75AE-B855-89C4E8A24438}"/>
              </a:ext>
            </a:extLst>
          </p:cNvPr>
          <p:cNvPicPr>
            <a:picLocks noChangeAspect="1"/>
          </p:cNvPicPr>
          <p:nvPr/>
        </p:nvPicPr>
        <p:blipFill>
          <a:blip r:embed="rId2"/>
          <a:stretch>
            <a:fillRect/>
          </a:stretch>
        </p:blipFill>
        <p:spPr>
          <a:xfrm>
            <a:off x="674414" y="1142691"/>
            <a:ext cx="3028950" cy="2105025"/>
          </a:xfrm>
          <a:prstGeom prst="rect">
            <a:avLst/>
          </a:prstGeom>
        </p:spPr>
      </p:pic>
      <p:sp>
        <p:nvSpPr>
          <p:cNvPr id="8" name="Rectangle 7">
            <a:extLst>
              <a:ext uri="{FF2B5EF4-FFF2-40B4-BE49-F238E27FC236}">
                <a16:creationId xmlns:a16="http://schemas.microsoft.com/office/drawing/2014/main" xmlns="" id="{50B27425-E899-AE28-FDF0-0327633C0AAC}"/>
              </a:ext>
            </a:extLst>
          </p:cNvPr>
          <p:cNvSpPr/>
          <p:nvPr/>
        </p:nvSpPr>
        <p:spPr>
          <a:xfrm>
            <a:off x="609600" y="622852"/>
            <a:ext cx="10986052" cy="280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137FEF11-29FF-5ECD-F412-FD912C75C717}"/>
              </a:ext>
            </a:extLst>
          </p:cNvPr>
          <p:cNvSpPr/>
          <p:nvPr/>
        </p:nvSpPr>
        <p:spPr>
          <a:xfrm>
            <a:off x="596348" y="622852"/>
            <a:ext cx="5499652" cy="561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1" name="TextBox 10">
            <a:extLst>
              <a:ext uri="{FF2B5EF4-FFF2-40B4-BE49-F238E27FC236}">
                <a16:creationId xmlns:a16="http://schemas.microsoft.com/office/drawing/2014/main" xmlns="" id="{24D5B7EE-A8C3-52FE-8999-80BBF34849F3}"/>
              </a:ext>
            </a:extLst>
          </p:cNvPr>
          <p:cNvSpPr txBox="1"/>
          <p:nvPr/>
        </p:nvSpPr>
        <p:spPr>
          <a:xfrm>
            <a:off x="940904" y="647007"/>
            <a:ext cx="2242930" cy="369332"/>
          </a:xfrm>
          <a:prstGeom prst="rect">
            <a:avLst/>
          </a:prstGeom>
          <a:noFill/>
        </p:spPr>
        <p:txBody>
          <a:bodyPr wrap="square">
            <a:spAutoFit/>
          </a:bodyPr>
          <a:lstStyle/>
          <a:p>
            <a:r>
              <a:rPr lang="en-IN" b="1" u="sng" dirty="0">
                <a:solidFill>
                  <a:srgbClr val="FF0066"/>
                </a:solidFill>
              </a:rPr>
              <a:t>Do not call:</a:t>
            </a:r>
            <a:r>
              <a:rPr lang="en-IN" sz="1800" b="1" u="sng" dirty="0">
                <a:solidFill>
                  <a:srgbClr val="FF0066"/>
                </a:solidFill>
              </a:rPr>
              <a:t>-</a:t>
            </a:r>
          </a:p>
        </p:txBody>
      </p:sp>
      <p:sp>
        <p:nvSpPr>
          <p:cNvPr id="12" name="TextBox 11">
            <a:extLst>
              <a:ext uri="{FF2B5EF4-FFF2-40B4-BE49-F238E27FC236}">
                <a16:creationId xmlns:a16="http://schemas.microsoft.com/office/drawing/2014/main" xmlns="" id="{AD56C85C-B308-E4A9-B595-8CAD190FCA7E}"/>
              </a:ext>
            </a:extLst>
          </p:cNvPr>
          <p:cNvSpPr txBox="1"/>
          <p:nvPr/>
        </p:nvSpPr>
        <p:spPr>
          <a:xfrm>
            <a:off x="6096000" y="622853"/>
            <a:ext cx="5155096" cy="369332"/>
          </a:xfrm>
          <a:prstGeom prst="rect">
            <a:avLst/>
          </a:prstGeom>
          <a:noFill/>
        </p:spPr>
        <p:txBody>
          <a:bodyPr wrap="square">
            <a:spAutoFit/>
          </a:bodyPr>
          <a:lstStyle/>
          <a:p>
            <a:r>
              <a:rPr lang="en-IN" b="1" u="sng" dirty="0">
                <a:solidFill>
                  <a:srgbClr val="FF0066"/>
                </a:solidFill>
              </a:rPr>
              <a:t>Total Visits</a:t>
            </a:r>
            <a:r>
              <a:rPr lang="en-IN" sz="1800" b="1" u="sng" dirty="0">
                <a:solidFill>
                  <a:srgbClr val="FF0066"/>
                </a:solidFill>
              </a:rPr>
              <a:t>:-</a:t>
            </a:r>
          </a:p>
        </p:txBody>
      </p:sp>
      <p:sp>
        <p:nvSpPr>
          <p:cNvPr id="14" name="TextBox 13">
            <a:extLst>
              <a:ext uri="{FF2B5EF4-FFF2-40B4-BE49-F238E27FC236}">
                <a16:creationId xmlns:a16="http://schemas.microsoft.com/office/drawing/2014/main" xmlns="" id="{ADFD5EB0-7F78-49D0-7EC0-7E51495BFCC5}"/>
              </a:ext>
            </a:extLst>
          </p:cNvPr>
          <p:cNvSpPr txBox="1"/>
          <p:nvPr/>
        </p:nvSpPr>
        <p:spPr>
          <a:xfrm>
            <a:off x="3597137" y="1358873"/>
            <a:ext cx="2527852" cy="738664"/>
          </a:xfrm>
          <a:prstGeom prst="rect">
            <a:avLst/>
          </a:prstGeom>
          <a:noFill/>
        </p:spPr>
        <p:txBody>
          <a:bodyPr wrap="square">
            <a:spAutoFit/>
          </a:bodyPr>
          <a:lstStyle/>
          <a:p>
            <a:pPr marL="285750" indent="-285750">
              <a:buFont typeface="Wingdings" panose="05000000000000000000" pitchFamily="2" charset="2"/>
              <a:buChar char="Ø"/>
            </a:pPr>
            <a:r>
              <a:rPr lang="en-US" sz="1400" b="0" i="0" dirty="0">
                <a:solidFill>
                  <a:srgbClr val="000000"/>
                </a:solidFill>
                <a:effectLst/>
                <a:latin typeface="Helvetica Neue"/>
              </a:rPr>
              <a:t>Most entries are 'No'. No Inference can be drawn with this parameter</a:t>
            </a:r>
            <a:endParaRPr lang="en-IN" sz="1300" dirty="0">
              <a:solidFill>
                <a:srgbClr val="000000"/>
              </a:solidFill>
              <a:latin typeface="Helvetica Neue"/>
            </a:endParaRPr>
          </a:p>
        </p:txBody>
      </p:sp>
      <p:sp>
        <p:nvSpPr>
          <p:cNvPr id="17" name="TextBox 16">
            <a:extLst>
              <a:ext uri="{FF2B5EF4-FFF2-40B4-BE49-F238E27FC236}">
                <a16:creationId xmlns:a16="http://schemas.microsoft.com/office/drawing/2014/main" xmlns="" id="{F01984EF-048F-EEAA-DC39-DA5843EBEF74}"/>
              </a:ext>
            </a:extLst>
          </p:cNvPr>
          <p:cNvSpPr txBox="1"/>
          <p:nvPr/>
        </p:nvSpPr>
        <p:spPr>
          <a:xfrm>
            <a:off x="8952205" y="1489964"/>
            <a:ext cx="2527852" cy="738664"/>
          </a:xfrm>
          <a:prstGeom prst="rect">
            <a:avLst/>
          </a:prstGeom>
          <a:noFill/>
        </p:spPr>
        <p:txBody>
          <a:bodyPr wrap="square">
            <a:spAutoFit/>
          </a:bodyPr>
          <a:lstStyle/>
          <a:p>
            <a:pPr marL="285750" indent="-285750" algn="l">
              <a:buFont typeface="Wingdings" panose="05000000000000000000" pitchFamily="2" charset="2"/>
              <a:buChar char="Ø"/>
            </a:pPr>
            <a:r>
              <a:rPr lang="en-US" sz="1400" dirty="0">
                <a:solidFill>
                  <a:srgbClr val="000000"/>
                </a:solidFill>
                <a:latin typeface="Helvetica Neue"/>
              </a:rPr>
              <a:t>we can see there are a number of outliers in the data.</a:t>
            </a:r>
            <a:endParaRPr lang="en-IN" sz="1300" dirty="0">
              <a:solidFill>
                <a:srgbClr val="000000"/>
              </a:solidFill>
              <a:latin typeface="Helvetica Neue"/>
            </a:endParaRPr>
          </a:p>
        </p:txBody>
      </p:sp>
      <p:sp>
        <p:nvSpPr>
          <p:cNvPr id="18" name="TextBox 17">
            <a:extLst>
              <a:ext uri="{FF2B5EF4-FFF2-40B4-BE49-F238E27FC236}">
                <a16:creationId xmlns:a16="http://schemas.microsoft.com/office/drawing/2014/main" xmlns="" id="{09F9D9C0-AEA9-3FE5-3AFE-996485B94A57}"/>
              </a:ext>
            </a:extLst>
          </p:cNvPr>
          <p:cNvSpPr txBox="1"/>
          <p:nvPr/>
        </p:nvSpPr>
        <p:spPr>
          <a:xfrm>
            <a:off x="778567" y="3439385"/>
            <a:ext cx="4837042" cy="369332"/>
          </a:xfrm>
          <a:prstGeom prst="rect">
            <a:avLst/>
          </a:prstGeom>
          <a:noFill/>
        </p:spPr>
        <p:txBody>
          <a:bodyPr wrap="square">
            <a:spAutoFit/>
          </a:bodyPr>
          <a:lstStyle/>
          <a:p>
            <a:r>
              <a:rPr lang="en-IN" b="1" u="sng" dirty="0">
                <a:solidFill>
                  <a:srgbClr val="FF0066"/>
                </a:solidFill>
              </a:rPr>
              <a:t>Total Visits :-</a:t>
            </a:r>
          </a:p>
        </p:txBody>
      </p:sp>
      <p:sp>
        <p:nvSpPr>
          <p:cNvPr id="23" name="TextBox 22">
            <a:extLst>
              <a:ext uri="{FF2B5EF4-FFF2-40B4-BE49-F238E27FC236}">
                <a16:creationId xmlns:a16="http://schemas.microsoft.com/office/drawing/2014/main" xmlns="" id="{354921E7-A79C-C6E1-7E31-FB113EE5C023}"/>
              </a:ext>
            </a:extLst>
          </p:cNvPr>
          <p:cNvSpPr txBox="1"/>
          <p:nvPr/>
        </p:nvSpPr>
        <p:spPr>
          <a:xfrm>
            <a:off x="3854937" y="3645705"/>
            <a:ext cx="2149953" cy="2277547"/>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 Google and Direct traffic generates maximum number of leads.</a:t>
            </a:r>
          </a:p>
          <a:p>
            <a:pPr marL="285750" indent="-285750" algn="l">
              <a:buFont typeface="Wingdings" panose="05000000000000000000" pitchFamily="2" charset="2"/>
              <a:buChar char="Ø"/>
            </a:pPr>
            <a:r>
              <a:rPr lang="en-US" sz="1400" b="0" i="0" dirty="0">
                <a:solidFill>
                  <a:srgbClr val="000000"/>
                </a:solidFill>
                <a:effectLst/>
                <a:latin typeface="Helvetica Neue"/>
              </a:rPr>
              <a:t>Conversion Rate of reference leads and leads through </a:t>
            </a:r>
            <a:r>
              <a:rPr lang="en-US" sz="1400" b="0" i="0" dirty="0" err="1">
                <a:solidFill>
                  <a:srgbClr val="000000"/>
                </a:solidFill>
                <a:effectLst/>
                <a:latin typeface="Helvetica Neue"/>
              </a:rPr>
              <a:t>welingak</a:t>
            </a:r>
            <a:r>
              <a:rPr lang="en-US" sz="1400" b="0" i="0" dirty="0">
                <a:solidFill>
                  <a:srgbClr val="000000"/>
                </a:solidFill>
                <a:effectLst/>
                <a:latin typeface="Helvetica Neue"/>
              </a:rPr>
              <a:t> website is high.</a:t>
            </a:r>
          </a:p>
          <a:p>
            <a:endParaRPr lang="en-US" sz="1600" b="0" i="0" dirty="0">
              <a:solidFill>
                <a:srgbClr val="000000"/>
              </a:solidFill>
              <a:effectLst/>
              <a:latin typeface="Helvetica Neue"/>
            </a:endParaRPr>
          </a:p>
        </p:txBody>
      </p:sp>
      <p:sp>
        <p:nvSpPr>
          <p:cNvPr id="25" name="TextBox 24">
            <a:extLst>
              <a:ext uri="{FF2B5EF4-FFF2-40B4-BE49-F238E27FC236}">
                <a16:creationId xmlns:a16="http://schemas.microsoft.com/office/drawing/2014/main" xmlns="" id="{A8563607-4C32-27FD-13F3-63E9E8BDC6E2}"/>
              </a:ext>
            </a:extLst>
          </p:cNvPr>
          <p:cNvSpPr txBox="1"/>
          <p:nvPr/>
        </p:nvSpPr>
        <p:spPr>
          <a:xfrm>
            <a:off x="6223551" y="3518292"/>
            <a:ext cx="4837042" cy="369332"/>
          </a:xfrm>
          <a:prstGeom prst="rect">
            <a:avLst/>
          </a:prstGeom>
          <a:noFill/>
        </p:spPr>
        <p:txBody>
          <a:bodyPr wrap="square">
            <a:spAutoFit/>
          </a:bodyPr>
          <a:lstStyle/>
          <a:p>
            <a:r>
              <a:rPr lang="en-US" b="1" u="sng" dirty="0">
                <a:solidFill>
                  <a:srgbClr val="FF0066"/>
                </a:solidFill>
              </a:rPr>
              <a:t>Total Time Spent on Website</a:t>
            </a:r>
            <a:r>
              <a:rPr lang="en-IN" b="1" u="sng" dirty="0">
                <a:solidFill>
                  <a:srgbClr val="FF0066"/>
                </a:solidFill>
              </a:rPr>
              <a:t>:-</a:t>
            </a:r>
          </a:p>
        </p:txBody>
      </p:sp>
      <p:sp>
        <p:nvSpPr>
          <p:cNvPr id="26" name="TextBox 25">
            <a:extLst>
              <a:ext uri="{FF2B5EF4-FFF2-40B4-BE49-F238E27FC236}">
                <a16:creationId xmlns:a16="http://schemas.microsoft.com/office/drawing/2014/main" xmlns="" id="{0C1DBD73-EA09-E1F9-17D7-E24D18FC2EF2}"/>
              </a:ext>
            </a:extLst>
          </p:cNvPr>
          <p:cNvSpPr txBox="1"/>
          <p:nvPr/>
        </p:nvSpPr>
        <p:spPr>
          <a:xfrm>
            <a:off x="9410582" y="3955339"/>
            <a:ext cx="2330840" cy="1815882"/>
          </a:xfrm>
          <a:prstGeom prst="rect">
            <a:avLst/>
          </a:prstGeom>
          <a:noFill/>
        </p:spPr>
        <p:txBody>
          <a:bodyPr wrap="square">
            <a:spAutoFit/>
          </a:bodyPr>
          <a:lstStyle/>
          <a:p>
            <a:pPr marL="285750" indent="-285750">
              <a:buFont typeface="Wingdings" panose="05000000000000000000" pitchFamily="2" charset="2"/>
              <a:buChar char="Ø"/>
            </a:pPr>
            <a:r>
              <a:rPr lang="en-US" sz="1400" b="0" i="0" dirty="0">
                <a:solidFill>
                  <a:srgbClr val="000000"/>
                </a:solidFill>
                <a:effectLst/>
                <a:latin typeface="Helvetica Neue"/>
              </a:rPr>
              <a:t>  Leads spending more time on the </a:t>
            </a:r>
            <a:r>
              <a:rPr lang="en-US" sz="1400" b="0" i="0" dirty="0" err="1">
                <a:solidFill>
                  <a:srgbClr val="000000"/>
                </a:solidFill>
                <a:effectLst/>
                <a:latin typeface="Helvetica Neue"/>
              </a:rPr>
              <a:t>weblise</a:t>
            </a:r>
            <a:r>
              <a:rPr lang="en-US" sz="1400" b="0" i="0" dirty="0">
                <a:solidFill>
                  <a:srgbClr val="000000"/>
                </a:solidFill>
                <a:effectLst/>
                <a:latin typeface="Helvetica Neue"/>
              </a:rPr>
              <a:t> are more likely to be converted.</a:t>
            </a:r>
          </a:p>
          <a:p>
            <a:pPr marL="285750" indent="-285750">
              <a:buFont typeface="Wingdings" panose="05000000000000000000" pitchFamily="2" charset="2"/>
              <a:buChar char="Ø"/>
            </a:pPr>
            <a:r>
              <a:rPr lang="en-US" sz="1400" dirty="0">
                <a:solidFill>
                  <a:srgbClr val="000000"/>
                </a:solidFill>
                <a:latin typeface="Helvetica Neue"/>
              </a:rPr>
              <a:t>Website should be made more engaging to make leads spend more time</a:t>
            </a:r>
            <a:r>
              <a:rPr lang="en-US" sz="1400" b="1" i="0" dirty="0">
                <a:solidFill>
                  <a:srgbClr val="000000"/>
                </a:solidFill>
                <a:effectLst/>
                <a:latin typeface="Helvetica Neue"/>
              </a:rPr>
              <a:t>.</a:t>
            </a:r>
            <a:endParaRPr lang="en-US" sz="1400" b="0" i="0" dirty="0">
              <a:solidFill>
                <a:srgbClr val="000000"/>
              </a:solidFill>
              <a:effectLst/>
              <a:latin typeface="Helvetica Neue"/>
            </a:endParaRPr>
          </a:p>
        </p:txBody>
      </p:sp>
      <p:pic>
        <p:nvPicPr>
          <p:cNvPr id="20" name="Picture 19">
            <a:extLst>
              <a:ext uri="{FF2B5EF4-FFF2-40B4-BE49-F238E27FC236}">
                <a16:creationId xmlns:a16="http://schemas.microsoft.com/office/drawing/2014/main" xmlns="" id="{F777F14D-8688-7A90-4145-557BAD95AE03}"/>
              </a:ext>
            </a:extLst>
          </p:cNvPr>
          <p:cNvPicPr>
            <a:picLocks noChangeAspect="1"/>
          </p:cNvPicPr>
          <p:nvPr/>
        </p:nvPicPr>
        <p:blipFill>
          <a:blip r:embed="rId3"/>
          <a:stretch>
            <a:fillRect/>
          </a:stretch>
        </p:blipFill>
        <p:spPr>
          <a:xfrm>
            <a:off x="730737" y="3923759"/>
            <a:ext cx="3124200" cy="2095500"/>
          </a:xfrm>
          <a:prstGeom prst="rect">
            <a:avLst/>
          </a:prstGeom>
        </p:spPr>
      </p:pic>
      <p:pic>
        <p:nvPicPr>
          <p:cNvPr id="24" name="Picture 23">
            <a:extLst>
              <a:ext uri="{FF2B5EF4-FFF2-40B4-BE49-F238E27FC236}">
                <a16:creationId xmlns:a16="http://schemas.microsoft.com/office/drawing/2014/main" xmlns="" id="{DAA5A676-B5B7-87FD-14B9-2E5371D88303}"/>
              </a:ext>
            </a:extLst>
          </p:cNvPr>
          <p:cNvPicPr>
            <a:picLocks noChangeAspect="1"/>
          </p:cNvPicPr>
          <p:nvPr/>
        </p:nvPicPr>
        <p:blipFill>
          <a:blip r:embed="rId4"/>
          <a:stretch>
            <a:fillRect/>
          </a:stretch>
        </p:blipFill>
        <p:spPr>
          <a:xfrm>
            <a:off x="6233853" y="1080190"/>
            <a:ext cx="2705100" cy="2009775"/>
          </a:xfrm>
          <a:prstGeom prst="rect">
            <a:avLst/>
          </a:prstGeom>
        </p:spPr>
      </p:pic>
      <p:pic>
        <p:nvPicPr>
          <p:cNvPr id="28" name="Picture 27">
            <a:extLst>
              <a:ext uri="{FF2B5EF4-FFF2-40B4-BE49-F238E27FC236}">
                <a16:creationId xmlns:a16="http://schemas.microsoft.com/office/drawing/2014/main" xmlns="" id="{D88B55BF-BD0E-6A07-9F93-6E0FB655C4A0}"/>
              </a:ext>
            </a:extLst>
          </p:cNvPr>
          <p:cNvPicPr>
            <a:picLocks noChangeAspect="1"/>
          </p:cNvPicPr>
          <p:nvPr/>
        </p:nvPicPr>
        <p:blipFill>
          <a:blip r:embed="rId5"/>
          <a:stretch>
            <a:fillRect/>
          </a:stretch>
        </p:blipFill>
        <p:spPr>
          <a:xfrm>
            <a:off x="6191191" y="4007084"/>
            <a:ext cx="3124200" cy="2000250"/>
          </a:xfrm>
          <a:prstGeom prst="rect">
            <a:avLst/>
          </a:prstGeom>
        </p:spPr>
      </p:pic>
    </p:spTree>
    <p:extLst>
      <p:ext uri="{BB962C8B-B14F-4D97-AF65-F5344CB8AC3E}">
        <p14:creationId xmlns:p14="http://schemas.microsoft.com/office/powerpoint/2010/main" val="156860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0B27425-E899-AE28-FDF0-0327633C0AAC}"/>
              </a:ext>
            </a:extLst>
          </p:cNvPr>
          <p:cNvSpPr/>
          <p:nvPr/>
        </p:nvSpPr>
        <p:spPr>
          <a:xfrm>
            <a:off x="609600" y="622852"/>
            <a:ext cx="10986052" cy="28061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xmlns="" id="{137FEF11-29FF-5ECD-F412-FD912C75C717}"/>
              </a:ext>
            </a:extLst>
          </p:cNvPr>
          <p:cNvSpPr/>
          <p:nvPr/>
        </p:nvSpPr>
        <p:spPr>
          <a:xfrm>
            <a:off x="596348" y="622852"/>
            <a:ext cx="5499652" cy="5612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1" name="TextBox 10">
            <a:extLst>
              <a:ext uri="{FF2B5EF4-FFF2-40B4-BE49-F238E27FC236}">
                <a16:creationId xmlns:a16="http://schemas.microsoft.com/office/drawing/2014/main" xmlns="" id="{24D5B7EE-A8C3-52FE-8999-80BBF34849F3}"/>
              </a:ext>
            </a:extLst>
          </p:cNvPr>
          <p:cNvSpPr txBox="1"/>
          <p:nvPr/>
        </p:nvSpPr>
        <p:spPr>
          <a:xfrm>
            <a:off x="778567" y="636159"/>
            <a:ext cx="3816626" cy="369332"/>
          </a:xfrm>
          <a:prstGeom prst="rect">
            <a:avLst/>
          </a:prstGeom>
          <a:noFill/>
        </p:spPr>
        <p:txBody>
          <a:bodyPr wrap="square">
            <a:spAutoFit/>
          </a:bodyPr>
          <a:lstStyle/>
          <a:p>
            <a:r>
              <a:rPr lang="en-IN" b="1" u="sng" dirty="0">
                <a:solidFill>
                  <a:srgbClr val="FF0066"/>
                </a:solidFill>
              </a:rPr>
              <a:t>Page Views Per Visit:</a:t>
            </a:r>
            <a:r>
              <a:rPr lang="en-IN" sz="1800" b="1" u="sng" dirty="0">
                <a:solidFill>
                  <a:srgbClr val="FF0066"/>
                </a:solidFill>
              </a:rPr>
              <a:t>-</a:t>
            </a:r>
          </a:p>
        </p:txBody>
      </p:sp>
      <p:sp>
        <p:nvSpPr>
          <p:cNvPr id="12" name="TextBox 11">
            <a:extLst>
              <a:ext uri="{FF2B5EF4-FFF2-40B4-BE49-F238E27FC236}">
                <a16:creationId xmlns:a16="http://schemas.microsoft.com/office/drawing/2014/main" xmlns="" id="{AD56C85C-B308-E4A9-B595-8CAD190FCA7E}"/>
              </a:ext>
            </a:extLst>
          </p:cNvPr>
          <p:cNvSpPr txBox="1"/>
          <p:nvPr/>
        </p:nvSpPr>
        <p:spPr>
          <a:xfrm>
            <a:off x="6096000" y="622853"/>
            <a:ext cx="5155096" cy="369332"/>
          </a:xfrm>
          <a:prstGeom prst="rect">
            <a:avLst/>
          </a:prstGeom>
          <a:noFill/>
        </p:spPr>
        <p:txBody>
          <a:bodyPr wrap="square">
            <a:spAutoFit/>
          </a:bodyPr>
          <a:lstStyle/>
          <a:p>
            <a:r>
              <a:rPr lang="en-IN" b="1" u="sng" dirty="0">
                <a:solidFill>
                  <a:srgbClr val="FF0066"/>
                </a:solidFill>
              </a:rPr>
              <a:t>Last Activity:-</a:t>
            </a:r>
          </a:p>
        </p:txBody>
      </p:sp>
      <p:sp>
        <p:nvSpPr>
          <p:cNvPr id="14" name="TextBox 13">
            <a:extLst>
              <a:ext uri="{FF2B5EF4-FFF2-40B4-BE49-F238E27FC236}">
                <a16:creationId xmlns:a16="http://schemas.microsoft.com/office/drawing/2014/main" xmlns="" id="{ADFD5EB0-7F78-49D0-7EC0-7E51495BFCC5}"/>
              </a:ext>
            </a:extLst>
          </p:cNvPr>
          <p:cNvSpPr txBox="1"/>
          <p:nvPr/>
        </p:nvSpPr>
        <p:spPr>
          <a:xfrm>
            <a:off x="3572393" y="1102597"/>
            <a:ext cx="2527852" cy="1600438"/>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Median for converted and unconverted leads is the same.</a:t>
            </a:r>
          </a:p>
          <a:p>
            <a:pPr marL="285750" indent="-285750" algn="l">
              <a:buFont typeface="Wingdings" panose="05000000000000000000" pitchFamily="2" charset="2"/>
              <a:buChar char="Ø"/>
            </a:pPr>
            <a:r>
              <a:rPr lang="en-US" sz="1400" dirty="0">
                <a:solidFill>
                  <a:srgbClr val="000000"/>
                </a:solidFill>
                <a:latin typeface="Helvetica Neue"/>
              </a:rPr>
              <a:t>Nothing can be said specifically for lead conversion from Page Views Per Visit.</a:t>
            </a:r>
          </a:p>
        </p:txBody>
      </p:sp>
      <p:sp>
        <p:nvSpPr>
          <p:cNvPr id="17" name="TextBox 16">
            <a:extLst>
              <a:ext uri="{FF2B5EF4-FFF2-40B4-BE49-F238E27FC236}">
                <a16:creationId xmlns:a16="http://schemas.microsoft.com/office/drawing/2014/main" xmlns="" id="{F01984EF-048F-EEAA-DC39-DA5843EBEF74}"/>
              </a:ext>
            </a:extLst>
          </p:cNvPr>
          <p:cNvSpPr txBox="1"/>
          <p:nvPr/>
        </p:nvSpPr>
        <p:spPr>
          <a:xfrm>
            <a:off x="9197009" y="1093876"/>
            <a:ext cx="2527852" cy="1600438"/>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Most of the leads have their Email opened as their last activity.</a:t>
            </a:r>
          </a:p>
          <a:p>
            <a:pPr marL="285750" indent="-285750" algn="l">
              <a:buFont typeface="Wingdings" panose="05000000000000000000" pitchFamily="2" charset="2"/>
              <a:buChar char="Ø"/>
            </a:pPr>
            <a:r>
              <a:rPr lang="en-US" sz="1400" b="0" i="0" dirty="0">
                <a:solidFill>
                  <a:srgbClr val="000000"/>
                </a:solidFill>
                <a:effectLst/>
                <a:latin typeface="Helvetica Neue"/>
              </a:rPr>
              <a:t>Conversion rate for leads with last activity as SMS Sent is relatively pretty high.</a:t>
            </a:r>
          </a:p>
        </p:txBody>
      </p:sp>
      <p:sp>
        <p:nvSpPr>
          <p:cNvPr id="18" name="TextBox 17">
            <a:extLst>
              <a:ext uri="{FF2B5EF4-FFF2-40B4-BE49-F238E27FC236}">
                <a16:creationId xmlns:a16="http://schemas.microsoft.com/office/drawing/2014/main" xmlns="" id="{09F9D9C0-AEA9-3FE5-3AFE-996485B94A57}"/>
              </a:ext>
            </a:extLst>
          </p:cNvPr>
          <p:cNvSpPr txBox="1"/>
          <p:nvPr/>
        </p:nvSpPr>
        <p:spPr>
          <a:xfrm>
            <a:off x="778567" y="3439385"/>
            <a:ext cx="4837042" cy="369332"/>
          </a:xfrm>
          <a:prstGeom prst="rect">
            <a:avLst/>
          </a:prstGeom>
          <a:noFill/>
        </p:spPr>
        <p:txBody>
          <a:bodyPr wrap="square">
            <a:spAutoFit/>
          </a:bodyPr>
          <a:lstStyle/>
          <a:p>
            <a:r>
              <a:rPr lang="en-IN" b="1" u="sng" dirty="0">
                <a:solidFill>
                  <a:srgbClr val="FF0066"/>
                </a:solidFill>
              </a:rPr>
              <a:t>Specialization:-</a:t>
            </a:r>
          </a:p>
        </p:txBody>
      </p:sp>
      <p:sp>
        <p:nvSpPr>
          <p:cNvPr id="23" name="TextBox 22">
            <a:extLst>
              <a:ext uri="{FF2B5EF4-FFF2-40B4-BE49-F238E27FC236}">
                <a16:creationId xmlns:a16="http://schemas.microsoft.com/office/drawing/2014/main" xmlns="" id="{354921E7-A79C-C6E1-7E31-FB113EE5C023}"/>
              </a:ext>
            </a:extLst>
          </p:cNvPr>
          <p:cNvSpPr txBox="1"/>
          <p:nvPr/>
        </p:nvSpPr>
        <p:spPr>
          <a:xfrm>
            <a:off x="3477039" y="3874093"/>
            <a:ext cx="2527852" cy="954107"/>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Large ration of </a:t>
            </a:r>
            <a:r>
              <a:rPr lang="en-US" sz="1400" dirty="0">
                <a:solidFill>
                  <a:srgbClr val="000000"/>
                </a:solidFill>
                <a:latin typeface="Helvetica Neue"/>
              </a:rPr>
              <a:t>conversion rate we can see for different streams of management</a:t>
            </a:r>
            <a:r>
              <a:rPr lang="en-US" sz="1400" b="0" i="0" dirty="0">
                <a:solidFill>
                  <a:srgbClr val="000000"/>
                </a:solidFill>
                <a:effectLst/>
                <a:latin typeface="Helvetica Neue"/>
              </a:rPr>
              <a:t>.</a:t>
            </a:r>
          </a:p>
        </p:txBody>
      </p:sp>
      <p:sp>
        <p:nvSpPr>
          <p:cNvPr id="25" name="TextBox 24">
            <a:extLst>
              <a:ext uri="{FF2B5EF4-FFF2-40B4-BE49-F238E27FC236}">
                <a16:creationId xmlns:a16="http://schemas.microsoft.com/office/drawing/2014/main" xmlns="" id="{A8563607-4C32-27FD-13F3-63E9E8BDC6E2}"/>
              </a:ext>
            </a:extLst>
          </p:cNvPr>
          <p:cNvSpPr txBox="1"/>
          <p:nvPr/>
        </p:nvSpPr>
        <p:spPr>
          <a:xfrm>
            <a:off x="6102626" y="3517005"/>
            <a:ext cx="4837042" cy="369332"/>
          </a:xfrm>
          <a:prstGeom prst="rect">
            <a:avLst/>
          </a:prstGeom>
          <a:noFill/>
        </p:spPr>
        <p:txBody>
          <a:bodyPr wrap="square">
            <a:spAutoFit/>
          </a:bodyPr>
          <a:lstStyle/>
          <a:p>
            <a:r>
              <a:rPr lang="en-US" b="1" u="sng" dirty="0">
                <a:solidFill>
                  <a:srgbClr val="FF0066"/>
                </a:solidFill>
              </a:rPr>
              <a:t>What is your current occupation</a:t>
            </a:r>
            <a:r>
              <a:rPr lang="en-IN" b="1" u="sng" dirty="0">
                <a:solidFill>
                  <a:srgbClr val="FF0066"/>
                </a:solidFill>
              </a:rPr>
              <a:t>:-</a:t>
            </a:r>
          </a:p>
        </p:txBody>
      </p:sp>
      <p:sp>
        <p:nvSpPr>
          <p:cNvPr id="26" name="TextBox 25">
            <a:extLst>
              <a:ext uri="{FF2B5EF4-FFF2-40B4-BE49-F238E27FC236}">
                <a16:creationId xmlns:a16="http://schemas.microsoft.com/office/drawing/2014/main" xmlns="" id="{0C1DBD73-EA09-E1F9-17D7-E24D18FC2EF2}"/>
              </a:ext>
            </a:extLst>
          </p:cNvPr>
          <p:cNvSpPr txBox="1"/>
          <p:nvPr/>
        </p:nvSpPr>
        <p:spPr>
          <a:xfrm>
            <a:off x="9410583" y="4017402"/>
            <a:ext cx="2330840" cy="1815882"/>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Working Professionals going for the course have high chances of joining it.</a:t>
            </a:r>
          </a:p>
          <a:p>
            <a:pPr marL="285750" indent="-285750" algn="l">
              <a:buFont typeface="Wingdings" panose="05000000000000000000" pitchFamily="2" charset="2"/>
              <a:buChar char="Ø"/>
            </a:pPr>
            <a:r>
              <a:rPr lang="en-US" sz="1400" b="0" i="0" dirty="0">
                <a:solidFill>
                  <a:srgbClr val="000000"/>
                </a:solidFill>
                <a:effectLst/>
                <a:latin typeface="Helvetica Neue"/>
              </a:rPr>
              <a:t>Unemployed leads are the most in numbers but have relatively lower conversion rate.</a:t>
            </a:r>
          </a:p>
        </p:txBody>
      </p:sp>
      <p:pic>
        <p:nvPicPr>
          <p:cNvPr id="3" name="Picture 2">
            <a:extLst>
              <a:ext uri="{FF2B5EF4-FFF2-40B4-BE49-F238E27FC236}">
                <a16:creationId xmlns:a16="http://schemas.microsoft.com/office/drawing/2014/main" xmlns="" id="{2E61CC8E-79EA-4119-9C2A-5AD706F56C39}"/>
              </a:ext>
            </a:extLst>
          </p:cNvPr>
          <p:cNvPicPr>
            <a:picLocks noChangeAspect="1"/>
          </p:cNvPicPr>
          <p:nvPr/>
        </p:nvPicPr>
        <p:blipFill>
          <a:blip r:embed="rId2"/>
          <a:stretch>
            <a:fillRect/>
          </a:stretch>
        </p:blipFill>
        <p:spPr>
          <a:xfrm>
            <a:off x="609600" y="1141713"/>
            <a:ext cx="3028950" cy="2085975"/>
          </a:xfrm>
          <a:prstGeom prst="rect">
            <a:avLst/>
          </a:prstGeom>
        </p:spPr>
      </p:pic>
      <p:pic>
        <p:nvPicPr>
          <p:cNvPr id="7" name="Picture 6">
            <a:extLst>
              <a:ext uri="{FF2B5EF4-FFF2-40B4-BE49-F238E27FC236}">
                <a16:creationId xmlns:a16="http://schemas.microsoft.com/office/drawing/2014/main" xmlns="" id="{2D0CAD40-435F-1983-4D29-AD2CDC5851ED}"/>
              </a:ext>
            </a:extLst>
          </p:cNvPr>
          <p:cNvPicPr>
            <a:picLocks noChangeAspect="1"/>
          </p:cNvPicPr>
          <p:nvPr/>
        </p:nvPicPr>
        <p:blipFill>
          <a:blip r:embed="rId3"/>
          <a:stretch>
            <a:fillRect/>
          </a:stretch>
        </p:blipFill>
        <p:spPr>
          <a:xfrm>
            <a:off x="6109252" y="992185"/>
            <a:ext cx="3087757" cy="2393755"/>
          </a:xfrm>
          <a:prstGeom prst="rect">
            <a:avLst/>
          </a:prstGeom>
        </p:spPr>
      </p:pic>
      <p:pic>
        <p:nvPicPr>
          <p:cNvPr id="19" name="Picture 18">
            <a:extLst>
              <a:ext uri="{FF2B5EF4-FFF2-40B4-BE49-F238E27FC236}">
                <a16:creationId xmlns:a16="http://schemas.microsoft.com/office/drawing/2014/main" xmlns="" id="{5694F651-1B59-2C08-E67C-C51369C94340}"/>
              </a:ext>
            </a:extLst>
          </p:cNvPr>
          <p:cNvPicPr>
            <a:picLocks noChangeAspect="1"/>
          </p:cNvPicPr>
          <p:nvPr/>
        </p:nvPicPr>
        <p:blipFill>
          <a:blip r:embed="rId4"/>
          <a:stretch>
            <a:fillRect/>
          </a:stretch>
        </p:blipFill>
        <p:spPr>
          <a:xfrm>
            <a:off x="767074" y="3874093"/>
            <a:ext cx="2668524" cy="2142394"/>
          </a:xfrm>
          <a:prstGeom prst="rect">
            <a:avLst/>
          </a:prstGeom>
        </p:spPr>
      </p:pic>
      <p:pic>
        <p:nvPicPr>
          <p:cNvPr id="22" name="Picture 21">
            <a:extLst>
              <a:ext uri="{FF2B5EF4-FFF2-40B4-BE49-F238E27FC236}">
                <a16:creationId xmlns:a16="http://schemas.microsoft.com/office/drawing/2014/main" xmlns="" id="{DDFE66F4-4532-1DCB-5027-A3CEB34406ED}"/>
              </a:ext>
            </a:extLst>
          </p:cNvPr>
          <p:cNvPicPr>
            <a:picLocks noChangeAspect="1"/>
          </p:cNvPicPr>
          <p:nvPr/>
        </p:nvPicPr>
        <p:blipFill>
          <a:blip r:embed="rId5"/>
          <a:stretch>
            <a:fillRect/>
          </a:stretch>
        </p:blipFill>
        <p:spPr>
          <a:xfrm>
            <a:off x="6266726" y="3888933"/>
            <a:ext cx="3078751" cy="2346214"/>
          </a:xfrm>
          <a:prstGeom prst="rect">
            <a:avLst/>
          </a:prstGeom>
        </p:spPr>
      </p:pic>
    </p:spTree>
    <p:extLst>
      <p:ext uri="{BB962C8B-B14F-4D97-AF65-F5344CB8AC3E}">
        <p14:creationId xmlns:p14="http://schemas.microsoft.com/office/powerpoint/2010/main" val="220320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24D5B7EE-A8C3-52FE-8999-80BBF34849F3}"/>
              </a:ext>
            </a:extLst>
          </p:cNvPr>
          <p:cNvSpPr txBox="1"/>
          <p:nvPr/>
        </p:nvSpPr>
        <p:spPr>
          <a:xfrm>
            <a:off x="1057150" y="701974"/>
            <a:ext cx="3816626" cy="369332"/>
          </a:xfrm>
          <a:prstGeom prst="rect">
            <a:avLst/>
          </a:prstGeom>
          <a:noFill/>
        </p:spPr>
        <p:txBody>
          <a:bodyPr wrap="square">
            <a:spAutoFit/>
          </a:bodyPr>
          <a:lstStyle/>
          <a:p>
            <a:r>
              <a:rPr lang="en-IN" b="1" u="sng" dirty="0">
                <a:solidFill>
                  <a:srgbClr val="FF0066"/>
                </a:solidFill>
              </a:rPr>
              <a:t>Search:-</a:t>
            </a:r>
          </a:p>
        </p:txBody>
      </p:sp>
      <p:sp>
        <p:nvSpPr>
          <p:cNvPr id="12" name="TextBox 11">
            <a:extLst>
              <a:ext uri="{FF2B5EF4-FFF2-40B4-BE49-F238E27FC236}">
                <a16:creationId xmlns:a16="http://schemas.microsoft.com/office/drawing/2014/main" xmlns="" id="{AD56C85C-B308-E4A9-B595-8CAD190FCA7E}"/>
              </a:ext>
            </a:extLst>
          </p:cNvPr>
          <p:cNvSpPr txBox="1"/>
          <p:nvPr/>
        </p:nvSpPr>
        <p:spPr>
          <a:xfrm>
            <a:off x="3864667" y="701974"/>
            <a:ext cx="5155096" cy="369332"/>
          </a:xfrm>
          <a:prstGeom prst="rect">
            <a:avLst/>
          </a:prstGeom>
          <a:noFill/>
        </p:spPr>
        <p:txBody>
          <a:bodyPr wrap="square">
            <a:spAutoFit/>
          </a:bodyPr>
          <a:lstStyle/>
          <a:p>
            <a:r>
              <a:rPr lang="en-IN" b="1" u="sng" dirty="0">
                <a:solidFill>
                  <a:srgbClr val="FF0066"/>
                </a:solidFill>
              </a:rPr>
              <a:t>Magazine:-</a:t>
            </a:r>
          </a:p>
        </p:txBody>
      </p:sp>
      <p:sp>
        <p:nvSpPr>
          <p:cNvPr id="18" name="TextBox 17">
            <a:extLst>
              <a:ext uri="{FF2B5EF4-FFF2-40B4-BE49-F238E27FC236}">
                <a16:creationId xmlns:a16="http://schemas.microsoft.com/office/drawing/2014/main" xmlns="" id="{09F9D9C0-AEA9-3FE5-3AFE-996485B94A57}"/>
              </a:ext>
            </a:extLst>
          </p:cNvPr>
          <p:cNvSpPr txBox="1"/>
          <p:nvPr/>
        </p:nvSpPr>
        <p:spPr>
          <a:xfrm>
            <a:off x="6341445" y="720792"/>
            <a:ext cx="4837042" cy="369332"/>
          </a:xfrm>
          <a:prstGeom prst="rect">
            <a:avLst/>
          </a:prstGeom>
          <a:noFill/>
        </p:spPr>
        <p:txBody>
          <a:bodyPr wrap="square">
            <a:spAutoFit/>
          </a:bodyPr>
          <a:lstStyle/>
          <a:p>
            <a:r>
              <a:rPr lang="en-IN" b="1" u="sng" dirty="0">
                <a:solidFill>
                  <a:srgbClr val="FF0066"/>
                </a:solidFill>
              </a:rPr>
              <a:t>Newspaper Article:-</a:t>
            </a:r>
          </a:p>
        </p:txBody>
      </p:sp>
      <p:sp>
        <p:nvSpPr>
          <p:cNvPr id="23" name="TextBox 22">
            <a:extLst>
              <a:ext uri="{FF2B5EF4-FFF2-40B4-BE49-F238E27FC236}">
                <a16:creationId xmlns:a16="http://schemas.microsoft.com/office/drawing/2014/main" xmlns="" id="{354921E7-A79C-C6E1-7E31-FB113EE5C023}"/>
              </a:ext>
            </a:extLst>
          </p:cNvPr>
          <p:cNvSpPr txBox="1"/>
          <p:nvPr/>
        </p:nvSpPr>
        <p:spPr>
          <a:xfrm>
            <a:off x="1045819" y="5681918"/>
            <a:ext cx="10100362" cy="307777"/>
          </a:xfrm>
          <a:prstGeom prst="rect">
            <a:avLst/>
          </a:prstGeom>
          <a:noFill/>
        </p:spPr>
        <p:txBody>
          <a:bodyPr wrap="square">
            <a:spAutoFit/>
          </a:bodyPr>
          <a:lstStyle/>
          <a:p>
            <a:pPr marL="285750" indent="-285750" algn="l">
              <a:buFont typeface="Wingdings" panose="05000000000000000000" pitchFamily="2" charset="2"/>
              <a:buChar char="Ø"/>
            </a:pPr>
            <a:r>
              <a:rPr lang="en-US" sz="1400" b="0" i="0" dirty="0">
                <a:solidFill>
                  <a:srgbClr val="000000"/>
                </a:solidFill>
                <a:effectLst/>
                <a:latin typeface="Helvetica Neue"/>
              </a:rPr>
              <a:t>Most entries are 'No'. No Inference can be drawn with this parameter.</a:t>
            </a:r>
          </a:p>
        </p:txBody>
      </p:sp>
      <p:sp>
        <p:nvSpPr>
          <p:cNvPr id="25" name="TextBox 24">
            <a:extLst>
              <a:ext uri="{FF2B5EF4-FFF2-40B4-BE49-F238E27FC236}">
                <a16:creationId xmlns:a16="http://schemas.microsoft.com/office/drawing/2014/main" xmlns="" id="{A8563607-4C32-27FD-13F3-63E9E8BDC6E2}"/>
              </a:ext>
            </a:extLst>
          </p:cNvPr>
          <p:cNvSpPr txBox="1"/>
          <p:nvPr/>
        </p:nvSpPr>
        <p:spPr>
          <a:xfrm>
            <a:off x="9019763" y="679705"/>
            <a:ext cx="4837042" cy="369332"/>
          </a:xfrm>
          <a:prstGeom prst="rect">
            <a:avLst/>
          </a:prstGeom>
          <a:noFill/>
        </p:spPr>
        <p:txBody>
          <a:bodyPr wrap="square">
            <a:spAutoFit/>
          </a:bodyPr>
          <a:lstStyle/>
          <a:p>
            <a:r>
              <a:rPr lang="en-IN" b="1" u="sng" dirty="0">
                <a:solidFill>
                  <a:srgbClr val="FF0066"/>
                </a:solidFill>
              </a:rPr>
              <a:t>X Education Forums:-</a:t>
            </a:r>
          </a:p>
        </p:txBody>
      </p:sp>
      <p:pic>
        <p:nvPicPr>
          <p:cNvPr id="4" name="Picture 3">
            <a:extLst>
              <a:ext uri="{FF2B5EF4-FFF2-40B4-BE49-F238E27FC236}">
                <a16:creationId xmlns:a16="http://schemas.microsoft.com/office/drawing/2014/main" xmlns="" id="{19958E2D-6745-78DD-475A-C2383E241ADB}"/>
              </a:ext>
            </a:extLst>
          </p:cNvPr>
          <p:cNvPicPr>
            <a:picLocks noChangeAspect="1"/>
          </p:cNvPicPr>
          <p:nvPr/>
        </p:nvPicPr>
        <p:blipFill>
          <a:blip r:embed="rId2"/>
          <a:stretch>
            <a:fillRect/>
          </a:stretch>
        </p:blipFill>
        <p:spPr>
          <a:xfrm>
            <a:off x="722496" y="1094874"/>
            <a:ext cx="2594417" cy="1711042"/>
          </a:xfrm>
          <a:prstGeom prst="rect">
            <a:avLst/>
          </a:prstGeom>
        </p:spPr>
      </p:pic>
      <p:pic>
        <p:nvPicPr>
          <p:cNvPr id="13" name="Picture 12">
            <a:extLst>
              <a:ext uri="{FF2B5EF4-FFF2-40B4-BE49-F238E27FC236}">
                <a16:creationId xmlns:a16="http://schemas.microsoft.com/office/drawing/2014/main" xmlns="" id="{268A989D-E0B6-9006-A23F-2125EA0539A4}"/>
              </a:ext>
            </a:extLst>
          </p:cNvPr>
          <p:cNvPicPr>
            <a:picLocks noChangeAspect="1"/>
          </p:cNvPicPr>
          <p:nvPr/>
        </p:nvPicPr>
        <p:blipFill>
          <a:blip r:embed="rId3"/>
          <a:stretch>
            <a:fillRect/>
          </a:stretch>
        </p:blipFill>
        <p:spPr>
          <a:xfrm>
            <a:off x="3215874" y="1070431"/>
            <a:ext cx="2758637" cy="1785498"/>
          </a:xfrm>
          <a:prstGeom prst="rect">
            <a:avLst/>
          </a:prstGeom>
        </p:spPr>
      </p:pic>
      <p:pic>
        <p:nvPicPr>
          <p:cNvPr id="16" name="Picture 15">
            <a:extLst>
              <a:ext uri="{FF2B5EF4-FFF2-40B4-BE49-F238E27FC236}">
                <a16:creationId xmlns:a16="http://schemas.microsoft.com/office/drawing/2014/main" xmlns="" id="{17D7BEE0-37BB-56A6-3080-5AEE86773792}"/>
              </a:ext>
            </a:extLst>
          </p:cNvPr>
          <p:cNvPicPr>
            <a:picLocks noChangeAspect="1"/>
          </p:cNvPicPr>
          <p:nvPr/>
        </p:nvPicPr>
        <p:blipFill>
          <a:blip r:embed="rId4"/>
          <a:stretch>
            <a:fillRect/>
          </a:stretch>
        </p:blipFill>
        <p:spPr>
          <a:xfrm>
            <a:off x="5974511" y="1094874"/>
            <a:ext cx="2758637" cy="1847606"/>
          </a:xfrm>
          <a:prstGeom prst="rect">
            <a:avLst/>
          </a:prstGeom>
        </p:spPr>
      </p:pic>
      <p:pic>
        <p:nvPicPr>
          <p:cNvPr id="21" name="Picture 20">
            <a:extLst>
              <a:ext uri="{FF2B5EF4-FFF2-40B4-BE49-F238E27FC236}">
                <a16:creationId xmlns:a16="http://schemas.microsoft.com/office/drawing/2014/main" xmlns="" id="{2BA778F5-2BF8-13B2-1D7B-EDCE0595793F}"/>
              </a:ext>
            </a:extLst>
          </p:cNvPr>
          <p:cNvPicPr>
            <a:picLocks noChangeAspect="1"/>
          </p:cNvPicPr>
          <p:nvPr/>
        </p:nvPicPr>
        <p:blipFill>
          <a:blip r:embed="rId5"/>
          <a:stretch>
            <a:fillRect/>
          </a:stretch>
        </p:blipFill>
        <p:spPr>
          <a:xfrm>
            <a:off x="8733148" y="1022193"/>
            <a:ext cx="2758637" cy="1864873"/>
          </a:xfrm>
          <a:prstGeom prst="rect">
            <a:avLst/>
          </a:prstGeom>
        </p:spPr>
      </p:pic>
      <p:sp>
        <p:nvSpPr>
          <p:cNvPr id="30" name="TextBox 29">
            <a:extLst>
              <a:ext uri="{FF2B5EF4-FFF2-40B4-BE49-F238E27FC236}">
                <a16:creationId xmlns:a16="http://schemas.microsoft.com/office/drawing/2014/main" xmlns="" id="{2BF2692F-3957-EB22-E692-02A39D57A78C}"/>
              </a:ext>
            </a:extLst>
          </p:cNvPr>
          <p:cNvSpPr txBox="1"/>
          <p:nvPr/>
        </p:nvSpPr>
        <p:spPr>
          <a:xfrm>
            <a:off x="1023734" y="2824154"/>
            <a:ext cx="1692962" cy="369332"/>
          </a:xfrm>
          <a:prstGeom prst="rect">
            <a:avLst/>
          </a:prstGeom>
          <a:noFill/>
        </p:spPr>
        <p:txBody>
          <a:bodyPr wrap="square">
            <a:spAutoFit/>
          </a:bodyPr>
          <a:lstStyle/>
          <a:p>
            <a:r>
              <a:rPr lang="en-IN" b="1" u="sng" dirty="0">
                <a:solidFill>
                  <a:srgbClr val="FF0066"/>
                </a:solidFill>
              </a:rPr>
              <a:t>Newspaper:-</a:t>
            </a:r>
          </a:p>
        </p:txBody>
      </p:sp>
      <p:pic>
        <p:nvPicPr>
          <p:cNvPr id="31" name="Picture 30">
            <a:extLst>
              <a:ext uri="{FF2B5EF4-FFF2-40B4-BE49-F238E27FC236}">
                <a16:creationId xmlns:a16="http://schemas.microsoft.com/office/drawing/2014/main" xmlns="" id="{53347949-DD35-6DA4-BC2A-47E5DB1EBB7D}"/>
              </a:ext>
            </a:extLst>
          </p:cNvPr>
          <p:cNvPicPr>
            <a:picLocks noChangeAspect="1"/>
          </p:cNvPicPr>
          <p:nvPr/>
        </p:nvPicPr>
        <p:blipFill>
          <a:blip r:embed="rId6"/>
          <a:stretch>
            <a:fillRect/>
          </a:stretch>
        </p:blipFill>
        <p:spPr>
          <a:xfrm>
            <a:off x="854767" y="3224385"/>
            <a:ext cx="2529934" cy="2023475"/>
          </a:xfrm>
          <a:prstGeom prst="rect">
            <a:avLst/>
          </a:prstGeom>
        </p:spPr>
      </p:pic>
      <p:sp>
        <p:nvSpPr>
          <p:cNvPr id="32" name="TextBox 31">
            <a:extLst>
              <a:ext uri="{FF2B5EF4-FFF2-40B4-BE49-F238E27FC236}">
                <a16:creationId xmlns:a16="http://schemas.microsoft.com/office/drawing/2014/main" xmlns="" id="{5EC8B0DD-6145-7734-7493-CC345DF77C1F}"/>
              </a:ext>
            </a:extLst>
          </p:cNvPr>
          <p:cNvSpPr txBox="1"/>
          <p:nvPr/>
        </p:nvSpPr>
        <p:spPr>
          <a:xfrm>
            <a:off x="3496662" y="2824154"/>
            <a:ext cx="2477849" cy="369332"/>
          </a:xfrm>
          <a:prstGeom prst="rect">
            <a:avLst/>
          </a:prstGeom>
          <a:noFill/>
        </p:spPr>
        <p:txBody>
          <a:bodyPr wrap="square">
            <a:spAutoFit/>
          </a:bodyPr>
          <a:lstStyle/>
          <a:p>
            <a:r>
              <a:rPr lang="en-IN" b="1" u="sng" dirty="0">
                <a:solidFill>
                  <a:srgbClr val="FF0066"/>
                </a:solidFill>
              </a:rPr>
              <a:t>Digital Advertisement:-</a:t>
            </a:r>
          </a:p>
        </p:txBody>
      </p:sp>
      <p:pic>
        <p:nvPicPr>
          <p:cNvPr id="33" name="Picture 32">
            <a:extLst>
              <a:ext uri="{FF2B5EF4-FFF2-40B4-BE49-F238E27FC236}">
                <a16:creationId xmlns:a16="http://schemas.microsoft.com/office/drawing/2014/main" xmlns="" id="{34E860AA-0EF9-79ED-6C84-68351E77195A}"/>
              </a:ext>
            </a:extLst>
          </p:cNvPr>
          <p:cNvPicPr>
            <a:picLocks noChangeAspect="1"/>
          </p:cNvPicPr>
          <p:nvPr/>
        </p:nvPicPr>
        <p:blipFill>
          <a:blip r:embed="rId7"/>
          <a:stretch>
            <a:fillRect/>
          </a:stretch>
        </p:blipFill>
        <p:spPr>
          <a:xfrm>
            <a:off x="3334993" y="3224385"/>
            <a:ext cx="2756158" cy="2206527"/>
          </a:xfrm>
          <a:prstGeom prst="rect">
            <a:avLst/>
          </a:prstGeom>
        </p:spPr>
      </p:pic>
      <p:sp>
        <p:nvSpPr>
          <p:cNvPr id="34" name="TextBox 33">
            <a:extLst>
              <a:ext uri="{FF2B5EF4-FFF2-40B4-BE49-F238E27FC236}">
                <a16:creationId xmlns:a16="http://schemas.microsoft.com/office/drawing/2014/main" xmlns="" id="{25724728-C3A5-1E62-E5CD-718AB409BDA4}"/>
              </a:ext>
            </a:extLst>
          </p:cNvPr>
          <p:cNvSpPr txBox="1"/>
          <p:nvPr/>
        </p:nvSpPr>
        <p:spPr>
          <a:xfrm>
            <a:off x="6091151" y="2835196"/>
            <a:ext cx="3124200" cy="369332"/>
          </a:xfrm>
          <a:prstGeom prst="rect">
            <a:avLst/>
          </a:prstGeom>
          <a:noFill/>
        </p:spPr>
        <p:txBody>
          <a:bodyPr wrap="square">
            <a:spAutoFit/>
          </a:bodyPr>
          <a:lstStyle/>
          <a:p>
            <a:r>
              <a:rPr lang="en-IN" b="1" u="sng" dirty="0">
                <a:solidFill>
                  <a:srgbClr val="FF0066"/>
                </a:solidFill>
              </a:rPr>
              <a:t>Through Recommendations:-</a:t>
            </a:r>
          </a:p>
        </p:txBody>
      </p:sp>
      <p:pic>
        <p:nvPicPr>
          <p:cNvPr id="35" name="Picture 34">
            <a:extLst>
              <a:ext uri="{FF2B5EF4-FFF2-40B4-BE49-F238E27FC236}">
                <a16:creationId xmlns:a16="http://schemas.microsoft.com/office/drawing/2014/main" xmlns="" id="{5DE35F62-DFBB-0A11-0CF4-6BBA0B6BEC1A}"/>
              </a:ext>
            </a:extLst>
          </p:cNvPr>
          <p:cNvPicPr>
            <a:picLocks noChangeAspect="1"/>
          </p:cNvPicPr>
          <p:nvPr/>
        </p:nvPicPr>
        <p:blipFill>
          <a:blip r:embed="rId8"/>
          <a:stretch>
            <a:fillRect/>
          </a:stretch>
        </p:blipFill>
        <p:spPr>
          <a:xfrm>
            <a:off x="6126911" y="3224385"/>
            <a:ext cx="2606237" cy="2151113"/>
          </a:xfrm>
          <a:prstGeom prst="rect">
            <a:avLst/>
          </a:prstGeom>
        </p:spPr>
      </p:pic>
      <p:pic>
        <p:nvPicPr>
          <p:cNvPr id="37" name="Picture 36">
            <a:extLst>
              <a:ext uri="{FF2B5EF4-FFF2-40B4-BE49-F238E27FC236}">
                <a16:creationId xmlns:a16="http://schemas.microsoft.com/office/drawing/2014/main" xmlns="" id="{ECF9EE4D-C29A-F470-403A-867A79DBD538}"/>
              </a:ext>
            </a:extLst>
          </p:cNvPr>
          <p:cNvPicPr>
            <a:picLocks noChangeAspect="1"/>
          </p:cNvPicPr>
          <p:nvPr/>
        </p:nvPicPr>
        <p:blipFill>
          <a:blip r:embed="rId9"/>
          <a:stretch>
            <a:fillRect/>
          </a:stretch>
        </p:blipFill>
        <p:spPr>
          <a:xfrm>
            <a:off x="8632327" y="3706302"/>
            <a:ext cx="2704906" cy="1864873"/>
          </a:xfrm>
          <a:prstGeom prst="rect">
            <a:avLst/>
          </a:prstGeom>
        </p:spPr>
      </p:pic>
      <p:sp>
        <p:nvSpPr>
          <p:cNvPr id="39" name="TextBox 38">
            <a:extLst>
              <a:ext uri="{FF2B5EF4-FFF2-40B4-BE49-F238E27FC236}">
                <a16:creationId xmlns:a16="http://schemas.microsoft.com/office/drawing/2014/main" xmlns="" id="{691A4ADF-6F94-78ED-E7B3-B6B817BD7C98}"/>
              </a:ext>
            </a:extLst>
          </p:cNvPr>
          <p:cNvSpPr txBox="1"/>
          <p:nvPr/>
        </p:nvSpPr>
        <p:spPr>
          <a:xfrm>
            <a:off x="9279580" y="2824153"/>
            <a:ext cx="2111166" cy="923330"/>
          </a:xfrm>
          <a:prstGeom prst="rect">
            <a:avLst/>
          </a:prstGeom>
          <a:noFill/>
        </p:spPr>
        <p:txBody>
          <a:bodyPr wrap="square">
            <a:spAutoFit/>
          </a:bodyPr>
          <a:lstStyle/>
          <a:p>
            <a:pPr algn="l"/>
            <a:r>
              <a:rPr lang="en-US" b="1" u="sng" dirty="0">
                <a:solidFill>
                  <a:srgbClr val="FF0066"/>
                </a:solidFill>
              </a:rPr>
              <a:t>Receive More Updates About Our Courses:-</a:t>
            </a:r>
          </a:p>
        </p:txBody>
      </p:sp>
    </p:spTree>
    <p:extLst>
      <p:ext uri="{BB962C8B-B14F-4D97-AF65-F5344CB8AC3E}">
        <p14:creationId xmlns:p14="http://schemas.microsoft.com/office/powerpoint/2010/main" val="2308851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185</TotalTime>
  <Words>1187</Words>
  <Application>Microsoft Office PowerPoint</Application>
  <PresentationFormat>Custom</PresentationFormat>
  <Paragraphs>190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LEAD SCORE CASE STUDY</vt:lpstr>
      <vt:lpstr>Problem statement</vt:lpstr>
      <vt:lpstr>Steps followed:- </vt:lpstr>
      <vt:lpstr>Main raw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Dileep kumar BP</dc:creator>
  <cp:lastModifiedBy>NAGESH</cp:lastModifiedBy>
  <cp:revision>11</cp:revision>
  <dcterms:created xsi:type="dcterms:W3CDTF">2023-01-22T07:53:10Z</dcterms:created>
  <dcterms:modified xsi:type="dcterms:W3CDTF">2023-01-22T15:39:55Z</dcterms:modified>
</cp:coreProperties>
</file>