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aleway" charset="0"/>
      <p:regular r:id="rId22"/>
      <p:bold r:id="rId23"/>
      <p:italic r:id="rId24"/>
      <p:boldItalic r:id="rId25"/>
    </p:embeddedFont>
    <p:embeddedFont>
      <p:font typeface="La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af3d1077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af3d1077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af3d1077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af3d1077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af3d1077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af3d1077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af3d1077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af3d1077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af3d10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af3d10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af3d1077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af3d1077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af3d1077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af3d1077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af3d1077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af3d1077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af3d1077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af3d1077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af3d10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af3d10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af3d107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af3d107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af3d107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af3d107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af3d1077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af3d1077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af3d1077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af3d1077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af3d107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af3d107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985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Churn Analysis</a:t>
            </a:r>
            <a:endParaRPr sz="35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 Nisha Kadian</a:t>
            </a:r>
            <a:endParaRPr sz="1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4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Relationship between Monthly &amp; Total charges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0" y="1543700"/>
            <a:ext cx="2358825" cy="17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825" y="1519300"/>
            <a:ext cx="2347030" cy="17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600" y="1265325"/>
            <a:ext cx="3399350" cy="3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711975" y="3393500"/>
            <a:ext cx="210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Churn is high when monthly charges are high.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539875" y="3439700"/>
            <a:ext cx="183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Churn is high when Toal charges are low.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45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Co-relation of all predictors with 'Churn'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50" y="1169675"/>
            <a:ext cx="7286723" cy="39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Insights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85750" y="1397325"/>
            <a:ext cx="5948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High churn rate in : Month to month contract, No online security,No tech support,first year of subscription, Fibre optic internet service, Electronic check payment method,No online backup, No device protection.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Low Churn rate in : Long term contract &amp; subscriptions without  internet services.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No impact: Gender &amp; Phone service.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23600" y="17009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Bivariate Analysis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00" y="1293900"/>
            <a:ext cx="2815249" cy="1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48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Bivariate Analysis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250" y="1423975"/>
            <a:ext cx="2371301" cy="1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825" y="3293700"/>
            <a:ext cx="2901126" cy="18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000" y="3237250"/>
            <a:ext cx="2575075" cy="17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Bivariate Analysis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25" y="1152449"/>
            <a:ext cx="2828576" cy="20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026" y="1226488"/>
            <a:ext cx="2789274" cy="19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600" y="3160650"/>
            <a:ext cx="2982176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325" y="3105300"/>
            <a:ext cx="3101325" cy="18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519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</a:rPr>
              <a:t>Bivariate </a:t>
            </a:r>
            <a:r>
              <a:rPr lang="en" sz="2000" dirty="0" smtClean="0">
                <a:solidFill>
                  <a:schemeClr val="lt1"/>
                </a:solidFill>
              </a:rPr>
              <a:t>Insights</a:t>
            </a:r>
            <a:endParaRPr sz="1000"/>
          </a:p>
        </p:txBody>
      </p:sp>
      <p:sp>
        <p:nvSpPr>
          <p:cNvPr id="189" name="Google Shape;189;p28"/>
          <p:cNvSpPr txBox="1"/>
          <p:nvPr/>
        </p:nvSpPr>
        <p:spPr>
          <a:xfrm>
            <a:off x="303300" y="1297525"/>
            <a:ext cx="7102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Gender does not have any significant impact on tendency to churn.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Customers without Online security, No Tech support, No Online Backup and No Device protection show higher tendency to churn compared to those without any internet connection.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Customers using Fibre optic service are more likely to churn.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Churn rate is very low with No Internet subscription.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Consumers on month to month contract are more likely to churn regardless of their tenure length and usage of multiple lines.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Customers using Electronic check payment methods are more likely to churn regardless of age, gender or tenure length.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44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Conclusion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72625" y="1063350"/>
            <a:ext cx="82443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High Churn: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Customers who have no online security, Tech support, Online backup &amp; device protection,are more likely to churn.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2. Customers using Fibre optic service are more likely to churn.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3. Consumers on month to month contract are more likely to churn irrespective of their tenure length and whether they use multiple lines.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4. High monthly charges, shorter tenure, and lower total charges are associated with a high churn rate.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5. Regardless of age, gender, or tenure length, customers using electronic check payment methods are more likely to churning.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6. Senior citizens have an elevated likelihood of churning..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7. Customers who just started subscription  are more likely to churn.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Low Churn: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Customers with a long tenure demonstrate a lower likelihood of churning.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2. The churn rate is minimal among those who do not have an active internet subscription.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 Impact: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Factors like Gender, Availability of Phone Service and multiple lines have insignificant impact on churn.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Next Steps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031350" y="2002850"/>
            <a:ext cx="5456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➢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presented data is crucial in terms of client retention.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➢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Clients should be provided online security, tech support, online backup &amp; rotation in order to retain them.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➢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Various discounts &amp; offers can ensure long tenure of clients which may result in low churning rate.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Purpose</a:t>
            </a:r>
            <a:endParaRPr sz="8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691700" y="2019300"/>
            <a:ext cx="4692000" cy="2329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analyse data to gather mindful insights which will be helpful for client retention &amp; frame short term as well as long term company policy.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50" y="1944763"/>
            <a:ext cx="3106227" cy="232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3835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06825" y="5010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Target Data</a:t>
            </a:r>
            <a:endParaRPr sz="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818025" y="1263655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is highly imbalance ,with  a ratio of 73:27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understand target data, we will use univariate &amp; bivariate analysis so that useful insight can be extracting &amp; needful steps can be performed accordingly.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731825" y="2592450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579775"/>
            <a:ext cx="3787026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47781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886225" y="3666000"/>
            <a:ext cx="8105400" cy="954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Missing Data: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➢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null values are very less in Total Charges column.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➢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total percentage of missing value is 0.15% considered as a low compared to the whole data.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➢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the percentage value is less, the impact on insight will be minimum. So dropped these values.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2875" y="1498675"/>
            <a:ext cx="7040700" cy="169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Few columns which were not relevant,removed from the sample data. Such as’CustomerId’.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columns inserted to make impactful analysis, for example:’TenureGroup’.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avoid duplication, ‘Tenure’ column removed as the data already covered under new tab ‘TenureGroup’.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Analysis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40025" y="375200"/>
            <a:ext cx="8520600" cy="63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Insights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76" y="1350775"/>
            <a:ext cx="1885950" cy="1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325" y="1350770"/>
            <a:ext cx="1885950" cy="1404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7658700" y="1383375"/>
            <a:ext cx="134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year subscription show high rate of churning.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501225" y="1383375"/>
            <a:ext cx="173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Customers with no dependents show high churn rate.</a:t>
            </a:r>
            <a:endParaRPr sz="12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00" y="3386875"/>
            <a:ext cx="1924299" cy="14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700000" y="3442325"/>
            <a:ext cx="139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Senior citizen are more likely to churn.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2650" y="3300350"/>
            <a:ext cx="1826050" cy="13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7811750" y="3319175"/>
            <a:ext cx="13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Customers using Fiber optic sare more likely to churn.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Insights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00" y="1204375"/>
            <a:ext cx="2010901" cy="14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825" y="1204375"/>
            <a:ext cx="1928899" cy="13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050" y="3388058"/>
            <a:ext cx="1928900" cy="143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6823" y="3260425"/>
            <a:ext cx="2010895" cy="14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582500" y="1204375"/>
            <a:ext cx="2010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Customers using paperless billing are more likely to churn.</a:t>
            </a:r>
            <a:endParaRPr sz="1200"/>
          </a:p>
        </p:txBody>
      </p:sp>
      <p:sp>
        <p:nvSpPr>
          <p:cNvPr id="130" name="Google Shape;130;p20"/>
          <p:cNvSpPr txBox="1"/>
          <p:nvPr/>
        </p:nvSpPr>
        <p:spPr>
          <a:xfrm>
            <a:off x="7431825" y="1243650"/>
            <a:ext cx="16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Customers using electronic check method are more likely to churn.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753450" y="3438800"/>
            <a:ext cx="179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 tenure leads to less churning rate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576925" y="3328150"/>
            <a:ext cx="153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tech support clients are more likely to churn.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44850"/>
            <a:ext cx="8520600" cy="49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Univariate insights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65975" y="1310825"/>
            <a:ext cx="82374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Senior citizens are more likely to churn with churn rate of 26.45%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Gender does not seem to have much impact on churn rate as both male &amp; female are approximately equal in terms of churning       with churn  rate of 26.20% &amp; 26.95% respectively.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Customers without partner are more likely to churn with churn rate of 32.97% in comparison of Customers with partner at         churn rate       19.71%.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Customers without dependents are more like to churn (31.27%) instead of with dependents Customers (15.53%)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Phone Service factor does not seem effective in churning as with or without Phone Service, the churn rate is 26.74% &amp; 25%       respectively.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MultipleLines also has approximately equal impact: With MultipleLines (28.64%), no MultipleLines (25.08%) &amp; No Phone             service( 25%)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Fiber optic internet service has the most churn rate(41.89%) instead of DSL (18.99%) &amp; No internet service (7.43%)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Customers with No online security are more likely to churn( 41.77%) comparatively with online security ( 14.64% ) &amp; no           internet service( 7.43%).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Customers with Device protection are less likely to churn( 22.53%), however, in its absence, the churn rate is 39.14%.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Tech support plays an important role with less churn rate( 15.19%) in comparison of no tech support churn rate( 41.64%)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Customers with or without TV streaming have approximately same churn rate i.e. 30.11% &amp; 33.53% respectively.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The churning rate with movie streaming(29.41%) is less than without movie streaming( 33.72%)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Month to month contract has the highest churn rate (42.70), on the other hand, 2 year contract has least churn rate( 2.84%)     &amp; 1 year(11.27%)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Paper less bill leads to more churn rate( 33.58%) with paper bill( 16.37%)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Customers with electronic check method are most likely to churn( 45.28%)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Tenure group of (1-12) are most likely to churn with 47.68%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PresentationFormat>On-screen Show 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Raleway</vt:lpstr>
      <vt:lpstr>Lato</vt:lpstr>
      <vt:lpstr>Swiss</vt:lpstr>
      <vt:lpstr>Churn Analysis</vt:lpstr>
      <vt:lpstr>Purpose</vt:lpstr>
      <vt:lpstr>Slide 3</vt:lpstr>
      <vt:lpstr>Slide 4</vt:lpstr>
      <vt:lpstr>Data Cleaning</vt:lpstr>
      <vt:lpstr>Univariate Analysis</vt:lpstr>
      <vt:lpstr>Insights</vt:lpstr>
      <vt:lpstr>Insights</vt:lpstr>
      <vt:lpstr>Univariate insights</vt:lpstr>
      <vt:lpstr>Relationship between Monthly &amp; Total charges</vt:lpstr>
      <vt:lpstr>Co-relation of all predictors with 'Churn'</vt:lpstr>
      <vt:lpstr>Insights</vt:lpstr>
      <vt:lpstr>Bivariate Analysis</vt:lpstr>
      <vt:lpstr>Bivariate Analysis</vt:lpstr>
      <vt:lpstr>Bivariate Analysis</vt:lpstr>
      <vt:lpstr>Bivariate Insights</vt:lpstr>
      <vt:lpstr>Conclusion</vt:lpstr>
      <vt:lpstr>Next Steps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cp:lastModifiedBy>virander virander</cp:lastModifiedBy>
  <cp:revision>1</cp:revision>
  <dcterms:modified xsi:type="dcterms:W3CDTF">2023-09-03T19:52:10Z</dcterms:modified>
</cp:coreProperties>
</file>