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85E475-DD21-43A2-B19D-D89D6E72050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365859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5E475-DD21-43A2-B19D-D89D6E72050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192377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5E475-DD21-43A2-B19D-D89D6E72050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419015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5E475-DD21-43A2-B19D-D89D6E72050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78599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85E475-DD21-43A2-B19D-D89D6E72050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97758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85E475-DD21-43A2-B19D-D89D6E720507}"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257807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85E475-DD21-43A2-B19D-D89D6E720507}"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55953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85E475-DD21-43A2-B19D-D89D6E720507}"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227982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5E475-DD21-43A2-B19D-D89D6E720507}" type="datetimeFigureOut">
              <a:rPr lang="en-US" smtClean="0"/>
              <a:t>10/1/2020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335789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5E475-DD21-43A2-B19D-D89D6E720507}"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42123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5E475-DD21-43A2-B19D-D89D6E720507}"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04897-2488-48C3-92E2-56B588424887}" type="slidenum">
              <a:rPr lang="en-US" smtClean="0"/>
              <a:t>‹#›</a:t>
            </a:fld>
            <a:endParaRPr lang="en-US"/>
          </a:p>
        </p:txBody>
      </p:sp>
    </p:spTree>
    <p:extLst>
      <p:ext uri="{BB962C8B-B14F-4D97-AF65-F5344CB8AC3E}">
        <p14:creationId xmlns:p14="http://schemas.microsoft.com/office/powerpoint/2010/main" val="235818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5E475-DD21-43A2-B19D-D89D6E720507}" type="datetimeFigureOut">
              <a:rPr lang="en-US" smtClean="0"/>
              <a:t>10/1/2020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04897-2488-48C3-92E2-56B588424887}" type="slidenum">
              <a:rPr lang="en-US" smtClean="0"/>
              <a:t>‹#›</a:t>
            </a:fld>
            <a:endParaRPr lang="en-US"/>
          </a:p>
        </p:txBody>
      </p:sp>
    </p:spTree>
    <p:extLst>
      <p:ext uri="{BB962C8B-B14F-4D97-AF65-F5344CB8AC3E}">
        <p14:creationId xmlns:p14="http://schemas.microsoft.com/office/powerpoint/2010/main" val="280827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 </a:t>
            </a:r>
            <a:endParaRPr lang="en-US" dirty="0"/>
          </a:p>
        </p:txBody>
      </p:sp>
      <p:sp>
        <p:nvSpPr>
          <p:cNvPr id="5" name="Content Placeholder 4"/>
          <p:cNvSpPr>
            <a:spLocks noGrp="1"/>
          </p:cNvSpPr>
          <p:nvPr>
            <p:ph idx="1"/>
          </p:nvPr>
        </p:nvSpPr>
        <p:spPr/>
        <p:txBody>
          <a:bodyPr>
            <a:normAutofit/>
          </a:bodyPr>
          <a:lstStyle/>
          <a:p>
            <a:pPr fontAlgn="base"/>
            <a:r>
              <a:rPr lang="en-US" dirty="0" smtClean="0"/>
              <a:t>Unlike </a:t>
            </a:r>
            <a:r>
              <a:rPr lang="en-US" dirty="0"/>
              <a:t>other programming language, the JVM and to be specific Garbage Collector has the role of managing memory allocation so that the programmer needs not to. Whereas in other programming languages such as C the programmer has direct access to the memory who allocates memory in his code, thereby creating a lot of scope for leaks.</a:t>
            </a:r>
          </a:p>
          <a:p>
            <a:endParaRPr lang="en-US" dirty="0"/>
          </a:p>
        </p:txBody>
      </p:sp>
    </p:spTree>
    <p:extLst>
      <p:ext uri="{BB962C8B-B14F-4D97-AF65-F5344CB8AC3E}">
        <p14:creationId xmlns:p14="http://schemas.microsoft.com/office/powerpoint/2010/main" val="1448860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201069"/>
            <a:ext cx="6134100" cy="356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32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196306"/>
            <a:ext cx="57150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11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639762"/>
          </a:xfrm>
        </p:spPr>
        <p:txBody>
          <a:bodyPr>
            <a:normAutofit fontScale="90000"/>
          </a:bodyPr>
          <a:lstStyle/>
          <a:p>
            <a:r>
              <a:rPr lang="en-US" b="1" dirty="0" smtClean="0"/>
              <a:t/>
            </a:r>
            <a:br>
              <a:rPr lang="en-US" b="1" dirty="0" smtClean="0"/>
            </a:br>
            <a:r>
              <a:rPr lang="en-US" b="1" dirty="0" smtClean="0"/>
              <a:t>Working of a Garbage Collector:</a:t>
            </a:r>
            <a:br>
              <a:rPr lang="en-US" b="1" dirty="0" smtClean="0"/>
            </a:br>
            <a:endParaRPr lang="en-US" dirty="0"/>
          </a:p>
        </p:txBody>
      </p:sp>
      <p:sp>
        <p:nvSpPr>
          <p:cNvPr id="3" name="Content Placeholder 2"/>
          <p:cNvSpPr>
            <a:spLocks noGrp="1"/>
          </p:cNvSpPr>
          <p:nvPr>
            <p:ph idx="1"/>
          </p:nvPr>
        </p:nvSpPr>
        <p:spPr>
          <a:xfrm>
            <a:off x="533400" y="1066800"/>
            <a:ext cx="8153400" cy="5059363"/>
          </a:xfrm>
        </p:spPr>
        <p:txBody>
          <a:bodyPr>
            <a:noAutofit/>
          </a:bodyPr>
          <a:lstStyle/>
          <a:p>
            <a:pPr fontAlgn="base"/>
            <a:r>
              <a:rPr lang="en-US" sz="1800" dirty="0" smtClean="0"/>
              <a:t>JVM </a:t>
            </a:r>
            <a:r>
              <a:rPr lang="en-US" sz="1800" dirty="0"/>
              <a:t>triggers this process and as per the JVM garbage collection process is done or else withheld. It reduces the burden of programmer by automatically performing the allocation or </a:t>
            </a:r>
            <a:r>
              <a:rPr lang="en-US" sz="1800" dirty="0" err="1"/>
              <a:t>deallocation</a:t>
            </a:r>
            <a:r>
              <a:rPr lang="en-US" sz="1800" dirty="0"/>
              <a:t> of memory.</a:t>
            </a:r>
          </a:p>
          <a:p>
            <a:pPr fontAlgn="base"/>
            <a:r>
              <a:rPr lang="en-US" sz="1800" dirty="0"/>
              <a:t>Garbage collection process causes the rest of the processes or threads to be paused and thus is costly in nature. This problem is unacceptable for the client but can be eliminated by applying several garbage collector based algorithms. This process of applying algorithm is often termed as </a:t>
            </a:r>
            <a:r>
              <a:rPr lang="en-US" sz="1800" b="1" dirty="0"/>
              <a:t>Garbage Collector tuning</a:t>
            </a:r>
            <a:r>
              <a:rPr lang="en-US" sz="1800" dirty="0"/>
              <a:t> and is important for improving the performance of a program.</a:t>
            </a:r>
          </a:p>
          <a:p>
            <a:pPr fontAlgn="base"/>
            <a:r>
              <a:rPr lang="en-US" sz="1800" dirty="0"/>
              <a:t>Another solution is the generational garbage collectors that adds an age field to the objects that are assigned a memory. As more and more objects are created, the list of garbage grows thereby increasing the garbage collection time. On the basis of how many clock cycles the objects have survived, objects are grouped and are allocated an ‘age’ accordingly. This way the garbage collection work gets distributed.</a:t>
            </a:r>
          </a:p>
          <a:p>
            <a:pPr fontAlgn="base"/>
            <a:r>
              <a:rPr lang="en-US" sz="1800" dirty="0"/>
              <a:t>In the current scenario, all garbage collectors are generational, and hence, optimal.</a:t>
            </a:r>
          </a:p>
          <a:p>
            <a:pPr fontAlgn="base"/>
            <a:r>
              <a:rPr lang="en-US" sz="1800" dirty="0" smtClean="0"/>
              <a:t>Knowing </a:t>
            </a:r>
            <a:r>
              <a:rPr lang="en-US" sz="1800" dirty="0"/>
              <a:t>how the program and it’s data is stored or organized is essential as it helps when the p</a:t>
            </a:r>
          </a:p>
          <a:p>
            <a:endParaRPr lang="en-US" sz="1800" dirty="0"/>
          </a:p>
        </p:txBody>
      </p:sp>
    </p:spTree>
    <p:extLst>
      <p:ext uri="{BB962C8B-B14F-4D97-AF65-F5344CB8AC3E}">
        <p14:creationId xmlns:p14="http://schemas.microsoft.com/office/powerpoint/2010/main" val="419346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effectLst/>
              </a:rPr>
              <a:t>Note:</a:t>
            </a:r>
            <a:r>
              <a:rPr lang="en-US" dirty="0" smtClean="0">
                <a:effectLst/>
              </a:rPr>
              <a:t> </a:t>
            </a:r>
            <a:r>
              <a:rPr lang="en-US" b="1" dirty="0" err="1" smtClean="0">
                <a:effectLst/>
              </a:rPr>
              <a:t>System.gc</a:t>
            </a:r>
            <a:r>
              <a:rPr lang="en-US" b="1" dirty="0" smtClean="0">
                <a:effectLst/>
              </a:rPr>
              <a:t>()</a:t>
            </a:r>
            <a:r>
              <a:rPr lang="en-US" dirty="0" smtClean="0">
                <a:effectLst/>
              </a:rPr>
              <a:t> and </a:t>
            </a:r>
            <a:r>
              <a:rPr lang="en-US" b="1" dirty="0" err="1" smtClean="0">
                <a:effectLst/>
              </a:rPr>
              <a:t>Runtime.gc</a:t>
            </a:r>
            <a:r>
              <a:rPr lang="en-US" b="1" dirty="0" smtClean="0">
                <a:effectLst/>
              </a:rPr>
              <a:t>()</a:t>
            </a:r>
            <a:r>
              <a:rPr lang="en-US" dirty="0" smtClean="0">
                <a:effectLst/>
              </a:rPr>
              <a:t> are the methods which requests for Garbage collection to JVM explicitly but it doesn’t ensures garbage collection as the final decision of garbage collection is of JVM only.</a:t>
            </a:r>
          </a:p>
          <a:p>
            <a:endParaRPr lang="en-US" dirty="0"/>
          </a:p>
        </p:txBody>
      </p:sp>
    </p:spTree>
    <p:extLst>
      <p:ext uri="{BB962C8B-B14F-4D97-AF65-F5344CB8AC3E}">
        <p14:creationId xmlns:p14="http://schemas.microsoft.com/office/powerpoint/2010/main" val="243451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9963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93781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major concepts in Java Memory </a:t>
            </a:r>
            <a:br>
              <a:rPr lang="en-US" dirty="0" smtClean="0"/>
            </a:br>
            <a:r>
              <a:rPr lang="en-US" dirty="0" smtClean="0"/>
              <a:t>Management :</a:t>
            </a:r>
            <a:br>
              <a:rPr lang="en-US" dirty="0" smtClean="0"/>
            </a:br>
            <a:endParaRPr lang="en-US" dirty="0"/>
          </a:p>
        </p:txBody>
      </p:sp>
      <p:sp>
        <p:nvSpPr>
          <p:cNvPr id="3" name="Content Placeholder 2"/>
          <p:cNvSpPr>
            <a:spLocks noGrp="1"/>
          </p:cNvSpPr>
          <p:nvPr>
            <p:ph idx="1"/>
          </p:nvPr>
        </p:nvSpPr>
        <p:spPr/>
        <p:txBody>
          <a:bodyPr/>
          <a:lstStyle/>
          <a:p>
            <a:pPr fontAlgn="base"/>
            <a:r>
              <a:rPr lang="en-US" dirty="0"/>
              <a:t>JVM Memory Structure</a:t>
            </a:r>
          </a:p>
          <a:p>
            <a:pPr fontAlgn="base"/>
            <a:r>
              <a:rPr lang="en-US" dirty="0"/>
              <a:t>Working of Garbage Collector</a:t>
            </a:r>
          </a:p>
          <a:p>
            <a:r>
              <a:rPr lang="en-US" dirty="0" smtClean="0"/>
              <a:t/>
            </a:r>
            <a:br>
              <a:rPr lang="en-US" dirty="0" smtClean="0"/>
            </a:br>
            <a:endParaRPr lang="en-US" dirty="0"/>
          </a:p>
        </p:txBody>
      </p:sp>
    </p:spTree>
    <p:extLst>
      <p:ext uri="{BB962C8B-B14F-4D97-AF65-F5344CB8AC3E}">
        <p14:creationId xmlns:p14="http://schemas.microsoft.com/office/powerpoint/2010/main" val="28448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Memory Structure:</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JVM </a:t>
            </a:r>
            <a:r>
              <a:rPr lang="en-US" dirty="0"/>
              <a:t>defines various run time data area which are used during execution of a program. </a:t>
            </a:r>
            <a:endParaRPr lang="en-US" dirty="0" smtClean="0"/>
          </a:p>
          <a:p>
            <a:pPr fontAlgn="base"/>
            <a:r>
              <a:rPr lang="en-US" dirty="0" smtClean="0"/>
              <a:t>Some </a:t>
            </a:r>
            <a:r>
              <a:rPr lang="en-US" dirty="0"/>
              <a:t>of the areas are created by the JVM whereas some are created by the threads that are used in a program. </a:t>
            </a:r>
            <a:endParaRPr lang="en-US" dirty="0" smtClean="0"/>
          </a:p>
          <a:p>
            <a:pPr fontAlgn="base"/>
            <a:r>
              <a:rPr lang="en-US" dirty="0" smtClean="0"/>
              <a:t>However</a:t>
            </a:r>
            <a:r>
              <a:rPr lang="en-US" dirty="0"/>
              <a:t>, the memory area created by JVM is destroyed only when the JVM exits</a:t>
            </a:r>
            <a:r>
              <a:rPr lang="en-US" dirty="0" smtClean="0"/>
              <a:t>.</a:t>
            </a:r>
          </a:p>
          <a:p>
            <a:pPr fontAlgn="base"/>
            <a:r>
              <a:rPr lang="en-US" dirty="0" smtClean="0"/>
              <a:t> </a:t>
            </a:r>
            <a:r>
              <a:rPr lang="en-US" dirty="0"/>
              <a:t>The data areas of thread are created during instantiation and destroyed when the thread exits.</a:t>
            </a:r>
          </a:p>
          <a:p>
            <a:r>
              <a:rPr lang="en-US" dirty="0" smtClean="0"/>
              <a:t/>
            </a:r>
            <a:br>
              <a:rPr lang="en-US" dirty="0" smtClean="0"/>
            </a:br>
            <a:endParaRPr lang="en-US" dirty="0"/>
          </a:p>
        </p:txBody>
      </p:sp>
    </p:spTree>
    <p:extLst>
      <p:ext uri="{BB962C8B-B14F-4D97-AF65-F5344CB8AC3E}">
        <p14:creationId xmlns:p14="http://schemas.microsoft.com/office/powerpoint/2010/main" val="13078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768" y="1905000"/>
            <a:ext cx="779644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640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fontScale="70000" lnSpcReduction="20000"/>
          </a:bodyPr>
          <a:lstStyle/>
          <a:p>
            <a:pPr fontAlgn="base"/>
            <a:r>
              <a:rPr lang="en-US" b="1" dirty="0"/>
              <a:t>Heap :</a:t>
            </a:r>
          </a:p>
          <a:p>
            <a:pPr fontAlgn="base"/>
            <a:r>
              <a:rPr lang="en-US" dirty="0"/>
              <a:t>It is a shared runtime data area and stores the actual object in a memory. It is instantiated during the virtual machine startup.</a:t>
            </a:r>
          </a:p>
          <a:p>
            <a:pPr fontAlgn="base"/>
            <a:r>
              <a:rPr lang="en-US" dirty="0"/>
              <a:t>This memory is allocated for all class instances and array. Heap can be of fixed or dynamic size depending upon the system’s configuration.</a:t>
            </a:r>
          </a:p>
          <a:p>
            <a:pPr fontAlgn="base"/>
            <a:r>
              <a:rPr lang="en-US" dirty="0"/>
              <a:t>JVM provides the user control to initialize or vary the size of heap as per the requirement. </a:t>
            </a:r>
            <a:endParaRPr lang="en-US" dirty="0" smtClean="0"/>
          </a:p>
          <a:p>
            <a:pPr fontAlgn="base"/>
            <a:r>
              <a:rPr lang="en-US" dirty="0" smtClean="0"/>
              <a:t>When </a:t>
            </a:r>
            <a:r>
              <a:rPr lang="en-US" dirty="0"/>
              <a:t>a new keyword is used, object is assigned a space in heap, but the reference of the same exists onto the stack.</a:t>
            </a:r>
          </a:p>
          <a:p>
            <a:pPr fontAlgn="base"/>
            <a:r>
              <a:rPr lang="en-US" dirty="0"/>
              <a:t>There exists one and only one heap for a running JVM process.</a:t>
            </a:r>
          </a:p>
          <a:p>
            <a:pPr fontAlgn="base"/>
            <a:r>
              <a:rPr lang="en-US" dirty="0" smtClean="0">
                <a:effectLst/>
              </a:rPr>
              <a:t>Scanner </a:t>
            </a:r>
            <a:r>
              <a:rPr lang="en-US" dirty="0" err="1" smtClean="0">
                <a:effectLst/>
              </a:rPr>
              <a:t>sc</a:t>
            </a:r>
            <a:r>
              <a:rPr lang="en-US" dirty="0" smtClean="0">
                <a:effectLst/>
              </a:rPr>
              <a:t> = new Scanner(System.in);</a:t>
            </a:r>
          </a:p>
          <a:p>
            <a:pPr fontAlgn="base"/>
            <a:r>
              <a:rPr lang="en-US" dirty="0"/>
              <a:t>The above statement creates the object of Scanner class which gets allocated to heap whereas the reference ‘</a:t>
            </a:r>
            <a:r>
              <a:rPr lang="en-US" dirty="0" err="1"/>
              <a:t>sc</a:t>
            </a:r>
            <a:r>
              <a:rPr lang="en-US" dirty="0"/>
              <a:t>’ gets pushed to the stack.</a:t>
            </a:r>
          </a:p>
          <a:p>
            <a:pPr fontAlgn="base"/>
            <a:r>
              <a:rPr lang="en-US" b="1" dirty="0" smtClean="0">
                <a:effectLst/>
              </a:rPr>
              <a:t>Note:</a:t>
            </a:r>
            <a:r>
              <a:rPr lang="en-US" dirty="0" smtClean="0">
                <a:effectLst/>
              </a:rPr>
              <a:t> Garbage collection in heap area is mandatory.</a:t>
            </a:r>
          </a:p>
          <a:p>
            <a:endParaRPr lang="en-US" dirty="0"/>
          </a:p>
        </p:txBody>
      </p:sp>
    </p:spTree>
    <p:extLst>
      <p:ext uri="{BB962C8B-B14F-4D97-AF65-F5344CB8AC3E}">
        <p14:creationId xmlns:p14="http://schemas.microsoft.com/office/powerpoint/2010/main" val="301873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b="1" dirty="0"/>
              <a:t>Method Area:</a:t>
            </a:r>
          </a:p>
          <a:p>
            <a:pPr fontAlgn="base"/>
            <a:r>
              <a:rPr lang="en-US" dirty="0"/>
              <a:t>It is a logical part of the heap area and is created on virtual machine startup.</a:t>
            </a:r>
          </a:p>
          <a:p>
            <a:pPr fontAlgn="base"/>
            <a:r>
              <a:rPr lang="en-US" dirty="0"/>
              <a:t>This memory is allocated for class structures, method data and constructor field data, and also for interfaces or special method used in class. </a:t>
            </a:r>
            <a:endParaRPr lang="en-US" dirty="0" smtClean="0"/>
          </a:p>
          <a:p>
            <a:pPr fontAlgn="base"/>
            <a:r>
              <a:rPr lang="en-US" dirty="0" smtClean="0"/>
              <a:t>Heap </a:t>
            </a:r>
            <a:r>
              <a:rPr lang="en-US" dirty="0"/>
              <a:t>can be of fixed or dynamic size depending upon the system’s configuration.</a:t>
            </a:r>
          </a:p>
          <a:p>
            <a:pPr fontAlgn="base"/>
            <a:r>
              <a:rPr lang="en-US" dirty="0"/>
              <a:t>Can be of a fixed size or expanded as required by the computation. Needs not to be contiguous.</a:t>
            </a:r>
          </a:p>
          <a:p>
            <a:pPr fontAlgn="base"/>
            <a:r>
              <a:rPr lang="en-US" b="1" dirty="0" smtClean="0">
                <a:effectLst/>
              </a:rPr>
              <a:t>Note:</a:t>
            </a:r>
            <a:r>
              <a:rPr lang="en-US" dirty="0" smtClean="0">
                <a:effectLst/>
              </a:rPr>
              <a:t> Though method area is logically a part of heap, it may or may not be garbage collected even if garbage collection is compulsory in heap area.</a:t>
            </a:r>
          </a:p>
          <a:p>
            <a:r>
              <a:rPr lang="en-US" dirty="0" smtClean="0"/>
              <a:t/>
            </a:r>
            <a:br>
              <a:rPr lang="en-US" dirty="0" smtClean="0"/>
            </a:br>
            <a:endParaRPr lang="en-US" dirty="0"/>
          </a:p>
        </p:txBody>
      </p:sp>
    </p:spTree>
    <p:extLst>
      <p:ext uri="{BB962C8B-B14F-4D97-AF65-F5344CB8AC3E}">
        <p14:creationId xmlns:p14="http://schemas.microsoft.com/office/powerpoint/2010/main" val="391513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fontAlgn="base"/>
            <a:r>
              <a:rPr lang="en-US" b="1" dirty="0"/>
              <a:t>JVM Stacks:</a:t>
            </a:r>
          </a:p>
          <a:p>
            <a:pPr fontAlgn="base"/>
            <a:r>
              <a:rPr lang="en-US" dirty="0"/>
              <a:t>A stack is created at the same time when a thread is created and is used to store data and partial results which will be needed while returning value for method and performing dynamic linking.</a:t>
            </a:r>
          </a:p>
          <a:p>
            <a:pPr fontAlgn="base"/>
            <a:r>
              <a:rPr lang="en-US" dirty="0"/>
              <a:t>Stacks can either be of fixed or dynamic size. The size of a stack can be chosen independently when it is created.</a:t>
            </a:r>
          </a:p>
          <a:p>
            <a:pPr fontAlgn="base"/>
            <a:r>
              <a:rPr lang="en-US" dirty="0"/>
              <a:t>The memory for stack needs not to be contiguous.</a:t>
            </a:r>
          </a:p>
          <a:p>
            <a:r>
              <a:rPr lang="en-US" dirty="0" smtClean="0"/>
              <a:t/>
            </a:r>
            <a:br>
              <a:rPr lang="en-US" dirty="0" smtClean="0"/>
            </a:br>
            <a:endParaRPr lang="en-US" dirty="0"/>
          </a:p>
        </p:txBody>
      </p:sp>
    </p:spTree>
    <p:extLst>
      <p:ext uri="{BB962C8B-B14F-4D97-AF65-F5344CB8AC3E}">
        <p14:creationId xmlns:p14="http://schemas.microsoft.com/office/powerpoint/2010/main" val="393946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Program counter (PC) registers:</a:t>
            </a:r>
          </a:p>
          <a:p>
            <a:pPr fontAlgn="base"/>
            <a:r>
              <a:rPr lang="en-US" dirty="0"/>
              <a:t>Each JVM thread which carries out the task of a specific method has a program counter register associated with it. </a:t>
            </a:r>
            <a:endParaRPr lang="en-US" dirty="0" smtClean="0"/>
          </a:p>
          <a:p>
            <a:pPr fontAlgn="base"/>
            <a:r>
              <a:rPr lang="en-US" dirty="0" smtClean="0"/>
              <a:t>The </a:t>
            </a:r>
            <a:r>
              <a:rPr lang="en-US" dirty="0"/>
              <a:t>non native method has a PC which stores the address of the available JVM instruction whereas in a native method, the value of program counter is undefined</a:t>
            </a:r>
            <a:r>
              <a:rPr lang="en-US" dirty="0" smtClean="0"/>
              <a:t>.</a:t>
            </a:r>
          </a:p>
          <a:p>
            <a:pPr marL="457200" lvl="1" indent="0" fontAlgn="base">
              <a:buNone/>
            </a:pPr>
            <a:r>
              <a:rPr lang="en-US" dirty="0" smtClean="0"/>
              <a:t> </a:t>
            </a:r>
            <a:r>
              <a:rPr lang="en-US" dirty="0"/>
              <a:t>PC register is capable of storing the return address or a native pointer on some specific platform.</a:t>
            </a:r>
          </a:p>
          <a:p>
            <a:r>
              <a:rPr lang="en-US" dirty="0" smtClean="0"/>
              <a:t/>
            </a:r>
            <a:br>
              <a:rPr lang="en-US" dirty="0" smtClean="0"/>
            </a:br>
            <a:endParaRPr lang="en-US" dirty="0"/>
          </a:p>
        </p:txBody>
      </p:sp>
    </p:spTree>
    <p:extLst>
      <p:ext uri="{BB962C8B-B14F-4D97-AF65-F5344CB8AC3E}">
        <p14:creationId xmlns:p14="http://schemas.microsoft.com/office/powerpoint/2010/main" val="370942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JVM memory locations</a:t>
            </a:r>
            <a:br>
              <a:rPr lang="en-US" b="1" dirty="0" smtClean="0"/>
            </a:b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JVM has five memory locations namely −</a:t>
            </a:r>
          </a:p>
          <a:p>
            <a:r>
              <a:rPr lang="en-US" b="1" dirty="0" smtClean="0"/>
              <a:t>Heap</a:t>
            </a:r>
            <a:r>
              <a:rPr lang="en-US" dirty="0" smtClean="0"/>
              <a:t> − Runtime storage allocation for objects (reference types).</a:t>
            </a:r>
          </a:p>
          <a:p>
            <a:r>
              <a:rPr lang="en-US" b="1" dirty="0" smtClean="0"/>
              <a:t>Stack</a:t>
            </a:r>
            <a:r>
              <a:rPr lang="en-US" dirty="0" smtClean="0"/>
              <a:t> − Storage for local variables and partial results. A stack contains frames and allocates one for each thread. Once a thread gets completed, this frame also gets destroyed. It also plays roles in method invocation and returns.</a:t>
            </a:r>
          </a:p>
          <a:p>
            <a:r>
              <a:rPr lang="en-US" b="1" dirty="0" smtClean="0"/>
              <a:t>PC Registers</a:t>
            </a:r>
            <a:r>
              <a:rPr lang="en-US" dirty="0" smtClean="0"/>
              <a:t> − Program Counter Registers contains the address of an instruction that JVM is currently executing.</a:t>
            </a:r>
          </a:p>
          <a:p>
            <a:r>
              <a:rPr lang="en-US" b="1" dirty="0" smtClean="0"/>
              <a:t>Execution Engine</a:t>
            </a:r>
            <a:r>
              <a:rPr lang="en-US" dirty="0" smtClean="0"/>
              <a:t> − It has a virtual processor, interpreter to interpret </a:t>
            </a:r>
            <a:r>
              <a:rPr lang="en-US" dirty="0" err="1" smtClean="0"/>
              <a:t>bytecode</a:t>
            </a:r>
            <a:r>
              <a:rPr lang="en-US" dirty="0" smtClean="0"/>
              <a:t> instructions one by one and a JIT, just in time compiler.</a:t>
            </a:r>
          </a:p>
          <a:p>
            <a:r>
              <a:rPr lang="en-US" b="1" dirty="0" smtClean="0"/>
              <a:t>Native method stacks</a:t>
            </a:r>
            <a:r>
              <a:rPr lang="en-US" dirty="0" smtClean="0"/>
              <a:t> − It contains all the native methods used by the application.</a:t>
            </a:r>
          </a:p>
          <a:p>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2598224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615</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Understand </vt:lpstr>
      <vt:lpstr> The major concepts in Java Memory  Management : </vt:lpstr>
      <vt:lpstr>Java Memory Structure: </vt:lpstr>
      <vt:lpstr>PowerPoint Presentation</vt:lpstr>
      <vt:lpstr>PowerPoint Presentation</vt:lpstr>
      <vt:lpstr>PowerPoint Presentation</vt:lpstr>
      <vt:lpstr>PowerPoint Presentation</vt:lpstr>
      <vt:lpstr>PowerPoint Presentation</vt:lpstr>
      <vt:lpstr>JVM memory locations </vt:lpstr>
      <vt:lpstr>PowerPoint Presentation</vt:lpstr>
      <vt:lpstr>PowerPoint Presentation</vt:lpstr>
      <vt:lpstr> Working of a Garbage Collector: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cp:revision>
  <dcterms:created xsi:type="dcterms:W3CDTF">2020-10-01T13:55:06Z</dcterms:created>
  <dcterms:modified xsi:type="dcterms:W3CDTF">2020-10-01T16:04:19Z</dcterms:modified>
</cp:coreProperties>
</file>