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82" r:id="rId3"/>
    <p:sldId id="283" r:id="rId4"/>
    <p:sldId id="284" r:id="rId5"/>
    <p:sldId id="285" r:id="rId6"/>
    <p:sldId id="286" r:id="rId7"/>
    <p:sldId id="287" r:id="rId8"/>
    <p:sldId id="288" r:id="rId9"/>
    <p:sldId id="289" r:id="rId10"/>
    <p:sldId id="341" r:id="rId11"/>
    <p:sldId id="342" r:id="rId12"/>
    <p:sldId id="343" r:id="rId13"/>
    <p:sldId id="344" r:id="rId14"/>
    <p:sldId id="345" r:id="rId15"/>
    <p:sldId id="346" r:id="rId16"/>
    <p:sldId id="347" r:id="rId17"/>
    <p:sldId id="396" r:id="rId18"/>
    <p:sldId id="267" r:id="rId19"/>
    <p:sldId id="350" r:id="rId20"/>
    <p:sldId id="351" r:id="rId21"/>
    <p:sldId id="352" r:id="rId22"/>
    <p:sldId id="353" r:id="rId23"/>
    <p:sldId id="329" r:id="rId24"/>
    <p:sldId id="268" r:id="rId25"/>
    <p:sldId id="369" r:id="rId26"/>
    <p:sldId id="258" r:id="rId27"/>
    <p:sldId id="263" r:id="rId28"/>
    <p:sldId id="398" r:id="rId29"/>
    <p:sldId id="368" r:id="rId30"/>
    <p:sldId id="278" r:id="rId31"/>
    <p:sldId id="262" r:id="rId32"/>
    <p:sldId id="274" r:id="rId33"/>
    <p:sldId id="275" r:id="rId34"/>
    <p:sldId id="276" r:id="rId35"/>
    <p:sldId id="277" r:id="rId36"/>
    <p:sldId id="280" r:id="rId37"/>
    <p:sldId id="279" r:id="rId38"/>
    <p:sldId id="359" r:id="rId39"/>
    <p:sldId id="370" r:id="rId40"/>
    <p:sldId id="360" r:id="rId41"/>
    <p:sldId id="371" r:id="rId42"/>
    <p:sldId id="374" r:id="rId43"/>
    <p:sldId id="372" r:id="rId44"/>
    <p:sldId id="373" r:id="rId45"/>
    <p:sldId id="375" r:id="rId46"/>
    <p:sldId id="376" r:id="rId47"/>
    <p:sldId id="379" r:id="rId48"/>
    <p:sldId id="392" r:id="rId49"/>
    <p:sldId id="397" r:id="rId50"/>
    <p:sldId id="381" r:id="rId51"/>
    <p:sldId id="393" r:id="rId52"/>
    <p:sldId id="378" r:id="rId53"/>
    <p:sldId id="377" r:id="rId54"/>
    <p:sldId id="380" r:id="rId55"/>
    <p:sldId id="395" r:id="rId56"/>
    <p:sldId id="394" r:id="rId57"/>
    <p:sldId id="399" r:id="rId58"/>
    <p:sldId id="40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95D92-4206-469C-9025-EACF0258601D}" type="datetimeFigureOut">
              <a:rPr lang="en-IN" smtClean="0"/>
              <a:t>24-05-2022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36DB4-D81B-4A6D-B5D5-77FD03B10FFB}" type="slidenum">
              <a:rPr lang="en-IN" smtClean="0"/>
              <a:t>‹#›</a:t>
            </a:fld>
            <a:endParaRPr lang="en-IN"/>
          </a:p>
        </p:txBody>
      </p:sp>
    </p:spTree>
    <p:extLst>
      <p:ext uri="{BB962C8B-B14F-4D97-AF65-F5344CB8AC3E}">
        <p14:creationId xmlns:p14="http://schemas.microsoft.com/office/powerpoint/2010/main" val="221904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584200" y="798513"/>
            <a:ext cx="56896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584200" y="798513"/>
            <a:ext cx="56896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6121-21FB-6ED6-8C79-F4ADFA693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C6CEA0-7A2E-16C5-A6B3-8908E5B98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A251DA-10EB-8544-01AD-78795CDCC9AE}"/>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5" name="Footer Placeholder 4">
            <a:extLst>
              <a:ext uri="{FF2B5EF4-FFF2-40B4-BE49-F238E27FC236}">
                <a16:creationId xmlns:a16="http://schemas.microsoft.com/office/drawing/2014/main" id="{3C1A8EB6-278B-F081-C757-874792E41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825F-D687-9317-FE64-4360A225C2D8}"/>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213293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78A0-4C7E-3F34-1C92-83257B4894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9D954-D703-F1B7-3F14-8A1A4F59C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1F103-55A3-9FEE-7A70-680C266FB81F}"/>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5" name="Footer Placeholder 4">
            <a:extLst>
              <a:ext uri="{FF2B5EF4-FFF2-40B4-BE49-F238E27FC236}">
                <a16:creationId xmlns:a16="http://schemas.microsoft.com/office/drawing/2014/main" id="{AE2DE3E2-D8DB-9151-B62C-8DB606E6F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055A4-A9AA-E70C-6F37-FCCE3F03B57A}"/>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12360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4A798-EA72-C9C2-FC04-A483D5DE6D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45688-FEE9-67E9-40F9-0EBF49DEF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6D209-F4DC-87AD-464B-5C720094062D}"/>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5" name="Footer Placeholder 4">
            <a:extLst>
              <a:ext uri="{FF2B5EF4-FFF2-40B4-BE49-F238E27FC236}">
                <a16:creationId xmlns:a16="http://schemas.microsoft.com/office/drawing/2014/main" id="{351EDB8B-2798-1D7F-28A4-97B2A90878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7D8D0-FE42-89CA-38B4-14E3FD9354C1}"/>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271872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8092-8741-1F5B-0B49-8D34CC1A07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45EDD-1EBB-DE3C-3E93-CE4C82B17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4B2EE-A428-243F-2AD1-5C2A17A43C49}"/>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5" name="Footer Placeholder 4">
            <a:extLst>
              <a:ext uri="{FF2B5EF4-FFF2-40B4-BE49-F238E27FC236}">
                <a16:creationId xmlns:a16="http://schemas.microsoft.com/office/drawing/2014/main" id="{36B0D50A-80CB-8A2E-B7F0-E9AB79A35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548EF-EAFA-E821-FD8C-FCA00F587992}"/>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26694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90CE-37CF-7292-D83C-366129ABB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57FD34-405B-5D39-DEB5-647F09273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B0A60-EC4C-A47A-F8DA-8BC9EDAF862B}"/>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5" name="Footer Placeholder 4">
            <a:extLst>
              <a:ext uri="{FF2B5EF4-FFF2-40B4-BE49-F238E27FC236}">
                <a16:creationId xmlns:a16="http://schemas.microsoft.com/office/drawing/2014/main" id="{67F85D9C-BA13-F928-21A8-18E3A2E40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D0257-0DE7-5055-15C0-396FA051DE2E}"/>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340529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9F4F-4CB9-85EF-0223-04237FAAE0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30D0A5-B438-BE19-34A9-BA1992B855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26B886-DEBE-9EFA-A14F-CA83849C7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125C7-CAA4-AA55-6FB3-6FE4EEB7E02B}"/>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6" name="Footer Placeholder 5">
            <a:extLst>
              <a:ext uri="{FF2B5EF4-FFF2-40B4-BE49-F238E27FC236}">
                <a16:creationId xmlns:a16="http://schemas.microsoft.com/office/drawing/2014/main" id="{DB34B88B-8767-5A81-F2BC-2795FA8DE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82619C-2B8F-1D1F-4DCE-BE256D08DF8B}"/>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181204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E77B-E74C-6062-C457-AAF06119A1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115224-0DD7-B798-AC75-FAD56D4CB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D8D39-1BA0-CB67-8C7B-5D172B8F86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3392D1-95CD-458E-72D3-57569979D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0B29C7-B08A-B88D-CEB7-2985EC4EE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0D6DE7-0F68-DE18-F9A3-4A08A9B15DC3}"/>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8" name="Footer Placeholder 7">
            <a:extLst>
              <a:ext uri="{FF2B5EF4-FFF2-40B4-BE49-F238E27FC236}">
                <a16:creationId xmlns:a16="http://schemas.microsoft.com/office/drawing/2014/main" id="{F292C809-6A5F-C500-C825-56A034552F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4BCF69-A314-6C50-020E-82C455D928B2}"/>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323657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74BC-B613-3577-EBEE-A4A6456998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3D3E3A-71C6-7493-B941-42965E2789FE}"/>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4" name="Footer Placeholder 3">
            <a:extLst>
              <a:ext uri="{FF2B5EF4-FFF2-40B4-BE49-F238E27FC236}">
                <a16:creationId xmlns:a16="http://schemas.microsoft.com/office/drawing/2014/main" id="{00E88B6B-009B-81BC-FE1F-8FBB565872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E9375C-C847-4964-6975-E2ABC4109B08}"/>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91268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9D5EE-BAAF-800A-0DF5-EFA27130133C}"/>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3" name="Footer Placeholder 2">
            <a:extLst>
              <a:ext uri="{FF2B5EF4-FFF2-40B4-BE49-F238E27FC236}">
                <a16:creationId xmlns:a16="http://schemas.microsoft.com/office/drawing/2014/main" id="{5C59BA69-1A0E-708F-94B8-11C9879B4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81117F-FD8B-1382-A058-AD944151E0F2}"/>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17644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350A-3CFD-F6B3-2CDF-D67BBF97E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13CFBC-B91C-CDC3-FC85-B1228508B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6BD051-C34E-1E6D-A5C8-2D85BA7F9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7B0D9-8AD8-28A5-4564-E9047CF21E37}"/>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6" name="Footer Placeholder 5">
            <a:extLst>
              <a:ext uri="{FF2B5EF4-FFF2-40B4-BE49-F238E27FC236}">
                <a16:creationId xmlns:a16="http://schemas.microsoft.com/office/drawing/2014/main" id="{84364A9D-BEA7-2D37-7859-1E1E046B8D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99006-7E6A-4EEA-0A0F-69EFAB2FBF2A}"/>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2199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525E-3B52-93F8-F04B-D74065CBD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182FAF-5031-5702-BBF6-6F17D2D86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1F7560-127D-948E-986F-476B7DB60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15C91-C11D-49AB-3FEF-3606C857EC13}"/>
              </a:ext>
            </a:extLst>
          </p:cNvPr>
          <p:cNvSpPr>
            <a:spLocks noGrp="1"/>
          </p:cNvSpPr>
          <p:nvPr>
            <p:ph type="dt" sz="half" idx="10"/>
          </p:nvPr>
        </p:nvSpPr>
        <p:spPr/>
        <p:txBody>
          <a:bodyPr/>
          <a:lstStyle/>
          <a:p>
            <a:fld id="{348F4A17-B744-450E-9A5C-1A5E7D465E65}" type="datetimeFigureOut">
              <a:rPr lang="en-IN" smtClean="0"/>
              <a:t>24-05-2022</a:t>
            </a:fld>
            <a:endParaRPr lang="en-IN"/>
          </a:p>
        </p:txBody>
      </p:sp>
      <p:sp>
        <p:nvSpPr>
          <p:cNvPr id="6" name="Footer Placeholder 5">
            <a:extLst>
              <a:ext uri="{FF2B5EF4-FFF2-40B4-BE49-F238E27FC236}">
                <a16:creationId xmlns:a16="http://schemas.microsoft.com/office/drawing/2014/main" id="{45F6242C-5307-C731-9259-82363EC52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8D53D4-6261-DCC6-8F0B-CA672ECB54B1}"/>
              </a:ext>
            </a:extLst>
          </p:cNvPr>
          <p:cNvSpPr>
            <a:spLocks noGrp="1"/>
          </p:cNvSpPr>
          <p:nvPr>
            <p:ph type="sldNum" sz="quarter" idx="12"/>
          </p:nvPr>
        </p:nvSpPr>
        <p:spPr/>
        <p:txBody>
          <a:bodyPr/>
          <a:lstStyle/>
          <a:p>
            <a:fld id="{4A59C1B3-F376-456E-A199-C743ACDDAA39}" type="slidenum">
              <a:rPr lang="en-IN" smtClean="0"/>
              <a:t>‹#›</a:t>
            </a:fld>
            <a:endParaRPr lang="en-IN"/>
          </a:p>
        </p:txBody>
      </p:sp>
    </p:spTree>
    <p:extLst>
      <p:ext uri="{BB962C8B-B14F-4D97-AF65-F5344CB8AC3E}">
        <p14:creationId xmlns:p14="http://schemas.microsoft.com/office/powerpoint/2010/main" val="393491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21B18-B5F2-2227-2C27-9F74362A88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C05CE2-3DFD-231A-EC03-5E5E5F0CC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2ADEF-EB1F-C34C-DA41-2B6F19043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F4A17-B744-450E-9A5C-1A5E7D465E65}" type="datetimeFigureOut">
              <a:rPr lang="en-IN" smtClean="0"/>
              <a:t>24-05-2022</a:t>
            </a:fld>
            <a:endParaRPr lang="en-IN"/>
          </a:p>
        </p:txBody>
      </p:sp>
      <p:sp>
        <p:nvSpPr>
          <p:cNvPr id="5" name="Footer Placeholder 4">
            <a:extLst>
              <a:ext uri="{FF2B5EF4-FFF2-40B4-BE49-F238E27FC236}">
                <a16:creationId xmlns:a16="http://schemas.microsoft.com/office/drawing/2014/main" id="{04E70136-BDA2-8925-4AB0-2404D833E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A3256A-D9E8-2683-407C-96B9496D9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9C1B3-F376-456E-A199-C743ACDDAA39}" type="slidenum">
              <a:rPr lang="en-IN" smtClean="0"/>
              <a:t>‹#›</a:t>
            </a:fld>
            <a:endParaRPr lang="en-IN"/>
          </a:p>
        </p:txBody>
      </p:sp>
    </p:spTree>
    <p:extLst>
      <p:ext uri="{BB962C8B-B14F-4D97-AF65-F5344CB8AC3E}">
        <p14:creationId xmlns:p14="http://schemas.microsoft.com/office/powerpoint/2010/main" val="1828491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qualcomm.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983BDE-4F51-A8E7-C4DB-2CC9F09E195E}"/>
              </a:ext>
            </a:extLst>
          </p:cNvPr>
          <p:cNvSpPr>
            <a:spLocks noGrp="1"/>
          </p:cNvSpPr>
          <p:nvPr>
            <p:ph type="title"/>
          </p:nvPr>
        </p:nvSpPr>
        <p:spPr/>
        <p:txBody>
          <a:bodyPr/>
          <a:lstStyle/>
          <a:p>
            <a:r>
              <a:rPr lang="en-IN" dirty="0"/>
              <a:t>Software Engineering</a:t>
            </a:r>
          </a:p>
        </p:txBody>
      </p:sp>
      <p:graphicFrame>
        <p:nvGraphicFramePr>
          <p:cNvPr id="6" name="Content Placeholder 5">
            <a:extLst>
              <a:ext uri="{FF2B5EF4-FFF2-40B4-BE49-F238E27FC236}">
                <a16:creationId xmlns:a16="http://schemas.microsoft.com/office/drawing/2014/main" id="{7E64933B-5711-9562-B9CC-58B285E77EEF}"/>
              </a:ext>
            </a:extLst>
          </p:cNvPr>
          <p:cNvGraphicFramePr>
            <a:graphicFrameLocks noGrp="1"/>
          </p:cNvGraphicFramePr>
          <p:nvPr>
            <p:ph idx="1"/>
            <p:extLst>
              <p:ext uri="{D42A27DB-BD31-4B8C-83A1-F6EECF244321}">
                <p14:modId xmlns:p14="http://schemas.microsoft.com/office/powerpoint/2010/main" val="1749361793"/>
              </p:ext>
            </p:extLst>
          </p:nvPr>
        </p:nvGraphicFramePr>
        <p:xfrm>
          <a:off x="1332723" y="1769641"/>
          <a:ext cx="7335416" cy="4434211"/>
        </p:xfrm>
        <a:graphic>
          <a:graphicData uri="http://schemas.openxmlformats.org/drawingml/2006/table">
            <a:tbl>
              <a:tblPr/>
              <a:tblGrid>
                <a:gridCol w="7335416">
                  <a:extLst>
                    <a:ext uri="{9D8B030D-6E8A-4147-A177-3AD203B41FA5}">
                      <a16:colId xmlns:a16="http://schemas.microsoft.com/office/drawing/2014/main" val="20000"/>
                    </a:ext>
                  </a:extLst>
                </a:gridCol>
              </a:tblGrid>
              <a:tr h="771668">
                <a:tc>
                  <a:txBody>
                    <a:bodyPr/>
                    <a:lstStyle/>
                    <a:p>
                      <a:pPr algn="l" fontAlgn="b"/>
                      <a:r>
                        <a:rPr lang="en-US" sz="1800" b="1" i="0" u="none" strike="noStrike" dirty="0">
                          <a:solidFill>
                            <a:srgbClr val="000000"/>
                          </a:solidFill>
                          <a:effectLst/>
                          <a:latin typeface="Calibri"/>
                        </a:rPr>
                        <a:t>Topics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0"/>
                  </a:ext>
                </a:extLst>
              </a:tr>
              <a:tr h="771668">
                <a:tc>
                  <a:txBody>
                    <a:bodyPr/>
                    <a:lstStyle/>
                    <a:p>
                      <a:pPr algn="l" fontAlgn="b"/>
                      <a:r>
                        <a:rPr lang="en-US" sz="1800" b="0" i="0" u="none" strike="noStrike" dirty="0">
                          <a:solidFill>
                            <a:srgbClr val="000000"/>
                          </a:solidFill>
                          <a:effectLst/>
                          <a:latin typeface="Calibri"/>
                        </a:rPr>
                        <a:t>Introduction Software, Process Models, Software Engineering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extLst>
                  <a:ext uri="{0D108BD9-81ED-4DB2-BD59-A6C34878D82A}">
                    <a16:rowId xmlns:a16="http://schemas.microsoft.com/office/drawing/2014/main" val="10001"/>
                  </a:ext>
                </a:extLst>
              </a:tr>
              <a:tr h="771668">
                <a:tc>
                  <a:txBody>
                    <a:bodyPr/>
                    <a:lstStyle/>
                    <a:p>
                      <a:pPr algn="l" fontAlgn="b"/>
                      <a:r>
                        <a:rPr lang="en-US" sz="1800" b="0" i="0" u="none" strike="noStrike">
                          <a:solidFill>
                            <a:srgbClr val="000000"/>
                          </a:solidFill>
                          <a:effectLst/>
                          <a:latin typeface="Calibri"/>
                        </a:rPr>
                        <a:t>Reguirement Engineering  - Phases, SRS, Analysis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extLst>
                  <a:ext uri="{0D108BD9-81ED-4DB2-BD59-A6C34878D82A}">
                    <a16:rowId xmlns:a16="http://schemas.microsoft.com/office/drawing/2014/main" val="10002"/>
                  </a:ext>
                </a:extLst>
              </a:tr>
              <a:tr h="771668">
                <a:tc>
                  <a:txBody>
                    <a:bodyPr/>
                    <a:lstStyle/>
                    <a:p>
                      <a:pPr algn="l" fontAlgn="b"/>
                      <a:r>
                        <a:rPr lang="en-US" sz="1800" b="0" i="0" u="none" strike="noStrike">
                          <a:solidFill>
                            <a:srgbClr val="000000"/>
                          </a:solidFill>
                          <a:effectLst/>
                          <a:latin typeface="Calibri"/>
                        </a:rPr>
                        <a:t>Design &amp; Architecture , UML Diagrams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extLst>
                  <a:ext uri="{0D108BD9-81ED-4DB2-BD59-A6C34878D82A}">
                    <a16:rowId xmlns:a16="http://schemas.microsoft.com/office/drawing/2014/main" val="10003"/>
                  </a:ext>
                </a:extLst>
              </a:tr>
              <a:tr h="771668">
                <a:tc>
                  <a:txBody>
                    <a:bodyPr/>
                    <a:lstStyle/>
                    <a:p>
                      <a:pPr algn="l" fontAlgn="b"/>
                      <a:r>
                        <a:rPr lang="en-US" sz="1800" b="0" i="0" u="none" strike="noStrike">
                          <a:solidFill>
                            <a:srgbClr val="000000"/>
                          </a:solidFill>
                          <a:effectLst/>
                          <a:latin typeface="Calibri"/>
                        </a:rPr>
                        <a:t>Agile SDLC &amp; Introduction to JIRA Tool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extLst>
                  <a:ext uri="{0D108BD9-81ED-4DB2-BD59-A6C34878D82A}">
                    <a16:rowId xmlns:a16="http://schemas.microsoft.com/office/drawing/2014/main" val="10004"/>
                  </a:ext>
                </a:extLst>
              </a:tr>
              <a:tr h="575871">
                <a:tc>
                  <a:txBody>
                    <a:bodyPr/>
                    <a:lstStyle/>
                    <a:p>
                      <a:pPr algn="l" fontAlgn="b"/>
                      <a:r>
                        <a:rPr lang="en-US" sz="1800" b="0" i="0" u="none" strike="noStrike" dirty="0">
                          <a:solidFill>
                            <a:srgbClr val="000000"/>
                          </a:solidFill>
                          <a:effectLst/>
                          <a:latin typeface="Calibri"/>
                        </a:rPr>
                        <a:t>SE MCQ Test &amp; Submission(30 marks)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5330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734822" cy="639762"/>
          </a:xfrm>
        </p:spPr>
        <p:txBody>
          <a:bodyPr>
            <a:normAutofit fontScale="90000"/>
          </a:bodyPr>
          <a:lstStyle/>
          <a:p>
            <a:r>
              <a:rPr lang="en-US" dirty="0"/>
              <a:t>Day 1 - Points Covered</a:t>
            </a:r>
          </a:p>
        </p:txBody>
      </p:sp>
      <p:sp>
        <p:nvSpPr>
          <p:cNvPr id="3" name="Content Placeholder 2"/>
          <p:cNvSpPr>
            <a:spLocks noGrp="1"/>
          </p:cNvSpPr>
          <p:nvPr>
            <p:ph idx="1"/>
          </p:nvPr>
        </p:nvSpPr>
        <p:spPr>
          <a:xfrm>
            <a:off x="1824626" y="914401"/>
            <a:ext cx="8386175" cy="5211763"/>
          </a:xfrm>
        </p:spPr>
        <p:txBody>
          <a:bodyPr>
            <a:normAutofit/>
          </a:bodyPr>
          <a:lstStyle/>
          <a:p>
            <a:r>
              <a:rPr lang="en-US" dirty="0"/>
              <a:t>Software</a:t>
            </a:r>
          </a:p>
          <a:p>
            <a:r>
              <a:rPr lang="en-US" dirty="0"/>
              <a:t>Difference between Software and Hardware</a:t>
            </a:r>
          </a:p>
          <a:p>
            <a:r>
              <a:rPr lang="en-US" dirty="0"/>
              <a:t>Software Engineering, need , Importance</a:t>
            </a:r>
          </a:p>
          <a:p>
            <a:r>
              <a:rPr lang="en-US" dirty="0"/>
              <a:t>Types of Software Products, Costs</a:t>
            </a:r>
          </a:p>
          <a:p>
            <a:r>
              <a:rPr lang="en-US" dirty="0"/>
              <a:t>Software Engineering Principles/Ethics</a:t>
            </a:r>
          </a:p>
          <a:p>
            <a:r>
              <a:rPr lang="en-US" dirty="0"/>
              <a:t>Process /Product/Project</a:t>
            </a:r>
          </a:p>
          <a:p>
            <a:r>
              <a:rPr lang="en-US" dirty="0"/>
              <a:t>Software Process Framework</a:t>
            </a:r>
          </a:p>
          <a:p>
            <a:r>
              <a:rPr lang="en-US" dirty="0"/>
              <a:t>Software Process Model &amp; Case Studies</a:t>
            </a:r>
          </a:p>
          <a:p>
            <a:pPr marL="0" indent="0">
              <a:buNone/>
            </a:pPr>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1"/>
          </p:nvPr>
        </p:nvSpPr>
        <p:spPr>
          <a:xfrm>
            <a:off x="2463452" y="6356351"/>
            <a:ext cx="7252570" cy="365125"/>
          </a:xfrm>
        </p:spPr>
        <p:txBody>
          <a:bodyPr/>
          <a:lstStyle/>
          <a:p>
            <a:r>
              <a:rPr lang="en-US" dirty="0" err="1"/>
              <a:t>Nisha</a:t>
            </a:r>
            <a:r>
              <a:rPr lang="en-US" dirty="0"/>
              <a:t> </a:t>
            </a:r>
            <a:r>
              <a:rPr lang="en-US" dirty="0" err="1"/>
              <a:t>Karolia</a:t>
            </a:r>
            <a:r>
              <a:rPr lang="en-US" dirty="0"/>
              <a:t>                                                                                       Chapter 1 Introduction</a:t>
            </a:r>
          </a:p>
        </p:txBody>
      </p:sp>
    </p:spTree>
    <p:extLst>
      <p:ext uri="{BB962C8B-B14F-4D97-AF65-F5344CB8AC3E}">
        <p14:creationId xmlns:p14="http://schemas.microsoft.com/office/powerpoint/2010/main" val="320988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590680" y="1165320"/>
            <a:ext cx="6857640" cy="4479120"/>
          </a:xfrm>
          <a:prstGeom prst="rect">
            <a:avLst/>
          </a:prstGeom>
          <a:noFill/>
          <a:ln w="9360">
            <a:noFill/>
          </a:ln>
        </p:spPr>
        <p:txBody>
          <a:bodyPr anchor="ctr"/>
          <a:lstStyle/>
          <a:p>
            <a:pPr>
              <a:lnSpc>
                <a:spcPct val="100000"/>
              </a:lnSpc>
            </a:pPr>
            <a:endParaRPr dirty="0"/>
          </a:p>
          <a:p>
            <a:pPr>
              <a:lnSpc>
                <a:spcPct val="100000"/>
              </a:lnSpc>
            </a:pPr>
            <a:r>
              <a:rPr lang="en-IN" sz="3200" dirty="0">
                <a:solidFill>
                  <a:srgbClr val="E46C0A"/>
                </a:solidFill>
                <a:latin typeface="Arial"/>
                <a:ea typeface="Times New Roman"/>
              </a:rPr>
              <a:t>What is Software?</a:t>
            </a:r>
            <a:endParaRPr dirty="0"/>
          </a:p>
          <a:p>
            <a:pPr>
              <a:lnSpc>
                <a:spcPct val="100000"/>
              </a:lnSpc>
            </a:pP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Set of programs</a:t>
            </a:r>
            <a:endParaRPr dirty="0"/>
          </a:p>
          <a:p>
            <a:pPr marL="285750" indent="-285750">
              <a:lnSpc>
                <a:spcPct val="100000"/>
              </a:lnSpc>
              <a:buFont typeface="Arial" panose="020B0604020202020204" pitchFamily="34" charset="0"/>
              <a:buChar char="•"/>
            </a:pP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Data Structures</a:t>
            </a:r>
            <a:endParaRPr dirty="0"/>
          </a:p>
          <a:p>
            <a:pPr marL="285750" indent="-285750">
              <a:lnSpc>
                <a:spcPct val="100000"/>
              </a:lnSpc>
              <a:buFont typeface="Arial" panose="020B0604020202020204" pitchFamily="34" charset="0"/>
              <a:buChar char="•"/>
            </a:pP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Documentation : </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197897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904880" y="182160"/>
            <a:ext cx="8152920" cy="6064560"/>
          </a:xfrm>
          <a:prstGeom prst="rect">
            <a:avLst/>
          </a:prstGeom>
          <a:noFill/>
          <a:ln w="9360">
            <a:noFill/>
          </a:ln>
        </p:spPr>
        <p:txBody>
          <a:bodyPr anchor="ctr"/>
          <a:lstStyle/>
          <a:p>
            <a:pPr algn="just">
              <a:lnSpc>
                <a:spcPct val="100000"/>
              </a:lnSpc>
            </a:pPr>
            <a:r>
              <a:rPr lang="en-IN" sz="2800" b="1" dirty="0">
                <a:solidFill>
                  <a:srgbClr val="C0504D"/>
                </a:solidFill>
                <a:ea typeface="Times New Roman"/>
              </a:rPr>
              <a:t>What are the characteristics of Software?</a:t>
            </a:r>
            <a:endParaRPr lang="en-IN" b="1" dirty="0"/>
          </a:p>
          <a:p>
            <a:pPr marL="514350" indent="-514350" algn="just">
              <a:lnSpc>
                <a:spcPct val="100000"/>
              </a:lnSpc>
              <a:buAutoNum type="arabicPeriod"/>
            </a:pPr>
            <a:r>
              <a:rPr lang="en-IN" sz="2800" dirty="0">
                <a:solidFill>
                  <a:srgbClr val="000000"/>
                </a:solidFill>
                <a:ea typeface="Times New Roman"/>
              </a:rPr>
              <a:t>Logical rather than Physical</a:t>
            </a:r>
            <a:endParaRPr lang="en-IN" dirty="0"/>
          </a:p>
          <a:p>
            <a:pPr marL="514350" indent="-514350" algn="just">
              <a:lnSpc>
                <a:spcPct val="100000"/>
              </a:lnSpc>
              <a:buAutoNum type="arabicPeriod"/>
            </a:pPr>
            <a:r>
              <a:rPr lang="en-IN" sz="2800" dirty="0">
                <a:solidFill>
                  <a:srgbClr val="000000"/>
                </a:solidFill>
                <a:ea typeface="Times New Roman"/>
              </a:rPr>
              <a:t>Software is developed or engineered, it is not   </a:t>
            </a:r>
            <a:endParaRPr dirty="0"/>
          </a:p>
          <a:p>
            <a:pPr algn="just">
              <a:lnSpc>
                <a:spcPct val="100000"/>
              </a:lnSpc>
            </a:pPr>
            <a:r>
              <a:rPr lang="en-IN" sz="2800" dirty="0">
                <a:solidFill>
                  <a:srgbClr val="000000"/>
                </a:solidFill>
                <a:ea typeface="Times New Roman"/>
              </a:rPr>
              <a:t>  manufactured </a:t>
            </a:r>
            <a:endParaRPr lang="en-IN" dirty="0"/>
          </a:p>
          <a:p>
            <a:pPr algn="just">
              <a:lnSpc>
                <a:spcPct val="100000"/>
              </a:lnSpc>
            </a:pPr>
            <a:r>
              <a:rPr lang="en-IN" sz="2800" dirty="0">
                <a:solidFill>
                  <a:srgbClr val="000000"/>
                </a:solidFill>
                <a:ea typeface="Times New Roman"/>
              </a:rPr>
              <a:t>3. Software does not wear out </a:t>
            </a:r>
            <a:endParaRPr lang="en-IN" dirty="0"/>
          </a:p>
          <a:p>
            <a:pPr algn="just">
              <a:lnSpc>
                <a:spcPct val="100000"/>
              </a:lnSpc>
            </a:pPr>
            <a:r>
              <a:rPr lang="en-IN" sz="2800" dirty="0">
                <a:solidFill>
                  <a:srgbClr val="000000"/>
                </a:solidFill>
                <a:ea typeface="Times New Roman"/>
              </a:rPr>
              <a:t>4. Moving towards component based  </a:t>
            </a:r>
            <a:endParaRPr dirty="0"/>
          </a:p>
          <a:p>
            <a:pPr algn="just">
              <a:lnSpc>
                <a:spcPct val="100000"/>
              </a:lnSpc>
            </a:pPr>
            <a:r>
              <a:rPr lang="en-IN" sz="2800" dirty="0">
                <a:solidFill>
                  <a:srgbClr val="000000"/>
                </a:solidFill>
                <a:ea typeface="Times New Roman"/>
              </a:rPr>
              <a:t>  construction, however most of the software is </a:t>
            </a:r>
            <a:endParaRPr dirty="0"/>
          </a:p>
          <a:p>
            <a:pPr algn="just">
              <a:lnSpc>
                <a:spcPct val="100000"/>
              </a:lnSpc>
            </a:pPr>
            <a:r>
              <a:rPr lang="en-IN" sz="2800" dirty="0">
                <a:solidFill>
                  <a:srgbClr val="000000"/>
                </a:solidFill>
                <a:ea typeface="Times New Roman"/>
              </a:rPr>
              <a:t>  custom built </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152891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077080" y="6248880"/>
            <a:ext cx="1904760" cy="456840"/>
          </a:xfrm>
          <a:prstGeom prst="rect">
            <a:avLst/>
          </a:prstGeom>
        </p:spPr>
        <p:txBody>
          <a:bodyPr anchor="ctr"/>
          <a:lstStyle/>
          <a:p>
            <a:pPr>
              <a:lnSpc>
                <a:spcPct val="100000"/>
              </a:lnSpc>
            </a:pPr>
            <a:fld id="{703A5DEF-7C37-46D7-B638-05320901FC28}" type="slidenum">
              <a:rPr lang="en-IN" sz="1200">
                <a:solidFill>
                  <a:srgbClr val="8B8B8B"/>
                </a:solidFill>
                <a:latin typeface="Calibri"/>
              </a:rPr>
              <a:pPr>
                <a:lnSpc>
                  <a:spcPct val="100000"/>
                </a:lnSpc>
              </a:pPr>
              <a:t>13</a:t>
            </a:fld>
            <a:endParaRPr/>
          </a:p>
        </p:txBody>
      </p:sp>
      <p:sp>
        <p:nvSpPr>
          <p:cNvPr id="172" name="CustomShape 2"/>
          <p:cNvSpPr/>
          <p:nvPr/>
        </p:nvSpPr>
        <p:spPr>
          <a:xfrm>
            <a:off x="3713520" y="230580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3" name="CustomShape 3"/>
          <p:cNvSpPr/>
          <p:nvPr/>
        </p:nvSpPr>
        <p:spPr>
          <a:xfrm>
            <a:off x="3713520" y="302004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4" name="CustomShape 4"/>
          <p:cNvSpPr/>
          <p:nvPr/>
        </p:nvSpPr>
        <p:spPr>
          <a:xfrm>
            <a:off x="3713520" y="373428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5" name="CustomShape 5"/>
          <p:cNvSpPr/>
          <p:nvPr/>
        </p:nvSpPr>
        <p:spPr>
          <a:xfrm>
            <a:off x="3713520" y="4448880"/>
            <a:ext cx="181800" cy="820440"/>
          </a:xfrm>
          <a:prstGeom prst="rect">
            <a:avLst/>
          </a:prstGeom>
          <a:noFill/>
          <a:ln w="12600">
            <a:noFill/>
          </a:ln>
        </p:spPr>
        <p:txBody>
          <a:bodyPr wrap="none" lIns="90360" tIns="44280" rIns="90360" bIns="44280"/>
          <a:lstStyle/>
          <a:p>
            <a:pPr>
              <a:lnSpc>
                <a:spcPct val="100000"/>
              </a:lnSpc>
            </a:pPr>
            <a:endParaRPr/>
          </a:p>
          <a:p>
            <a:pPr>
              <a:lnSpc>
                <a:spcPct val="100000"/>
              </a:lnSpc>
            </a:pPr>
            <a:endParaRPr/>
          </a:p>
        </p:txBody>
      </p:sp>
      <p:sp>
        <p:nvSpPr>
          <p:cNvPr id="176" name="CustomShape 6"/>
          <p:cNvSpPr/>
          <p:nvPr/>
        </p:nvSpPr>
        <p:spPr>
          <a:xfrm>
            <a:off x="2792280" y="1335960"/>
            <a:ext cx="182520" cy="551160"/>
          </a:xfrm>
          <a:prstGeom prst="rect">
            <a:avLst/>
          </a:prstGeom>
          <a:noFill/>
          <a:ln w="12600">
            <a:noFill/>
          </a:ln>
        </p:spPr>
      </p:sp>
      <p:sp>
        <p:nvSpPr>
          <p:cNvPr id="177" name="TextShape 7"/>
          <p:cNvSpPr txBox="1"/>
          <p:nvPr/>
        </p:nvSpPr>
        <p:spPr>
          <a:xfrm>
            <a:off x="1883229" y="240951"/>
            <a:ext cx="7772040" cy="1142640"/>
          </a:xfrm>
          <a:prstGeom prst="rect">
            <a:avLst/>
          </a:prstGeom>
        </p:spPr>
        <p:txBody>
          <a:bodyPr anchor="ctr"/>
          <a:lstStyle/>
          <a:p>
            <a:pPr algn="ctr">
              <a:lnSpc>
                <a:spcPct val="100000"/>
              </a:lnSpc>
            </a:pPr>
            <a:r>
              <a:rPr lang="en-US" sz="4400" dirty="0">
                <a:solidFill>
                  <a:srgbClr val="FF0000"/>
                </a:solidFill>
                <a:latin typeface="Calibri"/>
                <a:ea typeface="宋体"/>
              </a:rPr>
              <a:t>Hardware vs. Software</a:t>
            </a:r>
            <a:endParaRPr dirty="0"/>
          </a:p>
        </p:txBody>
      </p:sp>
      <p:graphicFrame>
        <p:nvGraphicFramePr>
          <p:cNvPr id="178" name="Table 8"/>
          <p:cNvGraphicFramePr/>
          <p:nvPr>
            <p:extLst>
              <p:ext uri="{D42A27DB-BD31-4B8C-83A1-F6EECF244321}">
                <p14:modId xmlns:p14="http://schemas.microsoft.com/office/powerpoint/2010/main" val="1353307785"/>
              </p:ext>
            </p:extLst>
          </p:nvPr>
        </p:nvGraphicFramePr>
        <p:xfrm>
          <a:off x="1390261" y="1383591"/>
          <a:ext cx="8972819" cy="5186547"/>
        </p:xfrm>
        <a:graphic>
          <a:graphicData uri="http://schemas.openxmlformats.org/drawingml/2006/table">
            <a:tbl>
              <a:tblPr/>
              <a:tblGrid>
                <a:gridCol w="3970205">
                  <a:extLst>
                    <a:ext uri="{9D8B030D-6E8A-4147-A177-3AD203B41FA5}">
                      <a16:colId xmlns:a16="http://schemas.microsoft.com/office/drawing/2014/main" val="20000"/>
                    </a:ext>
                  </a:extLst>
                </a:gridCol>
                <a:gridCol w="5002614">
                  <a:extLst>
                    <a:ext uri="{9D8B030D-6E8A-4147-A177-3AD203B41FA5}">
                      <a16:colId xmlns:a16="http://schemas.microsoft.com/office/drawing/2014/main" val="20001"/>
                    </a:ext>
                  </a:extLst>
                </a:gridCol>
              </a:tblGrid>
              <a:tr h="1166394">
                <a:tc>
                  <a:txBody>
                    <a:bodyPr/>
                    <a:lstStyle/>
                    <a:p>
                      <a:pPr>
                        <a:lnSpc>
                          <a:spcPct val="100000"/>
                        </a:lnSpc>
                      </a:pPr>
                      <a:r>
                        <a:rPr lang="en-IN" sz="4100" dirty="0">
                          <a:solidFill>
                            <a:srgbClr val="FF0000"/>
                          </a:solidFill>
                          <a:latin typeface="+mn-lt"/>
                          <a:ea typeface="宋体"/>
                        </a:rPr>
                        <a:t>Hardware</a:t>
                      </a:r>
                      <a:endParaRPr dirty="0">
                        <a:latin typeface="+mn-lt"/>
                      </a:endParaRPr>
                    </a:p>
                  </a:txBody>
                  <a:tcPr/>
                </a:tc>
                <a:tc>
                  <a:txBody>
                    <a:bodyPr/>
                    <a:lstStyle/>
                    <a:p>
                      <a:pPr>
                        <a:lnSpc>
                          <a:spcPct val="100000"/>
                        </a:lnSpc>
                      </a:pPr>
                      <a:r>
                        <a:rPr lang="en-IN" sz="4100" dirty="0">
                          <a:solidFill>
                            <a:srgbClr val="FF0000"/>
                          </a:solidFill>
                          <a:latin typeface="+mn-lt"/>
                          <a:ea typeface="宋体"/>
                        </a:rPr>
                        <a:t>Software</a:t>
                      </a:r>
                      <a:endParaRPr dirty="0">
                        <a:latin typeface="+mn-lt"/>
                      </a:endParaRPr>
                    </a:p>
                  </a:txBody>
                  <a:tcPr/>
                </a:tc>
                <a:extLst>
                  <a:ext uri="{0D108BD9-81ED-4DB2-BD59-A6C34878D82A}">
                    <a16:rowId xmlns:a16="http://schemas.microsoft.com/office/drawing/2014/main" val="10000"/>
                  </a:ext>
                </a:extLst>
              </a:tr>
              <a:tr h="4020153">
                <a:tc>
                  <a:txBody>
                    <a:bodyPr/>
                    <a:lstStyle/>
                    <a:p>
                      <a:pPr>
                        <a:lnSpc>
                          <a:spcPct val="100000"/>
                        </a:lnSpc>
                        <a:buFont typeface="Wingdings" charset="2"/>
                        <a:buChar char=""/>
                      </a:pPr>
                      <a:r>
                        <a:rPr lang="en-IN" sz="3200" dirty="0">
                          <a:solidFill>
                            <a:srgbClr val="000000"/>
                          </a:solidFill>
                          <a:latin typeface="+mn-lt"/>
                          <a:ea typeface="宋体"/>
                        </a:rPr>
                        <a:t> Manufactured</a:t>
                      </a:r>
                      <a:endParaRPr dirty="0">
                        <a:latin typeface="+mn-lt"/>
                      </a:endParaRPr>
                    </a:p>
                    <a:p>
                      <a:pPr>
                        <a:lnSpc>
                          <a:spcPct val="100000"/>
                        </a:lnSpc>
                        <a:buFont typeface="Wingdings" charset="2"/>
                        <a:buChar char=""/>
                      </a:pPr>
                      <a:r>
                        <a:rPr lang="en-IN" sz="3200" dirty="0">
                          <a:solidFill>
                            <a:srgbClr val="000000"/>
                          </a:solidFill>
                          <a:latin typeface="+mn-lt"/>
                          <a:ea typeface="宋体"/>
                        </a:rPr>
                        <a:t> Wears out</a:t>
                      </a:r>
                      <a:endParaRPr dirty="0">
                        <a:latin typeface="+mn-lt"/>
                      </a:endParaRPr>
                    </a:p>
                    <a:p>
                      <a:pPr>
                        <a:lnSpc>
                          <a:spcPct val="100000"/>
                        </a:lnSpc>
                        <a:buFont typeface="Wingdings" charset="2"/>
                        <a:buChar char=""/>
                      </a:pPr>
                      <a:r>
                        <a:rPr lang="en-IN" sz="3200" dirty="0">
                          <a:solidFill>
                            <a:srgbClr val="000000"/>
                          </a:solidFill>
                          <a:latin typeface="+mn-lt"/>
                          <a:ea typeface="宋体"/>
                        </a:rPr>
                        <a:t> Built using  </a:t>
                      </a:r>
                      <a:endParaRPr dirty="0">
                        <a:latin typeface="+mn-lt"/>
                      </a:endParaRPr>
                    </a:p>
                    <a:p>
                      <a:pPr>
                        <a:lnSpc>
                          <a:spcPct val="100000"/>
                        </a:lnSpc>
                      </a:pPr>
                      <a:r>
                        <a:rPr lang="en-IN" sz="3200" dirty="0">
                          <a:solidFill>
                            <a:srgbClr val="000000"/>
                          </a:solidFill>
                          <a:latin typeface="+mn-lt"/>
                          <a:ea typeface="宋体"/>
                        </a:rPr>
                        <a:t>   components</a:t>
                      </a:r>
                      <a:endParaRPr dirty="0">
                        <a:latin typeface="+mn-lt"/>
                      </a:endParaRPr>
                    </a:p>
                    <a:p>
                      <a:pPr>
                        <a:lnSpc>
                          <a:spcPct val="100000"/>
                        </a:lnSpc>
                        <a:buFont typeface="Wingdings" charset="2"/>
                        <a:buChar char=""/>
                      </a:pPr>
                      <a:r>
                        <a:rPr lang="en-IN" sz="3200" dirty="0">
                          <a:solidFill>
                            <a:srgbClr val="000000"/>
                          </a:solidFill>
                          <a:latin typeface="+mn-lt"/>
                          <a:ea typeface="宋体"/>
                        </a:rPr>
                        <a:t> Relatively </a:t>
                      </a:r>
                      <a:endParaRPr dirty="0">
                        <a:latin typeface="+mn-lt"/>
                      </a:endParaRPr>
                    </a:p>
                    <a:p>
                      <a:pPr>
                        <a:lnSpc>
                          <a:spcPct val="100000"/>
                        </a:lnSpc>
                      </a:pPr>
                      <a:r>
                        <a:rPr lang="en-IN" sz="3200" dirty="0">
                          <a:solidFill>
                            <a:srgbClr val="000000"/>
                          </a:solidFill>
                          <a:latin typeface="+mn-lt"/>
                          <a:ea typeface="宋体"/>
                        </a:rPr>
                        <a:t>   simple</a:t>
                      </a:r>
                      <a:endParaRPr dirty="0">
                        <a:latin typeface="+mn-lt"/>
                      </a:endParaRPr>
                    </a:p>
                  </a:txBody>
                  <a:tcPr/>
                </a:tc>
                <a:tc>
                  <a:txBody>
                    <a:bodyPr/>
                    <a:lstStyle/>
                    <a:p>
                      <a:pPr>
                        <a:lnSpc>
                          <a:spcPct val="100000"/>
                        </a:lnSpc>
                        <a:buFont typeface="Wingdings" charset="2"/>
                        <a:buChar char=""/>
                      </a:pPr>
                      <a:r>
                        <a:rPr lang="en-IN" sz="2800" dirty="0">
                          <a:solidFill>
                            <a:srgbClr val="000000"/>
                          </a:solidFill>
                          <a:latin typeface="+mn-lt"/>
                          <a:ea typeface="宋体"/>
                        </a:rPr>
                        <a:t>Developed/Engineered</a:t>
                      </a:r>
                      <a:endParaRPr dirty="0">
                        <a:latin typeface="+mn-lt"/>
                      </a:endParaRPr>
                    </a:p>
                    <a:p>
                      <a:pPr>
                        <a:lnSpc>
                          <a:spcPct val="100000"/>
                        </a:lnSpc>
                        <a:buFont typeface="Wingdings" charset="2"/>
                        <a:buChar char=""/>
                      </a:pPr>
                      <a:r>
                        <a:rPr lang="en-IN" sz="2800" dirty="0">
                          <a:solidFill>
                            <a:srgbClr val="000000"/>
                          </a:solidFill>
                          <a:latin typeface="+mn-lt"/>
                          <a:ea typeface="宋体"/>
                        </a:rPr>
                        <a:t> Deteriorates</a:t>
                      </a:r>
                      <a:endParaRPr dirty="0">
                        <a:latin typeface="+mn-lt"/>
                      </a:endParaRPr>
                    </a:p>
                    <a:p>
                      <a:pPr>
                        <a:lnSpc>
                          <a:spcPct val="100000"/>
                        </a:lnSpc>
                        <a:buFont typeface="Wingdings" charset="2"/>
                        <a:buChar char=""/>
                      </a:pPr>
                      <a:r>
                        <a:rPr lang="en-IN" sz="3200" dirty="0">
                          <a:solidFill>
                            <a:srgbClr val="000000"/>
                          </a:solidFill>
                          <a:latin typeface="+mn-lt"/>
                          <a:ea typeface="宋体"/>
                        </a:rPr>
                        <a:t> Custom built</a:t>
                      </a:r>
                      <a:endParaRPr dirty="0">
                        <a:latin typeface="+mn-lt"/>
                      </a:endParaRPr>
                    </a:p>
                    <a:p>
                      <a:pPr>
                        <a:lnSpc>
                          <a:spcPct val="100000"/>
                        </a:lnSpc>
                      </a:pPr>
                      <a:endParaRPr dirty="0">
                        <a:latin typeface="+mn-lt"/>
                      </a:endParaRPr>
                    </a:p>
                    <a:p>
                      <a:pPr>
                        <a:lnSpc>
                          <a:spcPct val="100000"/>
                        </a:lnSpc>
                        <a:buFont typeface="Wingdings" charset="2"/>
                        <a:buChar char=""/>
                      </a:pPr>
                      <a:r>
                        <a:rPr lang="en-IN" sz="3200" dirty="0">
                          <a:solidFill>
                            <a:srgbClr val="000000"/>
                          </a:solidFill>
                          <a:latin typeface="+mn-lt"/>
                          <a:ea typeface="宋体"/>
                        </a:rPr>
                        <a:t> Complex</a:t>
                      </a:r>
                      <a:endParaRPr dirty="0">
                        <a:latin typeface="+mn-lt"/>
                      </a:endParaRPr>
                    </a:p>
                  </a:txBody>
                  <a:tcPr/>
                </a:tc>
                <a:extLst>
                  <a:ext uri="{0D108BD9-81ED-4DB2-BD59-A6C34878D82A}">
                    <a16:rowId xmlns:a16="http://schemas.microsoft.com/office/drawing/2014/main" val="10001"/>
                  </a:ext>
                </a:extLst>
              </a:tr>
            </a:tbl>
          </a:graphicData>
        </a:graphic>
      </p:graphicFrame>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3672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077080" y="6356520"/>
            <a:ext cx="2133360" cy="364680"/>
          </a:xfrm>
          <a:prstGeom prst="rect">
            <a:avLst/>
          </a:prstGeom>
        </p:spPr>
        <p:txBody>
          <a:bodyPr anchor="ctr"/>
          <a:lstStyle/>
          <a:p>
            <a:pPr algn="r">
              <a:lnSpc>
                <a:spcPct val="100000"/>
              </a:lnSpc>
            </a:pPr>
            <a:fld id="{CC5413C6-DD4E-40A5-8AA0-600B437F6528}" type="slidenum">
              <a:rPr lang="en-IN" sz="1200">
                <a:solidFill>
                  <a:srgbClr val="8B8B8B"/>
                </a:solidFill>
                <a:latin typeface="Calibri"/>
              </a:rPr>
              <a:pPr algn="r">
                <a:lnSpc>
                  <a:spcPct val="100000"/>
                </a:lnSpc>
              </a:pPr>
              <a:t>14</a:t>
            </a:fld>
            <a:endParaRPr/>
          </a:p>
        </p:txBody>
      </p:sp>
      <p:sp>
        <p:nvSpPr>
          <p:cNvPr id="180" name="TextShape 2"/>
          <p:cNvSpPr txBox="1"/>
          <p:nvPr/>
        </p:nvSpPr>
        <p:spPr>
          <a:xfrm>
            <a:off x="1981200" y="274680"/>
            <a:ext cx="8229240" cy="1142640"/>
          </a:xfrm>
          <a:prstGeom prst="rect">
            <a:avLst/>
          </a:prstGeom>
        </p:spPr>
        <p:txBody>
          <a:bodyPr anchor="ctr"/>
          <a:lstStyle/>
          <a:p>
            <a:pPr algn="ctr">
              <a:lnSpc>
                <a:spcPct val="100000"/>
              </a:lnSpc>
            </a:pPr>
            <a:r>
              <a:rPr lang="en-US" sz="4400">
                <a:solidFill>
                  <a:srgbClr val="FF0000"/>
                </a:solidFill>
                <a:latin typeface="Calibri"/>
                <a:ea typeface="宋体"/>
              </a:rPr>
              <a:t>Manufacturing vs. Development</a:t>
            </a:r>
            <a:endParaRPr/>
          </a:p>
        </p:txBody>
      </p:sp>
      <p:sp>
        <p:nvSpPr>
          <p:cNvPr id="181" name="TextShape 3"/>
          <p:cNvSpPr txBox="1"/>
          <p:nvPr/>
        </p:nvSpPr>
        <p:spPr>
          <a:xfrm>
            <a:off x="1981200" y="1600200"/>
            <a:ext cx="8229240" cy="4525560"/>
          </a:xfrm>
          <a:prstGeom prst="rect">
            <a:avLst/>
          </a:prstGeom>
        </p:spPr>
        <p:txBody>
          <a:bodyPr/>
          <a:lstStyle/>
          <a:p>
            <a:pPr>
              <a:lnSpc>
                <a:spcPct val="90000"/>
              </a:lnSpc>
              <a:buFont typeface="Arial"/>
              <a:buChar char="•"/>
            </a:pPr>
            <a:r>
              <a:rPr lang="en-US" sz="2800" dirty="0">
                <a:solidFill>
                  <a:srgbClr val="000000"/>
                </a:solidFill>
                <a:latin typeface="Calibri"/>
                <a:ea typeface="宋体"/>
              </a:rPr>
              <a:t>Once a hardware product has been manufactured, it is difficult or impossible to modify.  </a:t>
            </a:r>
          </a:p>
          <a:p>
            <a:pPr>
              <a:lnSpc>
                <a:spcPct val="90000"/>
              </a:lnSpc>
              <a:buFont typeface="Arial"/>
              <a:buChar char="•"/>
            </a:pPr>
            <a:r>
              <a:rPr lang="en-US" sz="2800" dirty="0">
                <a:solidFill>
                  <a:srgbClr val="000000"/>
                </a:solidFill>
                <a:latin typeface="Calibri"/>
                <a:ea typeface="宋体"/>
              </a:rPr>
              <a:t>In contrast, software products are </a:t>
            </a:r>
            <a:r>
              <a:rPr lang="en-US" sz="2800" dirty="0">
                <a:solidFill>
                  <a:srgbClr val="FF0000"/>
                </a:solidFill>
                <a:latin typeface="Calibri"/>
                <a:ea typeface="宋体"/>
              </a:rPr>
              <a:t>routinely modified and upgraded.</a:t>
            </a:r>
            <a:endParaRPr dirty="0">
              <a:solidFill>
                <a:srgbClr val="FF0000"/>
              </a:solidFill>
            </a:endParaRPr>
          </a:p>
          <a:p>
            <a:pPr>
              <a:lnSpc>
                <a:spcPct val="90000"/>
              </a:lnSpc>
              <a:buFont typeface="Arial"/>
              <a:buChar char="•"/>
            </a:pPr>
            <a:r>
              <a:rPr lang="en-US" sz="2800" dirty="0">
                <a:solidFill>
                  <a:srgbClr val="000000"/>
                </a:solidFill>
                <a:latin typeface="Calibri"/>
                <a:ea typeface="宋体"/>
              </a:rPr>
              <a:t>In hardware, hiring more people allows you to accomplish more work, but the same does not necessarily hold true in software engineering.</a:t>
            </a:r>
            <a:endParaRPr dirty="0"/>
          </a:p>
          <a:p>
            <a:pPr>
              <a:lnSpc>
                <a:spcPct val="90000"/>
              </a:lnSpc>
              <a:buFont typeface="Arial"/>
              <a:buChar char="•"/>
            </a:pPr>
            <a:r>
              <a:rPr lang="en-US" sz="2800" dirty="0">
                <a:solidFill>
                  <a:srgbClr val="000000"/>
                </a:solidFill>
                <a:latin typeface="Calibri"/>
                <a:ea typeface="宋体"/>
              </a:rPr>
              <a:t>Unlike hardware, software costs are concentrated in design rather than production.</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338920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8077080" y="6248880"/>
            <a:ext cx="1904760" cy="456840"/>
          </a:xfrm>
          <a:prstGeom prst="rect">
            <a:avLst/>
          </a:prstGeom>
        </p:spPr>
        <p:txBody>
          <a:bodyPr anchor="ctr"/>
          <a:lstStyle/>
          <a:p>
            <a:pPr>
              <a:lnSpc>
                <a:spcPct val="100000"/>
              </a:lnSpc>
            </a:pPr>
            <a:fld id="{A7550D7A-0373-440E-BADA-FBB4948E2760}" type="slidenum">
              <a:rPr lang="en-IN" sz="1200">
                <a:solidFill>
                  <a:srgbClr val="8B8B8B"/>
                </a:solidFill>
                <a:latin typeface="Calibri"/>
              </a:rPr>
              <a:pPr>
                <a:lnSpc>
                  <a:spcPct val="100000"/>
                </a:lnSpc>
              </a:pPr>
              <a:t>15</a:t>
            </a:fld>
            <a:endParaRPr/>
          </a:p>
        </p:txBody>
      </p:sp>
      <p:sp>
        <p:nvSpPr>
          <p:cNvPr id="183" name="TextShape 2"/>
          <p:cNvSpPr txBox="1"/>
          <p:nvPr/>
        </p:nvSpPr>
        <p:spPr>
          <a:xfrm>
            <a:off x="3811440" y="609120"/>
            <a:ext cx="530928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Wear vs. Deterioration</a:t>
            </a:r>
            <a:endParaRPr/>
          </a:p>
        </p:txBody>
      </p:sp>
      <p:sp>
        <p:nvSpPr>
          <p:cNvPr id="184" name="CustomShape 3"/>
          <p:cNvSpPr/>
          <p:nvPr/>
        </p:nvSpPr>
        <p:spPr>
          <a:xfrm>
            <a:off x="1759080" y="5816880"/>
            <a:ext cx="183960" cy="381960"/>
          </a:xfrm>
          <a:prstGeom prst="rect">
            <a:avLst/>
          </a:prstGeom>
          <a:noFill/>
          <a:ln w="12600">
            <a:noFill/>
          </a:ln>
        </p:spPr>
      </p:sp>
      <p:sp>
        <p:nvSpPr>
          <p:cNvPr id="185" name="CustomShape 4"/>
          <p:cNvSpPr/>
          <p:nvPr/>
        </p:nvSpPr>
        <p:spPr>
          <a:xfrm>
            <a:off x="7692960" y="5997240"/>
            <a:ext cx="183960" cy="381960"/>
          </a:xfrm>
          <a:prstGeom prst="rect">
            <a:avLst/>
          </a:prstGeom>
          <a:noFill/>
          <a:ln w="12600">
            <a:noFill/>
          </a:ln>
        </p:spPr>
      </p:sp>
      <p:sp>
        <p:nvSpPr>
          <p:cNvPr id="186" name="TextShape 5"/>
          <p:cNvSpPr txBox="1"/>
          <p:nvPr/>
        </p:nvSpPr>
        <p:spPr>
          <a:xfrm>
            <a:off x="2209800" y="1371600"/>
            <a:ext cx="7772040" cy="456840"/>
          </a:xfrm>
          <a:prstGeom prst="rect">
            <a:avLst/>
          </a:prstGeom>
        </p:spPr>
        <p:txBody>
          <a:bodyPr/>
          <a:lstStyle/>
          <a:p>
            <a:pPr algn="ctr">
              <a:lnSpc>
                <a:spcPct val="90000"/>
              </a:lnSpc>
            </a:pPr>
            <a:r>
              <a:rPr lang="en-US" sz="2400">
                <a:solidFill>
                  <a:srgbClr val="FF0000"/>
                </a:solidFill>
                <a:latin typeface="Calibri"/>
                <a:ea typeface="宋体"/>
              </a:rPr>
              <a:t>Hardware wears out over time</a:t>
            </a:r>
            <a:endParaRPr/>
          </a:p>
        </p:txBody>
      </p:sp>
      <p:pic>
        <p:nvPicPr>
          <p:cNvPr id="187" name="Picture 6"/>
          <p:cNvPicPr/>
          <p:nvPr/>
        </p:nvPicPr>
        <p:blipFill>
          <a:blip r:embed="rId2" cstate="print"/>
          <a:stretch>
            <a:fillRect/>
          </a:stretch>
        </p:blipFill>
        <p:spPr>
          <a:xfrm>
            <a:off x="2286120" y="1828800"/>
            <a:ext cx="7772040" cy="4266360"/>
          </a:xfrm>
          <a:prstGeom prst="rect">
            <a:avLst/>
          </a:prstGeom>
          <a:ln>
            <a:noFill/>
          </a:ln>
        </p:spPr>
      </p:pic>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357805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077080" y="6248880"/>
            <a:ext cx="1904760" cy="456840"/>
          </a:xfrm>
          <a:prstGeom prst="rect">
            <a:avLst/>
          </a:prstGeom>
        </p:spPr>
        <p:txBody>
          <a:bodyPr anchor="ctr"/>
          <a:lstStyle/>
          <a:p>
            <a:pPr>
              <a:lnSpc>
                <a:spcPct val="100000"/>
              </a:lnSpc>
            </a:pPr>
            <a:fld id="{196CC8D4-56DC-44D0-90BF-907FFFD99623}" type="slidenum">
              <a:rPr lang="en-IN" sz="1200">
                <a:solidFill>
                  <a:srgbClr val="8B8B8B"/>
                </a:solidFill>
                <a:latin typeface="Calibri"/>
              </a:rPr>
              <a:pPr>
                <a:lnSpc>
                  <a:spcPct val="100000"/>
                </a:lnSpc>
              </a:pPr>
              <a:t>16</a:t>
            </a:fld>
            <a:endParaRPr/>
          </a:p>
        </p:txBody>
      </p:sp>
      <p:sp>
        <p:nvSpPr>
          <p:cNvPr id="189" name="TextShape 2"/>
          <p:cNvSpPr txBox="1"/>
          <p:nvPr/>
        </p:nvSpPr>
        <p:spPr>
          <a:xfrm>
            <a:off x="3811440" y="609120"/>
            <a:ext cx="5309280" cy="1392120"/>
          </a:xfrm>
          <a:prstGeom prst="rect">
            <a:avLst/>
          </a:prstGeom>
        </p:spPr>
        <p:txBody>
          <a:bodyPr lIns="63360" tIns="25560" rIns="63360" bIns="25560"/>
          <a:lstStyle/>
          <a:p>
            <a:pPr algn="ctr">
              <a:lnSpc>
                <a:spcPct val="100000"/>
              </a:lnSpc>
            </a:pPr>
            <a:r>
              <a:rPr lang="en-US" sz="4400">
                <a:solidFill>
                  <a:srgbClr val="FF0000"/>
                </a:solidFill>
                <a:latin typeface="Calibri"/>
                <a:ea typeface="宋体"/>
              </a:rPr>
              <a:t>Wear vs. Deterioration</a:t>
            </a:r>
            <a:endParaRPr/>
          </a:p>
        </p:txBody>
      </p:sp>
      <p:sp>
        <p:nvSpPr>
          <p:cNvPr id="190" name="CustomShape 3"/>
          <p:cNvSpPr/>
          <p:nvPr/>
        </p:nvSpPr>
        <p:spPr>
          <a:xfrm>
            <a:off x="1759080" y="5816880"/>
            <a:ext cx="183960" cy="381960"/>
          </a:xfrm>
          <a:prstGeom prst="rect">
            <a:avLst/>
          </a:prstGeom>
          <a:noFill/>
          <a:ln w="12600">
            <a:noFill/>
          </a:ln>
        </p:spPr>
      </p:sp>
      <p:sp>
        <p:nvSpPr>
          <p:cNvPr id="191" name="CustomShape 4"/>
          <p:cNvSpPr/>
          <p:nvPr/>
        </p:nvSpPr>
        <p:spPr>
          <a:xfrm>
            <a:off x="7692960" y="5997240"/>
            <a:ext cx="183960" cy="381960"/>
          </a:xfrm>
          <a:prstGeom prst="rect">
            <a:avLst/>
          </a:prstGeom>
          <a:noFill/>
          <a:ln w="12600">
            <a:noFill/>
          </a:ln>
        </p:spPr>
      </p:sp>
      <p:sp>
        <p:nvSpPr>
          <p:cNvPr id="192" name="TextShape 5"/>
          <p:cNvSpPr txBox="1"/>
          <p:nvPr/>
        </p:nvSpPr>
        <p:spPr>
          <a:xfrm>
            <a:off x="2209800" y="6379200"/>
            <a:ext cx="7772040" cy="380520"/>
          </a:xfrm>
          <a:prstGeom prst="rect">
            <a:avLst/>
          </a:prstGeom>
        </p:spPr>
        <p:txBody>
          <a:bodyPr/>
          <a:lstStyle/>
          <a:p>
            <a:pPr algn="ctr">
              <a:lnSpc>
                <a:spcPct val="90000"/>
              </a:lnSpc>
            </a:pPr>
            <a:r>
              <a:rPr lang="en-US" sz="2400" dirty="0">
                <a:solidFill>
                  <a:srgbClr val="FF0000"/>
                </a:solidFill>
                <a:latin typeface="Calibri"/>
                <a:ea typeface="宋体"/>
              </a:rPr>
              <a:t>Software deteriorates over time</a:t>
            </a:r>
            <a:endParaRPr dirty="0"/>
          </a:p>
        </p:txBody>
      </p:sp>
      <p:pic>
        <p:nvPicPr>
          <p:cNvPr id="193" name="Picture 6"/>
          <p:cNvPicPr/>
          <p:nvPr/>
        </p:nvPicPr>
        <p:blipFill>
          <a:blip r:embed="rId2"/>
          <a:stretch>
            <a:fillRect/>
          </a:stretch>
        </p:blipFill>
        <p:spPr>
          <a:xfrm>
            <a:off x="1752600" y="1445915"/>
            <a:ext cx="8229240" cy="4723920"/>
          </a:xfrm>
          <a:prstGeom prst="rect">
            <a:avLst/>
          </a:prstGeom>
          <a:ln>
            <a:noFill/>
          </a:ln>
        </p:spPr>
      </p:pic>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204522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Hardware can replace parts but not with software</a:t>
            </a:r>
          </a:p>
          <a:p>
            <a:r>
              <a:rPr lang="en-US" dirty="0"/>
              <a:t>Software design can be reason for failure, which cannot be mended</a:t>
            </a:r>
          </a:p>
          <a:p>
            <a:endParaRPr lang="en-US" dirty="0"/>
          </a:p>
        </p:txBody>
      </p:sp>
      <p:sp>
        <p:nvSpPr>
          <p:cNvPr id="2" name="Footer Placeholder 1"/>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125993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Background Software engineering</a:t>
            </a:r>
          </a:p>
        </p:txBody>
      </p:sp>
      <p:sp>
        <p:nvSpPr>
          <p:cNvPr id="64517" name="Rectangle 5"/>
          <p:cNvSpPr>
            <a:spLocks noGrp="1" noChangeArrowheads="1"/>
          </p:cNvSpPr>
          <p:nvPr>
            <p:ph idx="1"/>
          </p:nvPr>
        </p:nvSpPr>
        <p:spPr/>
        <p:txBody>
          <a:bodyPr>
            <a:normAutofit/>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a:t>
            </a:r>
            <a:r>
              <a:rPr lang="en-GB" dirty="0">
                <a:solidFill>
                  <a:srgbClr val="FF0000"/>
                </a:solidFill>
              </a:rPr>
              <a:t>of GNP </a:t>
            </a:r>
            <a:r>
              <a:rPr lang="en-GB" dirty="0"/>
              <a:t>in all developed countries.</a:t>
            </a:r>
          </a:p>
        </p:txBody>
      </p:sp>
      <p:sp>
        <p:nvSpPr>
          <p:cNvPr id="2" name="Footer Placeholder 1"/>
          <p:cNvSpPr>
            <a:spLocks noGrp="1"/>
          </p:cNvSpPr>
          <p:nvPr>
            <p:ph type="ftr" sz="quarter" idx="11"/>
          </p:nvPr>
        </p:nvSpPr>
        <p:spPr/>
        <p:txBody>
          <a:bodyPr/>
          <a:lstStyle/>
          <a:p>
            <a:r>
              <a:rPr lang="en-US"/>
              <a:t>Nisha Karolia                                                                                       Chapter 1 Introduction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743320" y="710280"/>
            <a:ext cx="6629040" cy="4905720"/>
          </a:xfrm>
          <a:prstGeom prst="rect">
            <a:avLst/>
          </a:prstGeom>
          <a:noFill/>
          <a:ln w="9360">
            <a:noFill/>
          </a:ln>
        </p:spPr>
        <p:txBody>
          <a:bodyPr anchor="ctr"/>
          <a:lstStyle/>
          <a:p>
            <a:pPr>
              <a:lnSpc>
                <a:spcPct val="100000"/>
              </a:lnSpc>
            </a:pPr>
            <a:r>
              <a:rPr lang="en-IN" sz="2800" b="1" dirty="0">
                <a:solidFill>
                  <a:srgbClr val="000000"/>
                </a:solidFill>
                <a:latin typeface="Calibri"/>
                <a:ea typeface="Times New Roman"/>
              </a:rPr>
              <a:t> 	 </a:t>
            </a:r>
            <a:endParaRPr dirty="0"/>
          </a:p>
          <a:p>
            <a:pPr marL="285750" indent="-285750">
              <a:lnSpc>
                <a:spcPct val="100000"/>
              </a:lnSpc>
              <a:buFont typeface="Arial" panose="020B0604020202020204" pitchFamily="34" charset="0"/>
              <a:buChar char="•"/>
            </a:pPr>
            <a:endParaRPr dirty="0"/>
          </a:p>
          <a:p>
            <a:pPr marL="457200" indent="-457200">
              <a:lnSpc>
                <a:spcPct val="100000"/>
              </a:lnSpc>
              <a:buFont typeface="Arial" panose="020B0604020202020204" pitchFamily="34" charset="0"/>
              <a:buChar char="•"/>
            </a:pPr>
            <a:r>
              <a:rPr lang="en-IN" sz="3200" b="1" dirty="0">
                <a:solidFill>
                  <a:srgbClr val="C00000"/>
                </a:solidFill>
                <a:latin typeface="Arial"/>
                <a:ea typeface="Times New Roman"/>
              </a:rPr>
              <a:t> Software Myths</a:t>
            </a:r>
            <a:endParaRPr dirty="0"/>
          </a:p>
          <a:p>
            <a:pPr marL="285750" indent="-285750">
              <a:lnSpc>
                <a:spcPct val="100000"/>
              </a:lnSpc>
              <a:buFont typeface="Arial" panose="020B0604020202020204" pitchFamily="34" charset="0"/>
              <a:buChar char="•"/>
            </a:pP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Management Myths</a:t>
            </a:r>
            <a:endParaRPr dirty="0"/>
          </a:p>
          <a:p>
            <a:pPr marL="285750" indent="-285750">
              <a:lnSpc>
                <a:spcPct val="100000"/>
              </a:lnSpc>
              <a:buFont typeface="Arial" panose="020B0604020202020204" pitchFamily="34" charset="0"/>
              <a:buChar char="•"/>
            </a:pP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Customer Myths</a:t>
            </a:r>
            <a:endParaRPr dirty="0"/>
          </a:p>
          <a:p>
            <a:pPr marL="285750" indent="-285750">
              <a:lnSpc>
                <a:spcPct val="100000"/>
              </a:lnSpc>
              <a:buFont typeface="Arial" panose="020B0604020202020204" pitchFamily="34" charset="0"/>
              <a:buChar char="•"/>
            </a:pP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Practitioners Myth </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22556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1037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981200" y="487080"/>
            <a:ext cx="8000640" cy="6064560"/>
          </a:xfrm>
          <a:prstGeom prst="rect">
            <a:avLst/>
          </a:prstGeom>
          <a:noFill/>
          <a:ln w="9360">
            <a:noFill/>
          </a:ln>
        </p:spPr>
        <p:txBody>
          <a:bodyPr anchor="ctr"/>
          <a:lstStyle/>
          <a:p>
            <a:pPr algn="just">
              <a:lnSpc>
                <a:spcPct val="100000"/>
              </a:lnSpc>
            </a:pPr>
            <a:r>
              <a:rPr lang="en-IN" sz="2800" b="1" dirty="0">
                <a:solidFill>
                  <a:srgbClr val="000000"/>
                </a:solidFill>
                <a:ea typeface="Times New Roman"/>
              </a:rPr>
              <a:t> 			</a:t>
            </a:r>
            <a:r>
              <a:rPr lang="en-IN" sz="2800" dirty="0">
                <a:solidFill>
                  <a:srgbClr val="984807"/>
                </a:solidFill>
                <a:ea typeface="Times New Roman"/>
              </a:rPr>
              <a:t> </a:t>
            </a:r>
            <a:r>
              <a:rPr lang="en-IN" sz="2800" b="1" dirty="0">
                <a:solidFill>
                  <a:srgbClr val="984807"/>
                </a:solidFill>
                <a:ea typeface="Times New Roman"/>
              </a:rPr>
              <a:t>Software Myths</a:t>
            </a:r>
            <a:endParaRPr dirty="0"/>
          </a:p>
          <a:p>
            <a:pPr algn="just">
              <a:lnSpc>
                <a:spcPct val="100000"/>
              </a:lnSpc>
            </a:pPr>
            <a:endParaRPr dirty="0"/>
          </a:p>
          <a:p>
            <a:pPr algn="just">
              <a:lnSpc>
                <a:spcPct val="100000"/>
              </a:lnSpc>
            </a:pPr>
            <a:r>
              <a:rPr lang="en-IN" sz="2800" b="1" dirty="0">
                <a:solidFill>
                  <a:srgbClr val="C00000"/>
                </a:solidFill>
                <a:ea typeface="Times New Roman"/>
              </a:rPr>
              <a:t> Management Myth</a:t>
            </a:r>
          </a:p>
          <a:p>
            <a:pPr algn="just">
              <a:lnSpc>
                <a:spcPct val="100000"/>
              </a:lnSpc>
            </a:pPr>
            <a:r>
              <a:rPr lang="en-IN" sz="2800" dirty="0">
                <a:solidFill>
                  <a:srgbClr val="000000"/>
                </a:solidFill>
                <a:ea typeface="Times New Roman"/>
              </a:rPr>
              <a:t>We are already having a book</a:t>
            </a:r>
            <a:r>
              <a:rPr lang="en-IN" sz="2800" dirty="0">
                <a:solidFill>
                  <a:srgbClr val="FF0000"/>
                </a:solidFill>
                <a:ea typeface="Times New Roman"/>
              </a:rPr>
              <a:t> that is full of  </a:t>
            </a:r>
            <a:endParaRPr dirty="0">
              <a:solidFill>
                <a:srgbClr val="FF0000"/>
              </a:solidFill>
            </a:endParaRPr>
          </a:p>
          <a:p>
            <a:pPr algn="just">
              <a:lnSpc>
                <a:spcPct val="100000"/>
              </a:lnSpc>
            </a:pPr>
            <a:r>
              <a:rPr lang="en-IN" sz="2800" dirty="0">
                <a:solidFill>
                  <a:srgbClr val="FF0000"/>
                </a:solidFill>
                <a:ea typeface="Times New Roman"/>
              </a:rPr>
              <a:t>  Standards &amp; Procedures for building </a:t>
            </a:r>
            <a:endParaRPr dirty="0">
              <a:solidFill>
                <a:srgbClr val="FF0000"/>
              </a:solidFill>
            </a:endParaRPr>
          </a:p>
          <a:p>
            <a:pPr algn="just">
              <a:lnSpc>
                <a:spcPct val="100000"/>
              </a:lnSpc>
            </a:pPr>
            <a:r>
              <a:rPr lang="en-IN" sz="2800" dirty="0">
                <a:solidFill>
                  <a:srgbClr val="000000"/>
                </a:solidFill>
                <a:ea typeface="Times New Roman"/>
              </a:rPr>
              <a:t>  software. It will provide my people everything </a:t>
            </a:r>
            <a:endParaRPr dirty="0"/>
          </a:p>
          <a:p>
            <a:pPr algn="just">
              <a:lnSpc>
                <a:spcPct val="100000"/>
              </a:lnSpc>
            </a:pPr>
            <a:r>
              <a:rPr lang="en-IN" sz="2800" dirty="0">
                <a:solidFill>
                  <a:srgbClr val="000000"/>
                </a:solidFill>
                <a:ea typeface="Times New Roman"/>
              </a:rPr>
              <a:t>  they need to know.</a:t>
            </a:r>
            <a:endParaRPr dirty="0"/>
          </a:p>
          <a:p>
            <a:pPr algn="just">
              <a:lnSpc>
                <a:spcPct val="100000"/>
              </a:lnSpc>
            </a:pPr>
            <a:endParaRPr dirty="0"/>
          </a:p>
          <a:p>
            <a:pPr lvl="1" algn="just">
              <a:lnSpc>
                <a:spcPct val="100000"/>
              </a:lnSpc>
            </a:pPr>
            <a:r>
              <a:rPr lang="en-IN" sz="2800" dirty="0">
                <a:solidFill>
                  <a:srgbClr val="000000"/>
                </a:solidFill>
                <a:ea typeface="Times New Roman"/>
              </a:rPr>
              <a:t> If we get behind schedule, we can </a:t>
            </a:r>
            <a:r>
              <a:rPr lang="en-IN" sz="2800" dirty="0">
                <a:solidFill>
                  <a:srgbClr val="FF0000"/>
                </a:solidFill>
                <a:ea typeface="Times New Roman"/>
              </a:rPr>
              <a:t>add more</a:t>
            </a:r>
            <a:r>
              <a:rPr lang="en-IN" sz="2800" dirty="0">
                <a:solidFill>
                  <a:srgbClr val="000000"/>
                </a:solidFill>
                <a:ea typeface="Times New Roman"/>
              </a:rPr>
              <a:t> </a:t>
            </a:r>
            <a:endParaRPr dirty="0"/>
          </a:p>
          <a:p>
            <a:pPr algn="just">
              <a:lnSpc>
                <a:spcPct val="100000"/>
              </a:lnSpc>
            </a:pPr>
            <a:r>
              <a:rPr lang="en-IN" sz="2800" dirty="0">
                <a:solidFill>
                  <a:srgbClr val="000000"/>
                </a:solidFill>
                <a:ea typeface="Times New Roman"/>
              </a:rPr>
              <a:t>  developers &amp; catch up.</a:t>
            </a:r>
            <a:endParaRPr dirty="0"/>
          </a:p>
          <a:p>
            <a:pPr algn="just">
              <a:lnSpc>
                <a:spcPct val="100000"/>
              </a:lnSpc>
            </a:pPr>
            <a:endParaRPr dirty="0"/>
          </a:p>
          <a:p>
            <a:pPr lvl="1" algn="just">
              <a:lnSpc>
                <a:spcPct val="100000"/>
              </a:lnSpc>
            </a:pPr>
            <a:r>
              <a:rPr lang="en-IN" sz="2800" dirty="0">
                <a:solidFill>
                  <a:srgbClr val="000000"/>
                </a:solidFill>
                <a:ea typeface="Times New Roman"/>
              </a:rPr>
              <a:t> We can </a:t>
            </a:r>
            <a:r>
              <a:rPr lang="en-IN" sz="2800" dirty="0">
                <a:solidFill>
                  <a:srgbClr val="FF0000"/>
                </a:solidFill>
                <a:ea typeface="Times New Roman"/>
              </a:rPr>
              <a:t>outsource</a:t>
            </a:r>
            <a:r>
              <a:rPr lang="en-IN" sz="2800" dirty="0">
                <a:solidFill>
                  <a:srgbClr val="000000"/>
                </a:solidFill>
                <a:ea typeface="Times New Roman"/>
              </a:rPr>
              <a:t> the software project to a </a:t>
            </a:r>
            <a:endParaRPr dirty="0"/>
          </a:p>
          <a:p>
            <a:pPr algn="just">
              <a:lnSpc>
                <a:spcPct val="100000"/>
              </a:lnSpc>
            </a:pPr>
            <a:r>
              <a:rPr lang="en-IN" sz="2800" dirty="0">
                <a:solidFill>
                  <a:srgbClr val="000000"/>
                </a:solidFill>
                <a:ea typeface="Times New Roman"/>
              </a:rPr>
              <a:t>  third party. I can just relax &amp; let that firm build </a:t>
            </a:r>
            <a:endParaRPr dirty="0"/>
          </a:p>
          <a:p>
            <a:pPr algn="just">
              <a:lnSpc>
                <a:spcPct val="100000"/>
              </a:lnSpc>
            </a:pPr>
            <a:r>
              <a:rPr lang="en-IN" sz="2800" dirty="0">
                <a:solidFill>
                  <a:srgbClr val="000000"/>
                </a:solidFill>
                <a:ea typeface="Times New Roman"/>
              </a:rPr>
              <a:t>  it.</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295715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904880" y="244080"/>
            <a:ext cx="7924320" cy="6428880"/>
          </a:xfrm>
          <a:prstGeom prst="rect">
            <a:avLst/>
          </a:prstGeom>
          <a:noFill/>
          <a:ln w="9360">
            <a:noFill/>
          </a:ln>
        </p:spPr>
        <p:txBody>
          <a:bodyPr anchor="ctr"/>
          <a:lstStyle/>
          <a:p>
            <a:pPr algn="just">
              <a:lnSpc>
                <a:spcPct val="100000"/>
              </a:lnSpc>
            </a:pPr>
            <a:r>
              <a:rPr lang="en-IN" sz="3200" b="1" dirty="0">
                <a:solidFill>
                  <a:srgbClr val="000000"/>
                </a:solidFill>
                <a:ea typeface="Times New Roman"/>
              </a:rPr>
              <a:t> </a:t>
            </a:r>
            <a:r>
              <a:rPr lang="en-IN" sz="3200" b="1" dirty="0">
                <a:solidFill>
                  <a:srgbClr val="8064A2"/>
                </a:solidFill>
                <a:ea typeface="Times New Roman"/>
              </a:rPr>
              <a:t>Software Myths</a:t>
            </a:r>
            <a:endParaRPr dirty="0"/>
          </a:p>
          <a:p>
            <a:pPr algn="just">
              <a:lnSpc>
                <a:spcPct val="100000"/>
              </a:lnSpc>
            </a:pPr>
            <a:endParaRPr dirty="0"/>
          </a:p>
          <a:p>
            <a:pPr algn="just">
              <a:lnSpc>
                <a:spcPct val="100000"/>
              </a:lnSpc>
            </a:pPr>
            <a:r>
              <a:rPr lang="en-IN" sz="3200" b="1" dirty="0">
                <a:solidFill>
                  <a:srgbClr val="C00000"/>
                </a:solidFill>
                <a:ea typeface="Times New Roman"/>
              </a:rPr>
              <a:t> Customer Myths</a:t>
            </a:r>
            <a:endParaRPr dirty="0"/>
          </a:p>
          <a:p>
            <a:pPr algn="just">
              <a:lnSpc>
                <a:spcPct val="100000"/>
              </a:lnSpc>
            </a:pPr>
            <a:endParaRPr dirty="0"/>
          </a:p>
          <a:p>
            <a:pPr lvl="1" algn="just">
              <a:lnSpc>
                <a:spcPct val="100000"/>
              </a:lnSpc>
            </a:pPr>
            <a:r>
              <a:rPr lang="en-IN" sz="3200" dirty="0">
                <a:solidFill>
                  <a:srgbClr val="000000"/>
                </a:solidFill>
                <a:ea typeface="Times New Roman"/>
              </a:rPr>
              <a:t> A </a:t>
            </a:r>
            <a:r>
              <a:rPr lang="en-IN" sz="3200" dirty="0">
                <a:solidFill>
                  <a:srgbClr val="FF0000"/>
                </a:solidFill>
                <a:ea typeface="Times New Roman"/>
              </a:rPr>
              <a:t>general statement of objectives is </a:t>
            </a:r>
            <a:endParaRPr dirty="0">
              <a:solidFill>
                <a:srgbClr val="FF0000"/>
              </a:solidFill>
            </a:endParaRPr>
          </a:p>
          <a:p>
            <a:pPr algn="just">
              <a:lnSpc>
                <a:spcPct val="100000"/>
              </a:lnSpc>
            </a:pPr>
            <a:r>
              <a:rPr lang="en-IN" sz="3200" dirty="0">
                <a:solidFill>
                  <a:srgbClr val="FF0000"/>
                </a:solidFill>
                <a:ea typeface="Times New Roman"/>
              </a:rPr>
              <a:t>  sufficient</a:t>
            </a:r>
            <a:r>
              <a:rPr lang="en-IN" sz="3200" dirty="0">
                <a:solidFill>
                  <a:srgbClr val="000000"/>
                </a:solidFill>
                <a:ea typeface="Times New Roman"/>
              </a:rPr>
              <a:t> to begin writing programs. </a:t>
            </a:r>
            <a:endParaRPr dirty="0"/>
          </a:p>
          <a:p>
            <a:pPr algn="just">
              <a:lnSpc>
                <a:spcPct val="100000"/>
              </a:lnSpc>
            </a:pPr>
            <a:r>
              <a:rPr lang="en-IN" sz="3200" dirty="0">
                <a:solidFill>
                  <a:srgbClr val="000000"/>
                </a:solidFill>
                <a:ea typeface="Times New Roman"/>
              </a:rPr>
              <a:t>  We can fill in the details later</a:t>
            </a:r>
            <a:endParaRPr dirty="0"/>
          </a:p>
          <a:p>
            <a:pPr algn="just">
              <a:lnSpc>
                <a:spcPct val="100000"/>
              </a:lnSpc>
            </a:pPr>
            <a:endParaRPr dirty="0"/>
          </a:p>
          <a:p>
            <a:pPr lvl="1" algn="just">
              <a:lnSpc>
                <a:spcPct val="100000"/>
              </a:lnSpc>
            </a:pPr>
            <a:r>
              <a:rPr lang="en-IN" sz="3200" dirty="0">
                <a:solidFill>
                  <a:srgbClr val="000000"/>
                </a:solidFill>
                <a:ea typeface="Times New Roman"/>
              </a:rPr>
              <a:t> Project requirements continually </a:t>
            </a:r>
            <a:endParaRPr dirty="0"/>
          </a:p>
          <a:p>
            <a:pPr algn="just">
              <a:lnSpc>
                <a:spcPct val="100000"/>
              </a:lnSpc>
            </a:pPr>
            <a:r>
              <a:rPr lang="en-IN" sz="3200" dirty="0">
                <a:solidFill>
                  <a:srgbClr val="000000"/>
                </a:solidFill>
                <a:ea typeface="Times New Roman"/>
              </a:rPr>
              <a:t>  change, but the </a:t>
            </a:r>
            <a:r>
              <a:rPr lang="en-IN" sz="3200" dirty="0">
                <a:solidFill>
                  <a:srgbClr val="FF0000"/>
                </a:solidFill>
                <a:ea typeface="Times New Roman"/>
              </a:rPr>
              <a:t>change can be easily </a:t>
            </a:r>
            <a:endParaRPr dirty="0">
              <a:solidFill>
                <a:srgbClr val="FF0000"/>
              </a:solidFill>
            </a:endParaRPr>
          </a:p>
          <a:p>
            <a:pPr algn="just">
              <a:lnSpc>
                <a:spcPct val="100000"/>
              </a:lnSpc>
            </a:pPr>
            <a:r>
              <a:rPr lang="en-IN" sz="3200" dirty="0">
                <a:solidFill>
                  <a:srgbClr val="000000"/>
                </a:solidFill>
                <a:ea typeface="Times New Roman"/>
              </a:rPr>
              <a:t>  accommodated because software is </a:t>
            </a:r>
            <a:endParaRPr dirty="0"/>
          </a:p>
          <a:p>
            <a:pPr algn="just">
              <a:lnSpc>
                <a:spcPct val="100000"/>
              </a:lnSpc>
            </a:pPr>
            <a:r>
              <a:rPr lang="en-IN" sz="3200" dirty="0">
                <a:solidFill>
                  <a:srgbClr val="000000"/>
                </a:solidFill>
                <a:ea typeface="Times New Roman"/>
              </a:rPr>
              <a:t>  flexible</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294502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904880" y="257760"/>
            <a:ext cx="8457840" cy="6066000"/>
          </a:xfrm>
          <a:prstGeom prst="rect">
            <a:avLst/>
          </a:prstGeom>
          <a:noFill/>
          <a:ln w="9360">
            <a:noFill/>
          </a:ln>
        </p:spPr>
        <p:txBody>
          <a:bodyPr anchor="ctr"/>
          <a:lstStyle/>
          <a:p>
            <a:pPr algn="ctr">
              <a:lnSpc>
                <a:spcPct val="100000"/>
              </a:lnSpc>
            </a:pPr>
            <a:r>
              <a:rPr lang="en-IN" sz="3200" b="1" dirty="0">
                <a:solidFill>
                  <a:srgbClr val="FF0000"/>
                </a:solidFill>
                <a:latin typeface="Arial"/>
                <a:ea typeface="Times New Roman"/>
              </a:rPr>
              <a:t>Software Myths</a:t>
            </a:r>
            <a:endParaRPr dirty="0"/>
          </a:p>
          <a:p>
            <a:pPr algn="just">
              <a:lnSpc>
                <a:spcPct val="100000"/>
              </a:lnSpc>
            </a:pPr>
            <a:r>
              <a:rPr lang="en-IN" sz="2400" b="1" dirty="0">
                <a:solidFill>
                  <a:srgbClr val="C00000"/>
                </a:solidFill>
                <a:latin typeface="Arial"/>
                <a:ea typeface="Times New Roman"/>
              </a:rPr>
              <a:t>Practitioners Myth</a:t>
            </a:r>
            <a:endParaRPr dirty="0"/>
          </a:p>
          <a:p>
            <a:pPr algn="just">
              <a:lnSpc>
                <a:spcPct val="100000"/>
              </a:lnSpc>
            </a:pPr>
            <a:endParaRPr dirty="0"/>
          </a:p>
          <a:p>
            <a:pPr lvl="1" algn="just">
              <a:lnSpc>
                <a:spcPct val="100000"/>
              </a:lnSpc>
            </a:pPr>
            <a:r>
              <a:rPr lang="en-IN" sz="2400" dirty="0">
                <a:solidFill>
                  <a:srgbClr val="000000"/>
                </a:solidFill>
                <a:latin typeface="Arial"/>
                <a:ea typeface="Times New Roman"/>
              </a:rPr>
              <a:t> Once we write the program and get it to work our job is </a:t>
            </a:r>
            <a:endParaRPr dirty="0"/>
          </a:p>
          <a:p>
            <a:pPr algn="just">
              <a:lnSpc>
                <a:spcPct val="100000"/>
              </a:lnSpc>
            </a:pPr>
            <a:r>
              <a:rPr lang="en-IN" sz="2400" dirty="0">
                <a:solidFill>
                  <a:srgbClr val="000000"/>
                </a:solidFill>
                <a:latin typeface="Arial"/>
                <a:ea typeface="Times New Roman"/>
              </a:rPr>
              <a:t>   done</a:t>
            </a:r>
            <a:endParaRPr dirty="0"/>
          </a:p>
          <a:p>
            <a:pPr algn="just">
              <a:lnSpc>
                <a:spcPct val="100000"/>
              </a:lnSpc>
            </a:pPr>
            <a:endParaRPr dirty="0"/>
          </a:p>
          <a:p>
            <a:pPr lvl="1" algn="just">
              <a:lnSpc>
                <a:spcPct val="100000"/>
              </a:lnSpc>
            </a:pPr>
            <a:r>
              <a:rPr lang="en-IN" sz="2400" dirty="0">
                <a:solidFill>
                  <a:srgbClr val="000000"/>
                </a:solidFill>
                <a:latin typeface="Arial"/>
                <a:ea typeface="Times New Roman"/>
              </a:rPr>
              <a:t> Until I get the program running, I have no way of </a:t>
            </a:r>
            <a:endParaRPr dirty="0"/>
          </a:p>
          <a:p>
            <a:pPr algn="just">
              <a:lnSpc>
                <a:spcPct val="100000"/>
              </a:lnSpc>
            </a:pPr>
            <a:r>
              <a:rPr lang="en-IN" sz="2400" dirty="0">
                <a:solidFill>
                  <a:srgbClr val="000000"/>
                </a:solidFill>
                <a:latin typeface="Arial"/>
                <a:ea typeface="Times New Roman"/>
              </a:rPr>
              <a:t>  accessing its quality</a:t>
            </a:r>
            <a:endParaRPr dirty="0"/>
          </a:p>
          <a:p>
            <a:pPr algn="just">
              <a:lnSpc>
                <a:spcPct val="100000"/>
              </a:lnSpc>
            </a:pPr>
            <a:endParaRPr dirty="0"/>
          </a:p>
          <a:p>
            <a:pPr lvl="1" algn="just">
              <a:lnSpc>
                <a:spcPct val="100000"/>
              </a:lnSpc>
            </a:pPr>
            <a:r>
              <a:rPr lang="en-IN" sz="2400" dirty="0">
                <a:solidFill>
                  <a:srgbClr val="000000"/>
                </a:solidFill>
                <a:latin typeface="Arial"/>
                <a:ea typeface="Times New Roman"/>
              </a:rPr>
              <a:t> The only deliverable work product for a successful </a:t>
            </a:r>
            <a:endParaRPr dirty="0"/>
          </a:p>
          <a:p>
            <a:pPr algn="just">
              <a:lnSpc>
                <a:spcPct val="100000"/>
              </a:lnSpc>
            </a:pPr>
            <a:r>
              <a:rPr lang="en-IN" sz="2400" dirty="0">
                <a:solidFill>
                  <a:srgbClr val="000000"/>
                </a:solidFill>
                <a:latin typeface="Arial"/>
                <a:ea typeface="Times New Roman"/>
              </a:rPr>
              <a:t>   project is the working program</a:t>
            </a:r>
            <a:endParaRPr dirty="0"/>
          </a:p>
          <a:p>
            <a:pPr algn="just">
              <a:lnSpc>
                <a:spcPct val="100000"/>
              </a:lnSpc>
            </a:pPr>
            <a:endParaRPr dirty="0"/>
          </a:p>
          <a:p>
            <a:pPr lvl="1" algn="just">
              <a:lnSpc>
                <a:spcPct val="100000"/>
              </a:lnSpc>
            </a:pPr>
            <a:r>
              <a:rPr lang="en-IN" sz="2400" dirty="0">
                <a:solidFill>
                  <a:srgbClr val="000000"/>
                </a:solidFill>
                <a:latin typeface="Arial"/>
                <a:ea typeface="Times New Roman"/>
              </a:rPr>
              <a:t> Software Engineering will make us create voluminous &amp; </a:t>
            </a:r>
            <a:endParaRPr dirty="0"/>
          </a:p>
          <a:p>
            <a:pPr algn="just">
              <a:lnSpc>
                <a:spcPct val="100000"/>
              </a:lnSpc>
            </a:pPr>
            <a:r>
              <a:rPr lang="en-IN" sz="2400" dirty="0">
                <a:solidFill>
                  <a:srgbClr val="000000"/>
                </a:solidFill>
                <a:latin typeface="Arial"/>
                <a:ea typeface="Times New Roman"/>
              </a:rPr>
              <a:t>   unnecessary documentation &amp; invariably slow us down</a:t>
            </a:r>
            <a:endParaRPr dirty="0"/>
          </a:p>
          <a:p>
            <a:pPr algn="just">
              <a:lnSpc>
                <a:spcPct val="100000"/>
              </a:lnSpc>
            </a:pP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1478238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a:xfrm>
            <a:off x="615820" y="1604865"/>
            <a:ext cx="10737980" cy="4572098"/>
          </a:xfrm>
        </p:spPr>
        <p:txBody>
          <a:bodyPr>
            <a:normAutofit fontScale="92500" lnSpcReduction="10000"/>
          </a:bodyPr>
          <a:lstStyle/>
          <a:p>
            <a:r>
              <a:rPr lang="en-GB" i="1" dirty="0">
                <a:solidFill>
                  <a:schemeClr val="tx2"/>
                </a:solidFill>
                <a:highlight>
                  <a:srgbClr val="00FFFF"/>
                </a:highlight>
              </a:rPr>
              <a:t>Increasing system complexity</a:t>
            </a:r>
            <a:r>
              <a:rPr lang="en-GB" dirty="0">
                <a:solidFill>
                  <a:schemeClr val="tx2"/>
                </a:solidFill>
                <a:highlight>
                  <a:srgbClr val="00FFFF"/>
                </a:highlight>
              </a:rPr>
              <a:t> – Changes , Demand, Time Constraint</a:t>
            </a:r>
          </a:p>
          <a:p>
            <a:pPr marL="457200" lvl="1" indent="0">
              <a:buNone/>
            </a:pPr>
            <a:r>
              <a:rPr lang="en-GB" dirty="0"/>
              <a:t>New software engineering techniques help us to build larger, more complex systems, the </a:t>
            </a:r>
            <a:r>
              <a:rPr lang="en-GB" dirty="0">
                <a:solidFill>
                  <a:srgbClr val="FF0000"/>
                </a:solidFill>
              </a:rPr>
              <a:t>demands change</a:t>
            </a:r>
            <a:r>
              <a:rPr lang="en-GB" dirty="0"/>
              <a:t>. </a:t>
            </a:r>
          </a:p>
          <a:p>
            <a:pPr lvl="1"/>
            <a:r>
              <a:rPr lang="en-GB" dirty="0"/>
              <a:t>Systems have to be built and delivered more quickly; </a:t>
            </a:r>
          </a:p>
          <a:p>
            <a:pPr lvl="1"/>
            <a:r>
              <a:rPr lang="en-GB" dirty="0"/>
              <a:t>larger, even more complex systems are required; </a:t>
            </a:r>
          </a:p>
          <a:p>
            <a:pPr lvl="1"/>
            <a:r>
              <a:rPr lang="en-GB" dirty="0"/>
              <a:t>systems have to have </a:t>
            </a:r>
            <a:r>
              <a:rPr lang="en-GB" dirty="0">
                <a:solidFill>
                  <a:srgbClr val="FF0000"/>
                </a:solidFill>
              </a:rPr>
              <a:t>new capabilities </a:t>
            </a:r>
            <a:r>
              <a:rPr lang="en-GB" dirty="0"/>
              <a:t>that were previously thought to be impossible. </a:t>
            </a:r>
          </a:p>
          <a:p>
            <a:r>
              <a:rPr lang="en-GB" i="1" dirty="0">
                <a:solidFill>
                  <a:schemeClr val="tx2"/>
                </a:solidFill>
                <a:highlight>
                  <a:srgbClr val="00FFFF"/>
                </a:highlight>
              </a:rPr>
              <a:t>Failure to use software engineering methods- later face </a:t>
            </a:r>
            <a:r>
              <a:rPr lang="en-GB" i="1" dirty="0" err="1">
                <a:solidFill>
                  <a:schemeClr val="tx2"/>
                </a:solidFill>
                <a:highlight>
                  <a:srgbClr val="00FFFF"/>
                </a:highlight>
              </a:rPr>
              <a:t>issues,change</a:t>
            </a:r>
            <a:r>
              <a:rPr lang="en-GB" i="1" dirty="0">
                <a:solidFill>
                  <a:schemeClr val="tx2"/>
                </a:solidFill>
                <a:highlight>
                  <a:srgbClr val="00FFFF"/>
                </a:highlight>
              </a:rPr>
              <a:t> ,cost</a:t>
            </a:r>
            <a:r>
              <a:rPr lang="en-GB" dirty="0">
                <a:solidFill>
                  <a:schemeClr val="tx2"/>
                </a:solidFill>
                <a:highlight>
                  <a:srgbClr val="00FFFF"/>
                </a:highlight>
              </a:rPr>
              <a:t> </a:t>
            </a:r>
          </a:p>
          <a:p>
            <a:pPr lvl="1"/>
            <a:r>
              <a:rPr lang="en-GB" dirty="0"/>
              <a:t>It is fairly easy to write computer programs without using software engineering methods and techniques. </a:t>
            </a:r>
          </a:p>
          <a:p>
            <a:pPr lvl="1"/>
            <a:r>
              <a:rPr lang="en-GB" dirty="0"/>
              <a:t>Many companies have drifted into software development as their products and services have evolved. </a:t>
            </a:r>
          </a:p>
          <a:p>
            <a:pPr lvl="1"/>
            <a:r>
              <a:rPr lang="en-GB" dirty="0"/>
              <a:t>They do not use software engineering methods in their everyday work. Consequently, their software is often more expensive and less reliable than it should be. </a:t>
            </a:r>
            <a:endParaRPr lang="en-US"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112180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t>Software costs</a:t>
            </a:r>
          </a:p>
        </p:txBody>
      </p:sp>
      <p:sp>
        <p:nvSpPr>
          <p:cNvPr id="66565" name="Rectangle 5"/>
          <p:cNvSpPr>
            <a:spLocks noGrp="1" noChangeArrowheads="1"/>
          </p:cNvSpPr>
          <p:nvPr>
            <p:ph idx="1"/>
          </p:nvPr>
        </p:nvSpPr>
        <p:spPr/>
        <p:txBody>
          <a:bodyPr>
            <a:normAutofit/>
          </a:bodyPr>
          <a:lstStyle/>
          <a:p>
            <a:r>
              <a:rPr lang="en-GB" dirty="0"/>
              <a:t>Software costs often </a:t>
            </a:r>
            <a:r>
              <a:rPr lang="en-GB" dirty="0">
                <a:solidFill>
                  <a:schemeClr val="tx2"/>
                </a:solidFill>
              </a:rPr>
              <a:t>dominate c</a:t>
            </a:r>
            <a:r>
              <a:rPr lang="en-GB" dirty="0"/>
              <a:t>omputer system costs. </a:t>
            </a:r>
          </a:p>
          <a:p>
            <a:r>
              <a:rPr lang="en-GB" dirty="0"/>
              <a:t>Costs of software on a PC are often</a:t>
            </a:r>
            <a:r>
              <a:rPr lang="en-GB" dirty="0">
                <a:solidFill>
                  <a:schemeClr val="tx2"/>
                </a:solidFill>
              </a:rPr>
              <a:t> greater </a:t>
            </a:r>
            <a:r>
              <a:rPr lang="en-GB" dirty="0"/>
              <a:t>than the hardware cost.</a:t>
            </a:r>
          </a:p>
          <a:p>
            <a:r>
              <a:rPr lang="en-GB" dirty="0"/>
              <a:t>Software costs more to</a:t>
            </a:r>
            <a:r>
              <a:rPr lang="en-GB" dirty="0">
                <a:solidFill>
                  <a:srgbClr val="FF0000"/>
                </a:solidFill>
              </a:rPr>
              <a:t> maintain </a:t>
            </a:r>
            <a:r>
              <a:rPr lang="en-GB" dirty="0"/>
              <a:t>than it does to develop. </a:t>
            </a:r>
          </a:p>
          <a:p>
            <a:r>
              <a:rPr lang="en-GB" dirty="0"/>
              <a:t>For systems with a long life, </a:t>
            </a:r>
            <a:r>
              <a:rPr lang="en-GB" u="sng" dirty="0">
                <a:solidFill>
                  <a:schemeClr val="tx2"/>
                </a:solidFill>
              </a:rPr>
              <a:t>maintenance costs </a:t>
            </a:r>
            <a:r>
              <a:rPr lang="en-GB" dirty="0"/>
              <a:t>may be several times development costs.</a:t>
            </a:r>
          </a:p>
          <a:p>
            <a:r>
              <a:rPr lang="en-GB" dirty="0"/>
              <a:t>Software engineering is concerned with cost-effective software development.</a:t>
            </a:r>
          </a:p>
        </p:txBody>
      </p:sp>
      <p:sp>
        <p:nvSpPr>
          <p:cNvPr id="2" name="Footer Placeholder 1"/>
          <p:cNvSpPr>
            <a:spLocks noGrp="1"/>
          </p:cNvSpPr>
          <p:nvPr>
            <p:ph type="ftr" sz="quarter" idx="11"/>
          </p:nvPr>
        </p:nvSpPr>
        <p:spPr/>
        <p:txBody>
          <a:bodyPr/>
          <a:lstStyle/>
          <a:p>
            <a:r>
              <a:rPr lang="en-US"/>
              <a:t>Nisha Karolia                                                                                       Chapter 1 Introduction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2209800" y="31320"/>
            <a:ext cx="7009920" cy="6246360"/>
          </a:xfrm>
          <a:prstGeom prst="rect">
            <a:avLst/>
          </a:prstGeom>
          <a:noFill/>
          <a:ln w="9360">
            <a:noFill/>
          </a:ln>
        </p:spPr>
        <p:txBody>
          <a:bodyPr anchor="ctr"/>
          <a:lstStyle/>
          <a:p>
            <a:pPr>
              <a:lnSpc>
                <a:spcPct val="100000"/>
              </a:lnSpc>
            </a:pPr>
            <a:endParaRPr dirty="0"/>
          </a:p>
          <a:p>
            <a:pPr marL="457200" indent="-457200">
              <a:lnSpc>
                <a:spcPct val="100000"/>
              </a:lnSpc>
              <a:buFont typeface="Arial" panose="020B0604020202020204" pitchFamily="34" charset="0"/>
              <a:buChar char="•"/>
            </a:pPr>
            <a:r>
              <a:rPr lang="en-IN" sz="3200" dirty="0">
                <a:solidFill>
                  <a:srgbClr val="C00000"/>
                </a:solidFill>
                <a:latin typeface="Arial"/>
                <a:ea typeface="Times New Roman"/>
              </a:rPr>
              <a:t> </a:t>
            </a:r>
            <a:r>
              <a:rPr lang="en-IN" sz="3200" b="1" dirty="0">
                <a:solidFill>
                  <a:srgbClr val="C00000"/>
                </a:solidFill>
                <a:latin typeface="Arial"/>
                <a:ea typeface="Times New Roman"/>
              </a:rPr>
              <a:t>Nature of Software </a:t>
            </a:r>
            <a:r>
              <a:rPr lang="en-IN" sz="3200" dirty="0">
                <a:solidFill>
                  <a:srgbClr val="C00000"/>
                </a:solidFill>
                <a:latin typeface="Arial"/>
                <a:ea typeface="Times New Roman"/>
              </a:rPr>
              <a:t> </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Systems Software</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Applications Software</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Engineering / Scientific software</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Embedded Software</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Product Line Software</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Web Applications</a:t>
            </a:r>
            <a:endParaRPr dirty="0"/>
          </a:p>
          <a:p>
            <a:pPr marL="914400" lvl="1" indent="-457200">
              <a:lnSpc>
                <a:spcPct val="100000"/>
              </a:lnSpc>
              <a:buFont typeface="Arial" panose="020B0604020202020204" pitchFamily="34" charset="0"/>
              <a:buChar char="•"/>
            </a:pPr>
            <a:r>
              <a:rPr lang="en-IN" sz="3200" dirty="0">
                <a:solidFill>
                  <a:srgbClr val="000000"/>
                </a:solidFill>
                <a:latin typeface="Arial"/>
                <a:ea typeface="Times New Roman"/>
              </a:rPr>
              <a:t> Artificial Intelligence Software </a:t>
            </a:r>
            <a:r>
              <a:rPr lang="en-IN" sz="3200" dirty="0" err="1">
                <a:solidFill>
                  <a:srgbClr val="000000"/>
                </a:solidFill>
                <a:latin typeface="Arial"/>
                <a:ea typeface="Times New Roman"/>
              </a:rPr>
              <a:t>etc</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4907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457201"/>
            <a:ext cx="8153400" cy="5668963"/>
          </a:xfrm>
        </p:spPr>
        <p:txBody>
          <a:bodyPr>
            <a:normAutofit/>
          </a:bodyPr>
          <a:lstStyle/>
          <a:p>
            <a:r>
              <a:rPr lang="en-US" dirty="0"/>
              <a:t>Bio –Medical /Diagnosis</a:t>
            </a:r>
          </a:p>
          <a:p>
            <a:r>
              <a:rPr lang="en-US" dirty="0"/>
              <a:t>Mobile Apps- UTS Railway Travel Booking Reservation</a:t>
            </a:r>
          </a:p>
          <a:p>
            <a:r>
              <a:rPr lang="en-US" dirty="0"/>
              <a:t>Shipping Services</a:t>
            </a:r>
          </a:p>
          <a:p>
            <a:r>
              <a:rPr lang="en-US" dirty="0"/>
              <a:t>Government Services</a:t>
            </a:r>
          </a:p>
          <a:p>
            <a:r>
              <a:rPr lang="en-US" dirty="0"/>
              <a:t>Courier Delivery System</a:t>
            </a:r>
          </a:p>
          <a:p>
            <a:r>
              <a:rPr lang="en-US" dirty="0"/>
              <a:t>AI /Robotics</a:t>
            </a:r>
          </a:p>
          <a:p>
            <a:r>
              <a:rPr lang="en-US" dirty="0"/>
              <a:t>Natural Calamities – Weather Rain Forecast</a:t>
            </a:r>
          </a:p>
          <a:p>
            <a:r>
              <a:rPr lang="en-US" dirty="0"/>
              <a:t>Social Media App – </a:t>
            </a:r>
            <a:r>
              <a:rPr lang="en-US" dirty="0" err="1"/>
              <a:t>Instagram</a:t>
            </a:r>
            <a:r>
              <a:rPr lang="en-US" dirty="0"/>
              <a:t> , FB</a:t>
            </a:r>
          </a:p>
          <a:p>
            <a:r>
              <a:rPr lang="en-US" dirty="0"/>
              <a:t>Sports Software</a:t>
            </a:r>
          </a:p>
          <a:p>
            <a:r>
              <a:rPr lang="en-US" dirty="0"/>
              <a:t>Entertainment – Netflix/</a:t>
            </a:r>
            <a:r>
              <a:rPr lang="en-US" dirty="0" err="1"/>
              <a:t>Hotstar</a:t>
            </a:r>
            <a:r>
              <a:rPr lang="en-US" dirty="0"/>
              <a:t>/Amazon Prime</a:t>
            </a:r>
          </a:p>
          <a:p>
            <a:r>
              <a:rPr lang="en-US" dirty="0"/>
              <a:t>Aerospace, Satellite Monitoring</a:t>
            </a:r>
          </a:p>
          <a:p>
            <a:endParaRPr lang="en-US" dirty="0"/>
          </a:p>
        </p:txBody>
      </p:sp>
    </p:spTree>
    <p:extLst>
      <p:ext uri="{BB962C8B-B14F-4D97-AF65-F5344CB8AC3E}">
        <p14:creationId xmlns:p14="http://schemas.microsoft.com/office/powerpoint/2010/main" val="535449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49B2-196B-B5A2-A1BC-4CBE151CB6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F5788A-4C25-0EFB-1700-1C692AED4036}"/>
              </a:ext>
            </a:extLst>
          </p:cNvPr>
          <p:cNvSpPr>
            <a:spLocks noGrp="1"/>
          </p:cNvSpPr>
          <p:nvPr>
            <p:ph idx="1"/>
          </p:nvPr>
        </p:nvSpPr>
        <p:spPr/>
        <p:txBody>
          <a:bodyPr/>
          <a:lstStyle/>
          <a:p>
            <a:r>
              <a:rPr lang="en-IN" dirty="0"/>
              <a:t>Think For Domain!</a:t>
            </a:r>
          </a:p>
        </p:txBody>
      </p:sp>
      <p:pic>
        <p:nvPicPr>
          <p:cNvPr id="5" name="Picture 4" descr="Person working on laptop afterhours">
            <a:extLst>
              <a:ext uri="{FF2B5EF4-FFF2-40B4-BE49-F238E27FC236}">
                <a16:creationId xmlns:a16="http://schemas.microsoft.com/office/drawing/2014/main" id="{50E5E39F-9DD3-A0E4-6E7E-8520CAE029B4}"/>
              </a:ext>
            </a:extLst>
          </p:cNvPr>
          <p:cNvPicPr>
            <a:picLocks noChangeAspect="1"/>
          </p:cNvPicPr>
          <p:nvPr/>
        </p:nvPicPr>
        <p:blipFill rotWithShape="1">
          <a:blip r:embed="rId2">
            <a:extLst>
              <a:ext uri="{28A0092B-C50C-407E-A947-70E740481C1C}">
                <a14:useLocalDpi xmlns:a14="http://schemas.microsoft.com/office/drawing/2010/main" val="0"/>
              </a:ext>
            </a:extLst>
          </a:blip>
          <a:srcRect l="39393" t="22732" r="15153" b="18164"/>
          <a:stretch/>
        </p:blipFill>
        <p:spPr>
          <a:xfrm>
            <a:off x="3657600" y="2514600"/>
            <a:ext cx="3886200" cy="3368040"/>
          </a:xfrm>
          <a:prstGeom prst="rect">
            <a:avLst/>
          </a:prstGeom>
        </p:spPr>
      </p:pic>
    </p:spTree>
    <p:extLst>
      <p:ext uri="{BB962C8B-B14F-4D97-AF65-F5344CB8AC3E}">
        <p14:creationId xmlns:p14="http://schemas.microsoft.com/office/powerpoint/2010/main" val="201291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1"/>
            <a:ext cx="8229600" cy="6126163"/>
          </a:xfrm>
        </p:spPr>
        <p:txBody>
          <a:bodyPr>
            <a:normAutofit/>
          </a:bodyPr>
          <a:lstStyle/>
          <a:p>
            <a:endParaRPr lang="en-US" dirty="0"/>
          </a:p>
          <a:p>
            <a:r>
              <a:rPr lang="en-US" dirty="0">
                <a:highlight>
                  <a:srgbClr val="FFFF00"/>
                </a:highlight>
              </a:rPr>
              <a:t>Each Breakout will be labelled and assigned </a:t>
            </a:r>
          </a:p>
          <a:p>
            <a:r>
              <a:rPr lang="en-US" dirty="0"/>
              <a:t>Health &amp; Research Management</a:t>
            </a:r>
          </a:p>
          <a:p>
            <a:r>
              <a:rPr lang="en-US" dirty="0"/>
              <a:t>Education (e-Learning &amp; exam)</a:t>
            </a:r>
          </a:p>
          <a:p>
            <a:r>
              <a:rPr lang="en-US" dirty="0"/>
              <a:t>E-commerce</a:t>
            </a:r>
          </a:p>
          <a:p>
            <a:r>
              <a:rPr lang="en-US" dirty="0"/>
              <a:t>Banking Finance /Insurance</a:t>
            </a:r>
          </a:p>
          <a:p>
            <a:r>
              <a:rPr lang="en-US" dirty="0" err="1"/>
              <a:t>Defence</a:t>
            </a:r>
            <a:r>
              <a:rPr lang="en-US" dirty="0"/>
              <a:t> /Army/Military</a:t>
            </a:r>
          </a:p>
          <a:p>
            <a:r>
              <a:rPr lang="en-US" dirty="0"/>
              <a:t>Geological &amp;Weather Forecast</a:t>
            </a:r>
          </a:p>
          <a:p>
            <a:r>
              <a:rPr lang="en-US" dirty="0"/>
              <a:t>Travel &amp; Tourism</a:t>
            </a:r>
          </a:p>
          <a:p>
            <a:r>
              <a:rPr lang="en-US" dirty="0"/>
              <a:t>Sports &amp; Entertainment</a:t>
            </a:r>
          </a:p>
          <a:p>
            <a:r>
              <a:rPr lang="en-US" dirty="0"/>
              <a:t>Government </a:t>
            </a:r>
            <a:r>
              <a:rPr lang="en-US" dirty="0" err="1"/>
              <a:t>Services&amp;License</a:t>
            </a:r>
            <a:endParaRPr lang="en-US" dirty="0"/>
          </a:p>
          <a:p>
            <a:r>
              <a:rPr lang="en-US" dirty="0"/>
              <a:t>Software Industry tools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87817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 &amp; Specification</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Generic products – purchased by any customer</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pPr lvl="1"/>
            <a:r>
              <a:rPr lang="en-US" dirty="0"/>
              <a:t>The specification of what the software should do is owned by the software developer and decisions on software change are made by the developer.</a:t>
            </a:r>
          </a:p>
          <a:p>
            <a:pPr lvl="1"/>
            <a:endParaRPr lang="en-US" dirty="0"/>
          </a:p>
          <a:p>
            <a:r>
              <a:rPr lang="en-US" dirty="0">
                <a:solidFill>
                  <a:srgbClr val="FF0000"/>
                </a:solidFill>
              </a:rPr>
              <a:t>Customized products- made on customer demand</a:t>
            </a:r>
          </a:p>
          <a:p>
            <a:pPr lvl="1"/>
            <a:r>
              <a:rPr lang="en-US" dirty="0"/>
              <a:t>Software that is commissioned by a specific customer to meet their own needs. </a:t>
            </a:r>
          </a:p>
          <a:p>
            <a:pPr lvl="1"/>
            <a:r>
              <a:rPr lang="en-US" dirty="0"/>
              <a:t>Examples – embedded control systems, air traffic control software, traffic monitoring systems.</a:t>
            </a:r>
          </a:p>
          <a:p>
            <a:pPr lvl="1"/>
            <a:r>
              <a:rPr lang="en-US" dirty="0"/>
              <a:t>The specification of what the software should do is owned by the customer for the software and they make decisions on software changes that are required.</a:t>
            </a:r>
          </a:p>
          <a:p>
            <a:pPr lvl="1"/>
            <a:endParaRPr lang="en-US"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25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 Industry </a:t>
            </a:r>
            <a:r>
              <a:rPr lang="en-US" dirty="0" err="1"/>
              <a:t>Organisation</a:t>
            </a:r>
            <a:r>
              <a:rPr lang="en-US" dirty="0"/>
              <a:t> structure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696245"/>
            <a:ext cx="76200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38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 Industry can be seen 2 dimensions</a:t>
            </a:r>
          </a:p>
        </p:txBody>
      </p:sp>
      <p:sp>
        <p:nvSpPr>
          <p:cNvPr id="3" name="Content Placeholder 2"/>
          <p:cNvSpPr>
            <a:spLocks noGrp="1"/>
          </p:cNvSpPr>
          <p:nvPr>
            <p:ph idx="1"/>
          </p:nvPr>
        </p:nvSpPr>
        <p:spPr/>
        <p:txBody>
          <a:bodyPr/>
          <a:lstStyle/>
          <a:p>
            <a:r>
              <a:rPr lang="en-US" dirty="0"/>
              <a:t>Product Based / Service Based Industry</a:t>
            </a:r>
          </a:p>
        </p:txBody>
      </p:sp>
    </p:spTree>
    <p:extLst>
      <p:ext uri="{BB962C8B-B14F-4D97-AF65-F5344CB8AC3E}">
        <p14:creationId xmlns:p14="http://schemas.microsoft.com/office/powerpoint/2010/main" val="2632218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326" y="374457"/>
            <a:ext cx="10187473" cy="595928"/>
          </a:xfrm>
        </p:spPr>
        <p:txBody>
          <a:bodyPr>
            <a:normAutofit fontScale="90000"/>
          </a:bodyPr>
          <a:lstStyle/>
          <a:p>
            <a:endParaRPr lang="en-US" dirty="0"/>
          </a:p>
        </p:txBody>
      </p:sp>
      <p:sp>
        <p:nvSpPr>
          <p:cNvPr id="3" name="Content Placeholder 2"/>
          <p:cNvSpPr>
            <a:spLocks noGrp="1"/>
          </p:cNvSpPr>
          <p:nvPr>
            <p:ph idx="1"/>
          </p:nvPr>
        </p:nvSpPr>
        <p:spPr>
          <a:xfrm>
            <a:off x="1905000" y="1219201"/>
            <a:ext cx="8305800" cy="4906963"/>
          </a:xfrm>
        </p:spPr>
        <p:txBody>
          <a:bodyPr>
            <a:normAutofit fontScale="92500" lnSpcReduction="10000"/>
          </a:bodyPr>
          <a:lstStyle/>
          <a:p>
            <a:r>
              <a:rPr lang="en-US" b="1" dirty="0"/>
              <a:t>What is a Product Based Company?</a:t>
            </a:r>
            <a:endParaRPr lang="en-US" dirty="0"/>
          </a:p>
          <a:p>
            <a:r>
              <a:rPr lang="en-US" dirty="0"/>
              <a:t>A product based company mainly deals with selling a physical or digital product. </a:t>
            </a:r>
          </a:p>
          <a:p>
            <a:r>
              <a:rPr lang="en-US" dirty="0"/>
              <a:t>Product development and quality is the core objective of a product based company. Microsoft, Google, Adobe, Dell are some of the examples of a product based company.</a:t>
            </a:r>
          </a:p>
          <a:p>
            <a:r>
              <a:rPr lang="en-US" dirty="0"/>
              <a:t>Microsoft’s products are Windows OS, Microsoft Office Suite, Microsoft Outlook, Microsoft Edge, etc.</a:t>
            </a:r>
          </a:p>
          <a:p>
            <a:r>
              <a:rPr lang="en-US" dirty="0">
                <a:hlinkClick r:id="rId2"/>
              </a:rPr>
              <a:t>Qualcomm </a:t>
            </a:r>
            <a:r>
              <a:rPr lang="en-US" dirty="0"/>
              <a:t>is another product based company that sell products like Snapdragon Processors, Snapdragon Modems, etc.</a:t>
            </a:r>
          </a:p>
          <a:p>
            <a:r>
              <a:rPr lang="en-US" dirty="0"/>
              <a:t>Apple, one of the product based company giant, sell products such as the iPhone, iMac, </a:t>
            </a:r>
            <a:r>
              <a:rPr lang="en-US" dirty="0" err="1"/>
              <a:t>iPad</a:t>
            </a:r>
            <a:r>
              <a:rPr lang="en-US" dirty="0"/>
              <a:t>, etc.</a:t>
            </a:r>
          </a:p>
          <a:p>
            <a:endParaRPr lang="en-US" dirty="0"/>
          </a:p>
          <a:p>
            <a:endParaRPr lang="en-US" dirty="0"/>
          </a:p>
        </p:txBody>
      </p:sp>
    </p:spTree>
    <p:extLst>
      <p:ext uri="{BB962C8B-B14F-4D97-AF65-F5344CB8AC3E}">
        <p14:creationId xmlns:p14="http://schemas.microsoft.com/office/powerpoint/2010/main" val="894681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Based</a:t>
            </a:r>
          </a:p>
        </p:txBody>
      </p:sp>
      <p:sp>
        <p:nvSpPr>
          <p:cNvPr id="3" name="Content Placeholder 2"/>
          <p:cNvSpPr>
            <a:spLocks noGrp="1"/>
          </p:cNvSpPr>
          <p:nvPr>
            <p:ph idx="1"/>
          </p:nvPr>
        </p:nvSpPr>
        <p:spPr/>
        <p:txBody>
          <a:bodyPr>
            <a:normAutofit lnSpcReduction="10000"/>
          </a:bodyPr>
          <a:lstStyle/>
          <a:p>
            <a:r>
              <a:rPr lang="en-US" dirty="0"/>
              <a:t>A service-based company deals with non-physical products. The core business of a service-based company is providing services to clients. Service-based companies are clients of product-based companies. Examples of service-based companies are TCS, Wipro, LTI, Cognizant, Infosys, </a:t>
            </a:r>
            <a:r>
              <a:rPr lang="en-US" dirty="0" err="1"/>
              <a:t>Capgemini</a:t>
            </a:r>
            <a:r>
              <a:rPr lang="en-US" dirty="0"/>
              <a:t>, etc.</a:t>
            </a:r>
          </a:p>
          <a:p>
            <a:r>
              <a:rPr lang="en-US" dirty="0"/>
              <a:t>Infosys provides services like database management, network management, </a:t>
            </a:r>
            <a:r>
              <a:rPr lang="en-US" dirty="0" err="1"/>
              <a:t>blockchain</a:t>
            </a:r>
            <a:r>
              <a:rPr lang="en-US" dirty="0"/>
              <a:t>, applied AI, digital marketing, Internet of Things, </a:t>
            </a:r>
            <a:r>
              <a:rPr lang="en-US" dirty="0" err="1"/>
              <a:t>cybersecurity</a:t>
            </a:r>
            <a:r>
              <a:rPr lang="en-US" dirty="0"/>
              <a:t>, testing, etc.</a:t>
            </a:r>
          </a:p>
          <a:p>
            <a:r>
              <a:rPr lang="en-US" dirty="0"/>
              <a:t>Persistent is another service-based company that delivers services such as privacy management, identity access management, cloud, infrastructure, intelligent business automation, etc.</a:t>
            </a:r>
          </a:p>
          <a:p>
            <a:endParaRPr lang="en-US" dirty="0"/>
          </a:p>
        </p:txBody>
      </p:sp>
    </p:spTree>
    <p:extLst>
      <p:ext uri="{BB962C8B-B14F-4D97-AF65-F5344CB8AC3E}">
        <p14:creationId xmlns:p14="http://schemas.microsoft.com/office/powerpoint/2010/main" val="419233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1. A product based company have high salaries and a high frequency of hikes. In contrast, a service based company provides less salary, and the hike frequency is shallow.</a:t>
            </a:r>
          </a:p>
          <a:p>
            <a:r>
              <a:rPr lang="en-US" b="1" dirty="0"/>
              <a:t>Example:</a:t>
            </a:r>
            <a:r>
              <a:rPr lang="en-US" dirty="0"/>
              <a:t> The average salary in a product-based company like Google can range from ₹50,00,000 to ₹1,50,00,000 a year. In a service-based company like Accenture, salaries can range from 3 LPA to 16 LPA.</a:t>
            </a:r>
          </a:p>
          <a:p>
            <a:endParaRPr lang="en-US" dirty="0"/>
          </a:p>
        </p:txBody>
      </p:sp>
    </p:spTree>
    <p:extLst>
      <p:ext uri="{BB962C8B-B14F-4D97-AF65-F5344CB8AC3E}">
        <p14:creationId xmlns:p14="http://schemas.microsoft.com/office/powerpoint/2010/main" val="120175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 The learning curve in a product based company is extraordinary, and decent means are delivered. While in a service-based company, the learning curve is average.</a:t>
            </a:r>
          </a:p>
          <a:p>
            <a:r>
              <a:rPr lang="en-US" b="1" dirty="0"/>
              <a:t>Example:</a:t>
            </a:r>
            <a:r>
              <a:rPr lang="en-US" dirty="0"/>
              <a:t> In product-based companies like Microsoft, you can learn new technologies in the computer science space. In a service-based company, you have to struggle for project allocation occasionally.</a:t>
            </a:r>
          </a:p>
          <a:p>
            <a:r>
              <a:rPr lang="en-US" dirty="0"/>
              <a:t>3. Product based companies have an adaptable working time, whereas a service-based company has a strict 8 to 9 working hours. You can even work from home in a product based company.</a:t>
            </a:r>
          </a:p>
          <a:p>
            <a:r>
              <a:rPr lang="en-US" b="1" dirty="0"/>
              <a:t>Example:</a:t>
            </a:r>
            <a:r>
              <a:rPr lang="en-US" dirty="0"/>
              <a:t> Some product-based companies like Twitter and Facebook have permanently permitted their staff to work from home.</a:t>
            </a:r>
          </a:p>
          <a:p>
            <a:endParaRPr lang="en-US" dirty="0"/>
          </a:p>
        </p:txBody>
      </p:sp>
    </p:spTree>
    <p:extLst>
      <p:ext uri="{BB962C8B-B14F-4D97-AF65-F5344CB8AC3E}">
        <p14:creationId xmlns:p14="http://schemas.microsoft.com/office/powerpoint/2010/main" val="1924873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4. A product based company has a more creative, efficient, productive, and complicated job than a service-based company.</a:t>
            </a:r>
          </a:p>
          <a:p>
            <a:r>
              <a:rPr lang="en-US" b="1" dirty="0"/>
              <a:t>Example:</a:t>
            </a:r>
            <a:r>
              <a:rPr lang="en-US" dirty="0"/>
              <a:t> Facebook and Google are working on futuristic technologies like holograms, augmented reality, virtual reality, etc.</a:t>
            </a:r>
          </a:p>
          <a:p>
            <a:r>
              <a:rPr lang="en-US" dirty="0"/>
              <a:t>5. The recruitment process in a product-based company is callous, whereas, in a service-based company, it is straightforward to crack an interview.</a:t>
            </a:r>
          </a:p>
          <a:p>
            <a:r>
              <a:rPr lang="en-US" b="1" dirty="0"/>
              <a:t>Example:</a:t>
            </a:r>
            <a:r>
              <a:rPr lang="en-US" dirty="0"/>
              <a:t> There are at least six stages in the recruitment process of the product based companies such as online round, on-site round, technical round one, technical round two, technical round three, and technical-cum-HR round. In a service-based company, there are at the most three rounds.</a:t>
            </a:r>
          </a:p>
          <a:p>
            <a:r>
              <a:rPr lang="en-US" dirty="0"/>
              <a:t>6. A product based company hire a very fixed number of candidates, whereas a service-based company carries mass recruitments.</a:t>
            </a:r>
          </a:p>
          <a:p>
            <a:r>
              <a:rPr lang="en-US" b="1" dirty="0"/>
              <a:t>Example:</a:t>
            </a:r>
            <a:r>
              <a:rPr lang="en-US" dirty="0"/>
              <a:t> Microsoft hires one or two candidates from a tier-one college on average. Infosys, which is a service-based company, hires 50 to 100 candidates in single on-campus recruitment.</a:t>
            </a:r>
          </a:p>
          <a:p>
            <a:br>
              <a:rPr lang="en-US" dirty="0"/>
            </a:br>
            <a:endParaRPr lang="en-US" dirty="0"/>
          </a:p>
        </p:txBody>
      </p:sp>
    </p:spTree>
    <p:extLst>
      <p:ext uri="{BB962C8B-B14F-4D97-AF65-F5344CB8AC3E}">
        <p14:creationId xmlns:p14="http://schemas.microsoft.com/office/powerpoint/2010/main" val="3157914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51" t="153" r="5308" b="10156"/>
          <a:stretch/>
        </p:blipFill>
        <p:spPr bwMode="auto">
          <a:xfrm>
            <a:off x="2867891" y="1607127"/>
            <a:ext cx="6262254" cy="4059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336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3P’s = Product /Process/Project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12382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engineering diversity</a:t>
            </a:r>
          </a:p>
        </p:txBody>
      </p:sp>
      <p:sp>
        <p:nvSpPr>
          <p:cNvPr id="3" name="Content Placeholder 2"/>
          <p:cNvSpPr>
            <a:spLocks noGrp="1"/>
          </p:cNvSpPr>
          <p:nvPr>
            <p:ph idx="1"/>
          </p:nvPr>
        </p:nvSpPr>
        <p:spPr/>
        <p:txBody>
          <a:bodyPr>
            <a:normAutofit/>
          </a:bodyPr>
          <a:lstStyle/>
          <a:p>
            <a:r>
              <a:rPr lang="en-US" dirty="0"/>
              <a:t>Due to diversity in software there is no fix pattern /principle/policy or method to develop a software </a:t>
            </a:r>
          </a:p>
          <a:p>
            <a:r>
              <a:rPr lang="en-US" dirty="0"/>
              <a:t>Selection depends on many factors like user, stake holders, business needs, feasibility , budget, resources </a:t>
            </a:r>
            <a:r>
              <a:rPr lang="en-US" dirty="0" err="1"/>
              <a:t>etc</a:t>
            </a:r>
            <a:endParaRPr lang="en-US" dirty="0"/>
          </a:p>
          <a:p>
            <a:endParaRPr lang="en-US"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1930049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a:bodyPr>
          <a:lstStyle/>
          <a:p>
            <a:r>
              <a:rPr lang="en-GB" dirty="0"/>
              <a:t>Stand-alone applications </a:t>
            </a:r>
          </a:p>
          <a:p>
            <a:r>
              <a:rPr lang="en-GB" dirty="0"/>
              <a:t>Interactive transaction-based applications</a:t>
            </a:r>
            <a:r>
              <a:rPr lang="en-GB" i="1" dirty="0"/>
              <a:t> </a:t>
            </a:r>
          </a:p>
          <a:p>
            <a:r>
              <a:rPr lang="en-GB" dirty="0"/>
              <a:t>Embedded control systems </a:t>
            </a:r>
          </a:p>
          <a:p>
            <a:r>
              <a:rPr lang="en-GB" dirty="0"/>
              <a:t>Batch processing systems </a:t>
            </a:r>
          </a:p>
          <a:p>
            <a:r>
              <a:rPr lang="en-GB" dirty="0"/>
              <a:t>Entertainment systems </a:t>
            </a:r>
          </a:p>
          <a:p>
            <a:r>
              <a:rPr lang="en-GB" dirty="0"/>
              <a:t>Systems for </a:t>
            </a:r>
            <a:r>
              <a:rPr lang="en-GB" dirty="0" err="1"/>
              <a:t>modeling</a:t>
            </a:r>
            <a:r>
              <a:rPr lang="en-GB" dirty="0"/>
              <a:t> and simulation </a:t>
            </a:r>
          </a:p>
          <a:p>
            <a:r>
              <a:rPr lang="en-GB" dirty="0"/>
              <a:t>Data collection systems </a:t>
            </a:r>
            <a:r>
              <a:rPr lang="en-GB" i="1" dirty="0"/>
              <a:t>	</a:t>
            </a:r>
          </a:p>
          <a:p>
            <a:r>
              <a:rPr lang="en-GB" dirty="0"/>
              <a:t>Systems of systems </a:t>
            </a:r>
          </a:p>
          <a:p>
            <a:endParaRPr lang="en-GB" dirty="0"/>
          </a:p>
          <a:p>
            <a:endParaRPr lang="en-US" dirty="0"/>
          </a:p>
        </p:txBody>
      </p:sp>
      <p:sp>
        <p:nvSpPr>
          <p:cNvPr id="5" name="Footer Placeholder 4"/>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1939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D683E7-AE02-3D20-0CAE-3F558C57794B}"/>
              </a:ext>
            </a:extLst>
          </p:cNvPr>
          <p:cNvPicPr>
            <a:picLocks noGrp="1" noChangeAspect="1"/>
          </p:cNvPicPr>
          <p:nvPr>
            <p:ph idx="1"/>
          </p:nvPr>
        </p:nvPicPr>
        <p:blipFill>
          <a:blip r:embed="rId2"/>
          <a:stretch>
            <a:fillRect/>
          </a:stretch>
        </p:blipFill>
        <p:spPr>
          <a:xfrm>
            <a:off x="2286000" y="1696245"/>
            <a:ext cx="7620000" cy="4333875"/>
          </a:xfrm>
          <a:prstGeom prst="rect">
            <a:avLst/>
          </a:prstGeom>
        </p:spPr>
      </p:pic>
    </p:spTree>
    <p:extLst>
      <p:ext uri="{BB962C8B-B14F-4D97-AF65-F5344CB8AC3E}">
        <p14:creationId xmlns:p14="http://schemas.microsoft.com/office/powerpoint/2010/main" val="1915715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231155" cy="315912"/>
          </a:xfrm>
        </p:spPr>
        <p:txBody>
          <a:bodyPr>
            <a:normAutofit fontScale="90000"/>
          </a:bodyPr>
          <a:lstStyle/>
          <a:p>
            <a:r>
              <a:rPr lang="en-US" dirty="0"/>
              <a:t>Application brief</a:t>
            </a:r>
          </a:p>
        </p:txBody>
      </p:sp>
      <p:sp>
        <p:nvSpPr>
          <p:cNvPr id="3" name="Content Placeholder 2"/>
          <p:cNvSpPr>
            <a:spLocks noGrp="1"/>
          </p:cNvSpPr>
          <p:nvPr>
            <p:ph idx="1"/>
          </p:nvPr>
        </p:nvSpPr>
        <p:spPr>
          <a:xfrm>
            <a:off x="531845" y="1138335"/>
            <a:ext cx="10821955" cy="5038628"/>
          </a:xfrm>
        </p:spPr>
        <p:txBody>
          <a:bodyPr>
            <a:normAutofit fontScale="77500" lnSpcReduction="20000"/>
          </a:bodyPr>
          <a:lstStyle/>
          <a:p>
            <a:r>
              <a:rPr lang="en-GB" dirty="0">
                <a:solidFill>
                  <a:srgbClr val="FF0000"/>
                </a:solidFill>
              </a:rPr>
              <a:t>Stand-alone applications </a:t>
            </a:r>
          </a:p>
          <a:p>
            <a:pPr lvl="1"/>
            <a:r>
              <a:rPr lang="en-GB" dirty="0"/>
              <a:t>Run on a local computer, such as a </a:t>
            </a:r>
            <a:r>
              <a:rPr lang="en-GB" dirty="0" err="1"/>
              <a:t>PC,not</a:t>
            </a:r>
            <a:r>
              <a:rPr lang="en-GB" dirty="0"/>
              <a:t> need to be connected to a network. </a:t>
            </a:r>
          </a:p>
          <a:p>
            <a:r>
              <a:rPr lang="en-GB" dirty="0">
                <a:solidFill>
                  <a:srgbClr val="FF0000"/>
                </a:solidFill>
              </a:rPr>
              <a:t>Interactive transaction-based applications</a:t>
            </a:r>
            <a:r>
              <a:rPr lang="en-GB" i="1" dirty="0">
                <a:solidFill>
                  <a:srgbClr val="FF0000"/>
                </a:solidFill>
              </a:rPr>
              <a:t> </a:t>
            </a:r>
          </a:p>
          <a:p>
            <a:pPr lvl="1"/>
            <a:r>
              <a:rPr lang="en-GB" dirty="0"/>
              <a:t>E-commerce </a:t>
            </a:r>
          </a:p>
          <a:p>
            <a:pPr lvl="1"/>
            <a:r>
              <a:rPr lang="en-GB" dirty="0"/>
              <a:t>Applications that execute on a remote computer and are accessed by users from their own PCs or terminals. </a:t>
            </a:r>
          </a:p>
          <a:p>
            <a:r>
              <a:rPr lang="en-GB" dirty="0">
                <a:solidFill>
                  <a:srgbClr val="FF0000"/>
                </a:solidFill>
              </a:rPr>
              <a:t>Embedded control systems </a:t>
            </a:r>
          </a:p>
          <a:p>
            <a:pPr lvl="1"/>
            <a:r>
              <a:rPr lang="en-GB" dirty="0"/>
              <a:t>Software that control and manage hardware devices. </a:t>
            </a:r>
          </a:p>
          <a:p>
            <a:r>
              <a:rPr lang="en-GB" dirty="0">
                <a:solidFill>
                  <a:srgbClr val="FF0000"/>
                </a:solidFill>
              </a:rPr>
              <a:t>Batch processing systems </a:t>
            </a:r>
          </a:p>
          <a:p>
            <a:pPr lvl="1"/>
            <a:r>
              <a:rPr lang="en-GB" dirty="0"/>
              <a:t>Process large Business data</a:t>
            </a:r>
          </a:p>
          <a:p>
            <a:r>
              <a:rPr lang="en-GB" dirty="0">
                <a:solidFill>
                  <a:srgbClr val="FF0000"/>
                </a:solidFill>
              </a:rPr>
              <a:t>Entertainment systems </a:t>
            </a:r>
          </a:p>
          <a:p>
            <a:pPr lvl="1"/>
            <a:r>
              <a:rPr lang="en-GB" dirty="0"/>
              <a:t>For Personal entertainment</a:t>
            </a:r>
          </a:p>
          <a:p>
            <a:r>
              <a:rPr lang="en-GB" dirty="0">
                <a:solidFill>
                  <a:srgbClr val="FF0000"/>
                </a:solidFill>
              </a:rPr>
              <a:t>Systems for </a:t>
            </a:r>
            <a:r>
              <a:rPr lang="en-GB" dirty="0" err="1">
                <a:solidFill>
                  <a:srgbClr val="FF0000"/>
                </a:solidFill>
              </a:rPr>
              <a:t>modeling</a:t>
            </a:r>
            <a:r>
              <a:rPr lang="en-GB" dirty="0">
                <a:solidFill>
                  <a:srgbClr val="FF0000"/>
                </a:solidFill>
              </a:rPr>
              <a:t> and simulation </a:t>
            </a:r>
          </a:p>
          <a:p>
            <a:pPr lvl="1"/>
            <a:r>
              <a:rPr lang="en-GB" dirty="0"/>
              <a:t>Developed by Scientist , Engineers</a:t>
            </a:r>
          </a:p>
          <a:p>
            <a:r>
              <a:rPr lang="en-GB" dirty="0">
                <a:solidFill>
                  <a:srgbClr val="FF0000"/>
                </a:solidFill>
              </a:rPr>
              <a:t>Data collection systems </a:t>
            </a:r>
            <a:r>
              <a:rPr lang="en-GB" i="1" dirty="0">
                <a:solidFill>
                  <a:srgbClr val="FF0000"/>
                </a:solidFill>
              </a:rPr>
              <a:t>	</a:t>
            </a:r>
          </a:p>
          <a:p>
            <a:pPr lvl="1"/>
            <a:r>
              <a:rPr lang="en-GB" dirty="0"/>
              <a:t>These are systems that collect data from their environment using a set of sensors and send that data to other systems for processing. </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1587076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626958"/>
            <a:ext cx="9144000" cy="1143000"/>
          </a:xfrm>
        </p:spPr>
        <p:txBody>
          <a:bodyPr/>
          <a:lstStyle/>
          <a:p>
            <a:pPr algn="ctr"/>
            <a:r>
              <a:rPr lang="en-US" dirty="0"/>
              <a:t>Professional software development</a:t>
            </a:r>
          </a:p>
        </p:txBody>
      </p:sp>
      <p:sp>
        <p:nvSpPr>
          <p:cNvPr id="3" name="Footer Placeholder 2"/>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568414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normAutofit/>
          </a:bodyPr>
          <a:lstStyle/>
          <a:p>
            <a:r>
              <a:rPr lang="en-US" dirty="0"/>
              <a:t>Software engineering is an engineering discipline that is concerned with all aspects of software production </a:t>
            </a:r>
            <a:r>
              <a:rPr lang="en-US" dirty="0">
                <a:solidFill>
                  <a:schemeClr val="tx2"/>
                </a:solidFill>
              </a:rPr>
              <a:t>from the early stages of system specification through to maintaining the system after it has gone into use</a:t>
            </a:r>
            <a:r>
              <a:rPr lang="en-US" dirty="0"/>
              <a:t>.</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68135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274639"/>
            <a:ext cx="7688597" cy="1178486"/>
          </a:xfrm>
        </p:spPr>
        <p:txBody>
          <a:bodyPr>
            <a:normAutofit fontScale="90000"/>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28025493"/>
              </p:ext>
            </p:extLst>
          </p:nvPr>
        </p:nvGraphicFramePr>
        <p:xfrm>
          <a:off x="1138336" y="1380931"/>
          <a:ext cx="8932842" cy="4767712"/>
        </p:xfrm>
        <a:graphic>
          <a:graphicData uri="http://schemas.openxmlformats.org/drawingml/2006/table">
            <a:tbl>
              <a:tblPr firstRow="1" bandRow="1">
                <a:tableStyleId>{B301B821-A1FF-4177-AEE7-76D212191A09}</a:tableStyleId>
              </a:tblPr>
              <a:tblGrid>
                <a:gridCol w="3825219">
                  <a:extLst>
                    <a:ext uri="{9D8B030D-6E8A-4147-A177-3AD203B41FA5}">
                      <a16:colId xmlns:a16="http://schemas.microsoft.com/office/drawing/2014/main" val="20000"/>
                    </a:ext>
                  </a:extLst>
                </a:gridCol>
                <a:gridCol w="5107623">
                  <a:extLst>
                    <a:ext uri="{9D8B030D-6E8A-4147-A177-3AD203B41FA5}">
                      <a16:colId xmlns:a16="http://schemas.microsoft.com/office/drawing/2014/main" val="20001"/>
                    </a:ext>
                  </a:extLst>
                </a:gridCol>
              </a:tblGrid>
              <a:tr h="500655">
                <a:tc>
                  <a:txBody>
                    <a:bodyPr/>
                    <a:lstStyle/>
                    <a:p>
                      <a:pPr algn="just">
                        <a:spcAft>
                          <a:spcPts val="0"/>
                        </a:spcAft>
                      </a:pPr>
                      <a:r>
                        <a:rPr lang="en-GB" sz="1400" b="1"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748748">
                <a:tc>
                  <a:txBody>
                    <a:bodyPr/>
                    <a:lstStyle/>
                    <a:p>
                      <a:pPr algn="just">
                        <a:spcAft>
                          <a:spcPts val="0"/>
                        </a:spcAft>
                      </a:pPr>
                      <a:r>
                        <a:rPr lang="en-GB" sz="1400" b="1" dirty="0">
                          <a:latin typeface="Arial"/>
                          <a:cs typeface="Arial"/>
                        </a:rPr>
                        <a:t>What is software?</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748748">
                <a:tc>
                  <a:txBody>
                    <a:bodyPr/>
                    <a:lstStyle/>
                    <a:p>
                      <a:pPr algn="just">
                        <a:spcAft>
                          <a:spcPts val="0"/>
                        </a:spcAft>
                      </a:pPr>
                      <a:r>
                        <a:rPr lang="en-GB" sz="1400" b="1" dirty="0">
                          <a:latin typeface="Arial"/>
                          <a:cs typeface="Arial"/>
                        </a:rPr>
                        <a:t>What are the attributes of good software?</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523318">
                <a:tc>
                  <a:txBody>
                    <a:bodyPr/>
                    <a:lstStyle/>
                    <a:p>
                      <a:pPr algn="just">
                        <a:spcAft>
                          <a:spcPts val="0"/>
                        </a:spcAft>
                      </a:pPr>
                      <a:r>
                        <a:rPr lang="en-GB" sz="1400" b="1" dirty="0">
                          <a:latin typeface="Arial"/>
                          <a:cs typeface="Arial"/>
                        </a:rPr>
                        <a:t>What is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523318">
                <a:tc>
                  <a:txBody>
                    <a:bodyPr/>
                    <a:lstStyle/>
                    <a:p>
                      <a:pPr algn="just">
                        <a:spcAft>
                          <a:spcPts val="0"/>
                        </a:spcAft>
                      </a:pPr>
                      <a:r>
                        <a:rPr lang="en-GB" sz="1400" b="1">
                          <a:latin typeface="Arial"/>
                          <a:cs typeface="Arial"/>
                        </a:rPr>
                        <a:t>What are the fundamental software engineering activities?</a:t>
                      </a:r>
                      <a:endParaRPr lang="en-GB" sz="1400" b="1">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748748">
                <a:tc>
                  <a:txBody>
                    <a:bodyPr/>
                    <a:lstStyle/>
                    <a:p>
                      <a:pPr algn="just">
                        <a:spcAft>
                          <a:spcPts val="0"/>
                        </a:spcAft>
                      </a:pPr>
                      <a:r>
                        <a:rPr lang="en-GB" sz="1400" b="1">
                          <a:latin typeface="Arial"/>
                          <a:cs typeface="Arial"/>
                        </a:rPr>
                        <a:t>What is the difference between software engineering and computer science?</a:t>
                      </a:r>
                      <a:endParaRPr lang="en-GB" sz="1400" b="1">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974177">
                <a:tc>
                  <a:txBody>
                    <a:bodyPr/>
                    <a:lstStyle/>
                    <a:p>
                      <a:pPr algn="just">
                        <a:spcAft>
                          <a:spcPts val="0"/>
                        </a:spcAft>
                      </a:pPr>
                      <a:r>
                        <a:rPr lang="en-GB" sz="1400" b="1" dirty="0">
                          <a:latin typeface="Arial"/>
                          <a:cs typeface="Arial"/>
                        </a:rPr>
                        <a:t>What is the difference between software engineering and system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1920016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1981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b="1" dirty="0">
                          <a:latin typeface="Arial"/>
                          <a:cs typeface="Arial"/>
                        </a:rPr>
                        <a:t>What are the key challenges facing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b="1" dirty="0">
                          <a:latin typeface="Arial"/>
                          <a:cs typeface="Arial"/>
                        </a:rPr>
                        <a:t>What are the costs of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b="1" dirty="0">
                          <a:latin typeface="Arial"/>
                          <a:cs typeface="Arial"/>
                        </a:rPr>
                        <a:t>What are the best software engineering techniques and methods?</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b="1" dirty="0">
                          <a:latin typeface="Arial"/>
                          <a:cs typeface="Arial"/>
                        </a:rPr>
                        <a:t>What differences has the web made to software engineering?</a:t>
                      </a:r>
                      <a:endParaRPr lang="en-GB" sz="1400" b="1"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4249169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077080" y="6356520"/>
            <a:ext cx="2133360" cy="364680"/>
          </a:xfrm>
          <a:prstGeom prst="rect">
            <a:avLst/>
          </a:prstGeom>
        </p:spPr>
        <p:txBody>
          <a:bodyPr anchor="ctr"/>
          <a:lstStyle/>
          <a:p>
            <a:pPr algn="r">
              <a:lnSpc>
                <a:spcPct val="100000"/>
              </a:lnSpc>
            </a:pPr>
            <a:fld id="{6A68A6E2-DB5C-49EA-B0AA-C68AAEE5B2B9}" type="slidenum">
              <a:rPr lang="en-IN" sz="1200">
                <a:solidFill>
                  <a:srgbClr val="8B8B8B"/>
                </a:solidFill>
                <a:latin typeface="Calibri"/>
              </a:rPr>
              <a:pPr algn="r">
                <a:lnSpc>
                  <a:spcPct val="100000"/>
                </a:lnSpc>
              </a:pPr>
              <a:t>45</a:t>
            </a:fld>
            <a:endParaRPr/>
          </a:p>
        </p:txBody>
      </p:sp>
      <p:sp>
        <p:nvSpPr>
          <p:cNvPr id="204" name="TextShape 2"/>
          <p:cNvSpPr txBox="1"/>
          <p:nvPr/>
        </p:nvSpPr>
        <p:spPr>
          <a:xfrm>
            <a:off x="3695880" y="609120"/>
            <a:ext cx="5193720" cy="1392120"/>
          </a:xfrm>
          <a:prstGeom prst="rect">
            <a:avLst/>
          </a:prstGeom>
        </p:spPr>
        <p:txBody>
          <a:bodyPr lIns="63360" tIns="25560" rIns="63360" bIns="25560"/>
          <a:lstStyle/>
          <a:p>
            <a:pPr algn="ctr">
              <a:lnSpc>
                <a:spcPct val="100000"/>
              </a:lnSpc>
            </a:pPr>
            <a:r>
              <a:rPr lang="en-US" sz="4400" b="1">
                <a:solidFill>
                  <a:srgbClr val="FF0000"/>
                </a:solidFill>
                <a:latin typeface="Calibri"/>
                <a:ea typeface="宋体"/>
              </a:rPr>
              <a:t>A Layered Technology</a:t>
            </a:r>
            <a:endParaRPr/>
          </a:p>
        </p:txBody>
      </p:sp>
      <p:sp>
        <p:nvSpPr>
          <p:cNvPr id="205" name="CustomShape 3"/>
          <p:cNvSpPr/>
          <p:nvPr/>
        </p:nvSpPr>
        <p:spPr>
          <a:xfrm>
            <a:off x="4465560" y="1851840"/>
            <a:ext cx="3103200" cy="454680"/>
          </a:xfrm>
          <a:prstGeom prst="rect">
            <a:avLst/>
          </a:prstGeom>
          <a:noFill/>
          <a:ln w="12600">
            <a:noFill/>
          </a:ln>
        </p:spPr>
        <p:txBody>
          <a:bodyPr wrap="none" lIns="90360" tIns="44280" rIns="90360" bIns="44280"/>
          <a:lstStyle/>
          <a:p>
            <a:pPr>
              <a:lnSpc>
                <a:spcPct val="100000"/>
              </a:lnSpc>
            </a:pPr>
            <a:r>
              <a:rPr lang="en-IN" sz="2400">
                <a:solidFill>
                  <a:srgbClr val="000000"/>
                </a:solidFill>
                <a:latin typeface="Palatino"/>
                <a:ea typeface="宋体"/>
              </a:rPr>
              <a:t>Software Engineering</a:t>
            </a:r>
            <a:endParaRPr/>
          </a:p>
        </p:txBody>
      </p:sp>
      <p:sp>
        <p:nvSpPr>
          <p:cNvPr id="206" name="CustomShape 4"/>
          <p:cNvSpPr/>
          <p:nvPr/>
        </p:nvSpPr>
        <p:spPr>
          <a:xfrm>
            <a:off x="2298720" y="3650400"/>
            <a:ext cx="7619760" cy="1285560"/>
          </a:xfrm>
          <a:prstGeom prst="ellipse">
            <a:avLst/>
          </a:prstGeom>
          <a:solidFill>
            <a:srgbClr val="FFFFFF"/>
          </a:solidFill>
          <a:ln w="12600">
            <a:noFill/>
          </a:ln>
        </p:spPr>
      </p:sp>
      <p:sp>
        <p:nvSpPr>
          <p:cNvPr id="207" name="CustomShape 5"/>
          <p:cNvSpPr/>
          <p:nvPr/>
        </p:nvSpPr>
        <p:spPr>
          <a:xfrm>
            <a:off x="2755920" y="3222000"/>
            <a:ext cx="6629040" cy="1199880"/>
          </a:xfrm>
          <a:prstGeom prst="ellipse">
            <a:avLst/>
          </a:prstGeom>
          <a:solidFill>
            <a:srgbClr val="BC3700"/>
          </a:solidFill>
          <a:ln w="12600">
            <a:noFill/>
          </a:ln>
        </p:spPr>
      </p:sp>
      <p:sp>
        <p:nvSpPr>
          <p:cNvPr id="208" name="CustomShape 6"/>
          <p:cNvSpPr/>
          <p:nvPr/>
        </p:nvSpPr>
        <p:spPr>
          <a:xfrm>
            <a:off x="3289440" y="2793240"/>
            <a:ext cx="5486040" cy="1028520"/>
          </a:xfrm>
          <a:prstGeom prst="ellipse">
            <a:avLst/>
          </a:prstGeom>
          <a:solidFill>
            <a:srgbClr val="4F81BD"/>
          </a:solidFill>
          <a:ln w="12600">
            <a:noFill/>
          </a:ln>
        </p:spPr>
      </p:sp>
      <p:sp>
        <p:nvSpPr>
          <p:cNvPr id="209" name="CustomShape 7"/>
          <p:cNvSpPr/>
          <p:nvPr/>
        </p:nvSpPr>
        <p:spPr>
          <a:xfrm>
            <a:off x="3670320" y="2536200"/>
            <a:ext cx="4723920" cy="685440"/>
          </a:xfrm>
          <a:prstGeom prst="ellipse">
            <a:avLst/>
          </a:prstGeom>
          <a:solidFill>
            <a:srgbClr val="790015"/>
          </a:solidFill>
          <a:ln w="12600">
            <a:noFill/>
          </a:ln>
        </p:spPr>
      </p:sp>
      <p:sp>
        <p:nvSpPr>
          <p:cNvPr id="210" name="CustomShape 8"/>
          <p:cNvSpPr/>
          <p:nvPr/>
        </p:nvSpPr>
        <p:spPr>
          <a:xfrm>
            <a:off x="4901880" y="4491720"/>
            <a:ext cx="2089800" cy="393840"/>
          </a:xfrm>
          <a:prstGeom prst="rect">
            <a:avLst/>
          </a:prstGeom>
          <a:noFill/>
          <a:ln w="12600">
            <a:noFill/>
          </a:ln>
        </p:spPr>
        <p:txBody>
          <a:bodyPr wrap="none" lIns="90360" tIns="44280" rIns="90360" bIns="44280"/>
          <a:lstStyle/>
          <a:p>
            <a:pPr>
              <a:lnSpc>
                <a:spcPct val="100000"/>
              </a:lnSpc>
            </a:pPr>
            <a:r>
              <a:rPr lang="en-IN" sz="2000" dirty="0">
                <a:solidFill>
                  <a:srgbClr val="000000"/>
                </a:solidFill>
                <a:latin typeface="Palatino"/>
                <a:ea typeface="宋体"/>
              </a:rPr>
              <a:t>a “quality” focus</a:t>
            </a:r>
            <a:endParaRPr dirty="0"/>
          </a:p>
        </p:txBody>
      </p:sp>
      <p:sp>
        <p:nvSpPr>
          <p:cNvPr id="211" name="CustomShape 9"/>
          <p:cNvSpPr/>
          <p:nvPr/>
        </p:nvSpPr>
        <p:spPr>
          <a:xfrm>
            <a:off x="5076120" y="3891600"/>
            <a:ext cx="1803240" cy="393840"/>
          </a:xfrm>
          <a:prstGeom prst="rect">
            <a:avLst/>
          </a:prstGeom>
          <a:noFill/>
          <a:ln w="12600">
            <a:noFill/>
          </a:ln>
        </p:spPr>
        <p:txBody>
          <a:bodyPr wrap="none" lIns="90360" tIns="44280" rIns="90360" bIns="44280"/>
          <a:lstStyle/>
          <a:p>
            <a:pPr>
              <a:lnSpc>
                <a:spcPct val="100000"/>
              </a:lnSpc>
            </a:pPr>
            <a:r>
              <a:rPr lang="en-IN" sz="2000" dirty="0">
                <a:solidFill>
                  <a:srgbClr val="DADADA"/>
                </a:solidFill>
                <a:latin typeface="Palatino"/>
                <a:ea typeface="宋体"/>
              </a:rPr>
              <a:t>process model</a:t>
            </a:r>
            <a:endParaRPr dirty="0"/>
          </a:p>
        </p:txBody>
      </p:sp>
      <p:sp>
        <p:nvSpPr>
          <p:cNvPr id="212" name="CustomShape 10"/>
          <p:cNvSpPr/>
          <p:nvPr/>
        </p:nvSpPr>
        <p:spPr>
          <a:xfrm>
            <a:off x="5410920" y="3291480"/>
            <a:ext cx="1160280" cy="393840"/>
          </a:xfrm>
          <a:prstGeom prst="rect">
            <a:avLst/>
          </a:prstGeom>
          <a:noFill/>
          <a:ln w="12600">
            <a:noFill/>
          </a:ln>
        </p:spPr>
        <p:txBody>
          <a:bodyPr wrap="none" lIns="90360" tIns="44280" rIns="90360" bIns="44280"/>
          <a:lstStyle/>
          <a:p>
            <a:pPr>
              <a:lnSpc>
                <a:spcPct val="100000"/>
              </a:lnSpc>
            </a:pPr>
            <a:r>
              <a:rPr lang="en-IN" sz="2000" dirty="0">
                <a:solidFill>
                  <a:srgbClr val="DADADA"/>
                </a:solidFill>
                <a:latin typeface="Palatino"/>
                <a:ea typeface="宋体"/>
              </a:rPr>
              <a:t>methods</a:t>
            </a:r>
            <a:endParaRPr dirty="0"/>
          </a:p>
        </p:txBody>
      </p:sp>
      <p:sp>
        <p:nvSpPr>
          <p:cNvPr id="213" name="CustomShape 11"/>
          <p:cNvSpPr/>
          <p:nvPr/>
        </p:nvSpPr>
        <p:spPr>
          <a:xfrm>
            <a:off x="5713320" y="2691360"/>
            <a:ext cx="724320" cy="393840"/>
          </a:xfrm>
          <a:prstGeom prst="rect">
            <a:avLst/>
          </a:prstGeom>
          <a:noFill/>
          <a:ln w="12600">
            <a:noFill/>
          </a:ln>
        </p:spPr>
        <p:txBody>
          <a:bodyPr wrap="none" lIns="90360" tIns="44280" rIns="90360" bIns="44280"/>
          <a:lstStyle/>
          <a:p>
            <a:pPr>
              <a:lnSpc>
                <a:spcPct val="100000"/>
              </a:lnSpc>
            </a:pPr>
            <a:r>
              <a:rPr lang="en-IN" sz="2000" dirty="0">
                <a:solidFill>
                  <a:srgbClr val="DADADA"/>
                </a:solidFill>
                <a:latin typeface="Palatino"/>
                <a:ea typeface="宋体"/>
              </a:rPr>
              <a:t>tools</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12170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752600" y="-1127160"/>
            <a:ext cx="8610120" cy="8804160"/>
          </a:xfrm>
          <a:prstGeom prst="rect">
            <a:avLst/>
          </a:prstGeom>
          <a:noFill/>
          <a:ln w="9360">
            <a:noFill/>
          </a:ln>
        </p:spPr>
        <p:txBody>
          <a:bodyPr anchor="ctr"/>
          <a:lstStyle/>
          <a:p>
            <a:pPr>
              <a:lnSpc>
                <a:spcPct val="100000"/>
              </a:lnSpc>
            </a:pPr>
            <a:r>
              <a:rPr lang="en-IN" sz="2400" b="1" dirty="0">
                <a:solidFill>
                  <a:srgbClr val="000000"/>
                </a:solidFill>
                <a:latin typeface="Calibri"/>
              </a:rPr>
              <a:t> </a:t>
            </a:r>
            <a:r>
              <a:rPr lang="en-IN" sz="2400" dirty="0">
                <a:solidFill>
                  <a:srgbClr val="000000"/>
                </a:solidFill>
                <a:latin typeface="Calibri"/>
              </a:rPr>
              <a:t> </a:t>
            </a:r>
            <a:endParaRPr dirty="0"/>
          </a:p>
          <a:p>
            <a:pPr>
              <a:lnSpc>
                <a:spcPct val="100000"/>
              </a:lnSpc>
            </a:pPr>
            <a:r>
              <a:rPr lang="en-IN" sz="3600" b="1" dirty="0">
                <a:solidFill>
                  <a:srgbClr val="C00000"/>
                </a:solidFill>
                <a:latin typeface="Calibri"/>
              </a:rPr>
              <a:t>Software Engineering Layers</a:t>
            </a:r>
            <a:endParaRPr dirty="0"/>
          </a:p>
          <a:p>
            <a:pPr>
              <a:lnSpc>
                <a:spcPct val="100000"/>
              </a:lnSpc>
            </a:pPr>
            <a:endParaRPr dirty="0"/>
          </a:p>
          <a:p>
            <a:pPr>
              <a:lnSpc>
                <a:spcPct val="100000"/>
              </a:lnSpc>
            </a:pPr>
            <a:r>
              <a:rPr lang="en-IN" sz="3200" dirty="0">
                <a:solidFill>
                  <a:srgbClr val="FF0000"/>
                </a:solidFill>
                <a:latin typeface="Calibri"/>
              </a:rPr>
              <a:t>Quality Focus : </a:t>
            </a:r>
            <a:r>
              <a:rPr lang="en-IN" sz="3200" dirty="0">
                <a:solidFill>
                  <a:srgbClr val="000000"/>
                </a:solidFill>
                <a:latin typeface="Calibri"/>
              </a:rPr>
              <a:t>Organizational commitment to  </a:t>
            </a:r>
            <a:endParaRPr dirty="0"/>
          </a:p>
          <a:p>
            <a:pPr>
              <a:lnSpc>
                <a:spcPct val="100000"/>
              </a:lnSpc>
            </a:pPr>
            <a:r>
              <a:rPr lang="en-IN" sz="3200" dirty="0">
                <a:solidFill>
                  <a:srgbClr val="000000"/>
                </a:solidFill>
                <a:latin typeface="Calibri"/>
              </a:rPr>
              <a:t>                            quality ( TQM, Six Sigma )</a:t>
            </a:r>
            <a:endParaRPr dirty="0"/>
          </a:p>
          <a:p>
            <a:pPr>
              <a:lnSpc>
                <a:spcPct val="100000"/>
              </a:lnSpc>
            </a:pPr>
            <a:r>
              <a:rPr lang="en-IN" sz="3200" dirty="0">
                <a:solidFill>
                  <a:srgbClr val="FF0000"/>
                </a:solidFill>
                <a:latin typeface="Calibri"/>
              </a:rPr>
              <a:t>Process 	     : </a:t>
            </a:r>
            <a:r>
              <a:rPr lang="en-IN" sz="3200" dirty="0">
                <a:solidFill>
                  <a:srgbClr val="000000"/>
                </a:solidFill>
                <a:latin typeface="Calibri"/>
              </a:rPr>
              <a:t>Defines a framework (Foundation </a:t>
            </a:r>
            <a:endParaRPr dirty="0"/>
          </a:p>
          <a:p>
            <a:pPr>
              <a:lnSpc>
                <a:spcPct val="100000"/>
              </a:lnSpc>
            </a:pPr>
            <a:r>
              <a:rPr lang="en-IN" sz="3200" dirty="0">
                <a:solidFill>
                  <a:srgbClr val="000000"/>
                </a:solidFill>
                <a:latin typeface="Calibri"/>
              </a:rPr>
              <a:t>		        for Software Engineering)</a:t>
            </a:r>
            <a:endParaRPr dirty="0"/>
          </a:p>
          <a:p>
            <a:pPr>
              <a:lnSpc>
                <a:spcPct val="100000"/>
              </a:lnSpc>
            </a:pPr>
            <a:r>
              <a:rPr lang="en-IN" sz="3200" dirty="0">
                <a:solidFill>
                  <a:srgbClr val="FF0000"/>
                </a:solidFill>
                <a:latin typeface="Calibri"/>
              </a:rPr>
              <a:t>Methods         : </a:t>
            </a:r>
            <a:r>
              <a:rPr lang="en-IN" sz="3200" dirty="0">
                <a:solidFill>
                  <a:srgbClr val="000000"/>
                </a:solidFill>
                <a:latin typeface="Calibri"/>
              </a:rPr>
              <a:t>“How </a:t>
            </a:r>
            <a:r>
              <a:rPr lang="en-IN" sz="3200" dirty="0" err="1">
                <a:solidFill>
                  <a:srgbClr val="000000"/>
                </a:solidFill>
                <a:latin typeface="Calibri"/>
              </a:rPr>
              <a:t>to”s</a:t>
            </a:r>
            <a:r>
              <a:rPr lang="en-IN" sz="3200" dirty="0">
                <a:solidFill>
                  <a:srgbClr val="000000"/>
                </a:solidFill>
                <a:latin typeface="Calibri"/>
              </a:rPr>
              <a:t> for building software </a:t>
            </a:r>
            <a:endParaRPr dirty="0"/>
          </a:p>
          <a:p>
            <a:pPr>
              <a:lnSpc>
                <a:spcPct val="100000"/>
              </a:lnSpc>
            </a:pPr>
            <a:r>
              <a:rPr lang="en-IN" sz="3200" dirty="0">
                <a:solidFill>
                  <a:srgbClr val="000000"/>
                </a:solidFill>
                <a:latin typeface="Calibri"/>
              </a:rPr>
              <a:t>                             (Tasks)</a:t>
            </a:r>
            <a:endParaRPr dirty="0"/>
          </a:p>
          <a:p>
            <a:pPr>
              <a:lnSpc>
                <a:spcPct val="100000"/>
              </a:lnSpc>
            </a:pPr>
            <a:r>
              <a:rPr lang="en-IN" sz="3200" dirty="0">
                <a:solidFill>
                  <a:srgbClr val="FF0000"/>
                </a:solidFill>
                <a:latin typeface="Calibri"/>
              </a:rPr>
              <a:t>Tools 	     : </a:t>
            </a:r>
            <a:r>
              <a:rPr lang="en-IN" sz="3200" dirty="0">
                <a:solidFill>
                  <a:srgbClr val="000000"/>
                </a:solidFill>
                <a:latin typeface="Calibri"/>
              </a:rPr>
              <a:t>Automated or semi-automated </a:t>
            </a:r>
            <a:endParaRPr dirty="0"/>
          </a:p>
          <a:p>
            <a:pPr>
              <a:lnSpc>
                <a:spcPct val="100000"/>
              </a:lnSpc>
            </a:pPr>
            <a:r>
              <a:rPr lang="en-IN" sz="3200" dirty="0">
                <a:solidFill>
                  <a:srgbClr val="000000"/>
                </a:solidFill>
                <a:latin typeface="Calibri"/>
              </a:rPr>
              <a:t>                           support (Rational Rose, CASE </a:t>
            </a:r>
            <a:endParaRPr dirty="0"/>
          </a:p>
          <a:p>
            <a:pPr>
              <a:lnSpc>
                <a:spcPct val="100000"/>
              </a:lnSpc>
            </a:pPr>
            <a:r>
              <a:rPr lang="en-IN" sz="3200" dirty="0">
                <a:solidFill>
                  <a:srgbClr val="000000"/>
                </a:solidFill>
                <a:latin typeface="Calibri"/>
              </a:rPr>
              <a:t>                           tools)</a:t>
            </a: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3443647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Importance of software engineering</a:t>
            </a:r>
          </a:p>
        </p:txBody>
      </p:sp>
      <p:sp>
        <p:nvSpPr>
          <p:cNvPr id="3" name="Content Placeholder 2"/>
          <p:cNvSpPr>
            <a:spLocks noGrp="1"/>
          </p:cNvSpPr>
          <p:nvPr>
            <p:ph idx="1"/>
          </p:nvPr>
        </p:nvSpPr>
        <p:spPr/>
        <p:txBody>
          <a:bodyPr>
            <a:normAutofit/>
          </a:bodyPr>
          <a:lstStyle/>
          <a:p>
            <a:r>
              <a:rPr lang="en-GB" dirty="0"/>
              <a:t>Reliable &amp; Trustworthy Software</a:t>
            </a:r>
          </a:p>
          <a:p>
            <a:r>
              <a:rPr lang="en-GB" dirty="0"/>
              <a:t>Economically cheap, can be used for Long run</a:t>
            </a:r>
          </a:p>
          <a:p>
            <a:r>
              <a:rPr lang="en-GB" dirty="0"/>
              <a:t>Society advancing in use of software</a:t>
            </a:r>
          </a:p>
          <a:p>
            <a:r>
              <a:rPr lang="en-GB" dirty="0"/>
              <a:t>Demanding Change in needs</a:t>
            </a:r>
          </a:p>
          <a:p>
            <a:endParaRPr lang="en-GB"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3564650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2286120" y="762120"/>
            <a:ext cx="8000640" cy="6656760"/>
          </a:xfrm>
          <a:prstGeom prst="rect">
            <a:avLst/>
          </a:prstGeom>
          <a:noFill/>
          <a:ln>
            <a:noFill/>
          </a:ln>
        </p:spPr>
        <p:txBody>
          <a:bodyPr lIns="90000" tIns="45000" rIns="90000" bIns="45000"/>
          <a:lstStyle/>
          <a:p>
            <a:pPr>
              <a:lnSpc>
                <a:spcPct val="100000"/>
              </a:lnSpc>
            </a:pPr>
            <a:r>
              <a:rPr lang="en-IN" sz="3600" dirty="0">
                <a:solidFill>
                  <a:srgbClr val="000000"/>
                </a:solidFill>
                <a:latin typeface="Calibri"/>
              </a:rPr>
              <a:t> 			</a:t>
            </a:r>
            <a:r>
              <a:rPr lang="en-IN" sz="3600" b="1" dirty="0">
                <a:solidFill>
                  <a:srgbClr val="C00000"/>
                </a:solidFill>
                <a:latin typeface="Calibri"/>
              </a:rPr>
              <a:t>Core Principles</a:t>
            </a:r>
            <a:endParaRPr dirty="0"/>
          </a:p>
          <a:p>
            <a:pPr>
              <a:lnSpc>
                <a:spcPct val="100000"/>
              </a:lnSpc>
            </a:pPr>
            <a:endParaRPr dirty="0"/>
          </a:p>
          <a:p>
            <a:pPr>
              <a:lnSpc>
                <a:spcPct val="100000"/>
              </a:lnSpc>
              <a:buFont typeface="StarSymbol"/>
              <a:buAutoNum type="arabicPeriod"/>
            </a:pPr>
            <a:r>
              <a:rPr lang="en-IN" sz="3200" dirty="0">
                <a:solidFill>
                  <a:srgbClr val="000000"/>
                </a:solidFill>
                <a:latin typeface="Calibri"/>
              </a:rPr>
              <a:t>The Reason it all Exists</a:t>
            </a:r>
            <a:endParaRPr dirty="0"/>
          </a:p>
          <a:p>
            <a:pPr>
              <a:lnSpc>
                <a:spcPct val="100000"/>
              </a:lnSpc>
              <a:buFont typeface="StarSymbol"/>
              <a:buAutoNum type="arabicPeriod"/>
            </a:pPr>
            <a:r>
              <a:rPr lang="en-IN" sz="3200" dirty="0">
                <a:solidFill>
                  <a:srgbClr val="000000"/>
                </a:solidFill>
                <a:latin typeface="Calibri"/>
              </a:rPr>
              <a:t>Keep It Simple, Stupid (KISS!)</a:t>
            </a:r>
            <a:endParaRPr dirty="0"/>
          </a:p>
          <a:p>
            <a:pPr>
              <a:lnSpc>
                <a:spcPct val="100000"/>
              </a:lnSpc>
              <a:buFont typeface="StarSymbol"/>
              <a:buAutoNum type="arabicPeriod"/>
            </a:pPr>
            <a:r>
              <a:rPr lang="en-IN" sz="3200" dirty="0">
                <a:solidFill>
                  <a:srgbClr val="000000"/>
                </a:solidFill>
                <a:latin typeface="Calibri"/>
              </a:rPr>
              <a:t>Maintain the Vision</a:t>
            </a:r>
            <a:endParaRPr dirty="0"/>
          </a:p>
          <a:p>
            <a:pPr>
              <a:lnSpc>
                <a:spcPct val="100000"/>
              </a:lnSpc>
              <a:buFont typeface="StarSymbol"/>
              <a:buAutoNum type="arabicPeriod"/>
            </a:pPr>
            <a:r>
              <a:rPr lang="en-IN" sz="3200" dirty="0">
                <a:solidFill>
                  <a:srgbClr val="000000"/>
                </a:solidFill>
                <a:latin typeface="Calibri"/>
              </a:rPr>
              <a:t>What you Produce, others will Consume</a:t>
            </a:r>
            <a:endParaRPr dirty="0"/>
          </a:p>
          <a:p>
            <a:pPr>
              <a:lnSpc>
                <a:spcPct val="100000"/>
              </a:lnSpc>
              <a:buFont typeface="StarSymbol"/>
              <a:buAutoNum type="arabicPeriod"/>
            </a:pPr>
            <a:r>
              <a:rPr lang="en-IN" sz="3200" dirty="0">
                <a:solidFill>
                  <a:srgbClr val="000000"/>
                </a:solidFill>
                <a:latin typeface="Calibri"/>
              </a:rPr>
              <a:t>Be Open to Future</a:t>
            </a:r>
            <a:endParaRPr dirty="0"/>
          </a:p>
          <a:p>
            <a:pPr>
              <a:lnSpc>
                <a:spcPct val="100000"/>
              </a:lnSpc>
              <a:buFont typeface="StarSymbol"/>
              <a:buAutoNum type="arabicPeriod"/>
            </a:pPr>
            <a:r>
              <a:rPr lang="en-IN" sz="3200" dirty="0">
                <a:solidFill>
                  <a:srgbClr val="000000"/>
                </a:solidFill>
                <a:latin typeface="Calibri"/>
              </a:rPr>
              <a:t>Plan Ahead for Reuse</a:t>
            </a:r>
            <a:endParaRPr dirty="0"/>
          </a:p>
          <a:p>
            <a:pPr>
              <a:lnSpc>
                <a:spcPct val="100000"/>
              </a:lnSpc>
              <a:buFont typeface="StarSymbol"/>
              <a:buAutoNum type="arabicPeriod"/>
            </a:pPr>
            <a:r>
              <a:rPr lang="en-IN" sz="3200" dirty="0">
                <a:solidFill>
                  <a:srgbClr val="000000"/>
                </a:solidFill>
                <a:latin typeface="Calibri"/>
              </a:rPr>
              <a:t>THINK</a:t>
            </a:r>
            <a:endParaRPr dirty="0"/>
          </a:p>
          <a:p>
            <a:pPr>
              <a:lnSpc>
                <a:spcPct val="100000"/>
              </a:lnSpc>
            </a:pPr>
            <a:endParaRPr dirty="0"/>
          </a:p>
          <a:p>
            <a:pPr>
              <a:lnSpc>
                <a:spcPct val="100000"/>
              </a:lnSpc>
            </a:pPr>
            <a:endParaRPr dirty="0"/>
          </a:p>
        </p:txBody>
      </p:sp>
      <p:sp>
        <p:nvSpPr>
          <p:cNvPr id="3" name="Footer Placeholder 2"/>
          <p:cNvSpPr>
            <a:spLocks noGrp="1"/>
          </p:cNvSpPr>
          <p:nvPr>
            <p:ph type="ftr" sz="quarter" idx="11"/>
          </p:nvPr>
        </p:nvSpPr>
        <p:spPr/>
        <p:txBody>
          <a:bodyPr/>
          <a:lstStyle/>
          <a:p>
            <a:pPr>
              <a:defRPr/>
            </a:pPr>
            <a:r>
              <a:rPr lang="en-US"/>
              <a:t>Nisha Karolia                                                                                       Chapter 1 Introduction</a:t>
            </a:r>
          </a:p>
        </p:txBody>
      </p:sp>
    </p:spTree>
    <p:extLst>
      <p:ext uri="{BB962C8B-B14F-4D97-AF65-F5344CB8AC3E}">
        <p14:creationId xmlns:p14="http://schemas.microsoft.com/office/powerpoint/2010/main" val="1282717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US" dirty="0"/>
              <a:t>Heterogeneity</a:t>
            </a:r>
          </a:p>
          <a:p>
            <a:r>
              <a:rPr lang="en-US" dirty="0"/>
              <a:t>Business &amp; Social Change</a:t>
            </a:r>
          </a:p>
          <a:p>
            <a:r>
              <a:rPr lang="en-US" dirty="0"/>
              <a:t>Security &amp; trust</a:t>
            </a:r>
          </a:p>
          <a:p>
            <a:r>
              <a:rPr lang="en-US" dirty="0"/>
              <a:t>Scale</a:t>
            </a:r>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71569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34C03-2556-A1C8-0638-8A0AEB27B70E}"/>
              </a:ext>
            </a:extLst>
          </p:cNvPr>
          <p:cNvSpPr>
            <a:spLocks noGrp="1"/>
          </p:cNvSpPr>
          <p:nvPr>
            <p:ph type="title"/>
          </p:nvPr>
        </p:nvSpPr>
        <p:spPr/>
        <p:txBody>
          <a:bodyPr/>
          <a:lstStyle/>
          <a:p>
            <a:r>
              <a:rPr lang="en-IN" dirty="0"/>
              <a:t>Where are you ?</a:t>
            </a:r>
          </a:p>
        </p:txBody>
      </p:sp>
      <p:sp>
        <p:nvSpPr>
          <p:cNvPr id="5" name="Content Placeholder 4">
            <a:extLst>
              <a:ext uri="{FF2B5EF4-FFF2-40B4-BE49-F238E27FC236}">
                <a16:creationId xmlns:a16="http://schemas.microsoft.com/office/drawing/2014/main" id="{DE6C574E-3972-5A1B-C367-6B518BD98E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75096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normAutofit fontScale="92500" lnSpcReduction="20000"/>
          </a:bodyPr>
          <a:lstStyle/>
          <a:p>
            <a:r>
              <a:rPr lang="en-GB" dirty="0">
                <a:solidFill>
                  <a:srgbClr val="FF0000"/>
                </a:solidFill>
              </a:rPr>
              <a:t>Heterogeneity </a:t>
            </a:r>
          </a:p>
          <a:p>
            <a:pPr lvl="1"/>
            <a:r>
              <a:rPr lang="en-GB" dirty="0"/>
              <a:t>Increasingly, systems are required to operate as distributed systems across networks that include different types of computer and mobile devices. </a:t>
            </a:r>
          </a:p>
          <a:p>
            <a:r>
              <a:rPr lang="en-GB" dirty="0">
                <a:solidFill>
                  <a:srgbClr val="FF0000"/>
                </a:solidFill>
              </a:rPr>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solidFill>
                  <a:srgbClr val="FF0000"/>
                </a:solidFill>
              </a:rPr>
              <a:t>Security and trust </a:t>
            </a:r>
          </a:p>
          <a:p>
            <a:pPr lvl="1"/>
            <a:r>
              <a:rPr lang="en-GB" dirty="0"/>
              <a:t>As software is intertwined with all aspects of our lives, it is essential that we can trust that software. </a:t>
            </a:r>
          </a:p>
          <a:p>
            <a:r>
              <a:rPr lang="en-GB" dirty="0">
                <a:solidFill>
                  <a:srgbClr val="FF0000"/>
                </a:solidFill>
              </a:rPr>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a:p>
            <a:pPr lvl="1"/>
            <a:endParaRPr lang="en-GB" dirty="0"/>
          </a:p>
          <a:p>
            <a:endParaRPr lang="en-US"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824000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Ethical principles</a:t>
            </a:r>
            <a:endParaRPr lang="en-US" dirty="0"/>
          </a:p>
        </p:txBody>
      </p:sp>
      <p:sp>
        <p:nvSpPr>
          <p:cNvPr id="6" name="TextBox 5"/>
          <p:cNvSpPr txBox="1"/>
          <p:nvPr/>
        </p:nvSpPr>
        <p:spPr>
          <a:xfrm>
            <a:off x="1091681" y="1315616"/>
            <a:ext cx="9834465" cy="4401205"/>
          </a:xfrm>
          <a:prstGeom prst="rect">
            <a:avLst/>
          </a:prstGeom>
          <a:solidFill>
            <a:srgbClr val="FFFF00">
              <a:alpha val="34000"/>
            </a:srgbClr>
          </a:solidFill>
        </p:spPr>
        <p:txBody>
          <a:bodyPr wrap="square" rtlCol="0">
            <a:spAutoFit/>
          </a:bodyPr>
          <a:lstStyle/>
          <a:p>
            <a:r>
              <a:rPr lang="en-US" sz="1600" dirty="0"/>
              <a:t> </a:t>
            </a:r>
            <a:endParaRPr lang="en-GB" sz="16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600" dirty="0"/>
          </a:p>
        </p:txBody>
      </p:sp>
      <p:sp>
        <p:nvSpPr>
          <p:cNvPr id="2" name="Footer Placeholder 1"/>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225829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2416175" y="1782763"/>
          <a:ext cx="7485040" cy="4074760"/>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mj-lt"/>
                          <a:cs typeface="Arial"/>
                        </a:rPr>
                        <a:t>Product characteristic</a:t>
                      </a:r>
                      <a:endParaRPr lang="en-GB" sz="1400" b="1" dirty="0">
                        <a:solidFill>
                          <a:srgbClr val="000000"/>
                        </a:solidFill>
                        <a:latin typeface="+mj-lt"/>
                        <a:ea typeface="Times New Roman"/>
                        <a:cs typeface="Arial"/>
                      </a:endParaRPr>
                    </a:p>
                  </a:txBody>
                  <a:tcPr marL="54610" marR="54610" marT="91440" marB="91440"/>
                </a:tc>
                <a:tc>
                  <a:txBody>
                    <a:bodyPr/>
                    <a:lstStyle/>
                    <a:p>
                      <a:pPr algn="just">
                        <a:spcAft>
                          <a:spcPts val="0"/>
                        </a:spcAft>
                      </a:pPr>
                      <a:r>
                        <a:rPr lang="en-GB" sz="1400" dirty="0">
                          <a:latin typeface="+mj-lt"/>
                          <a:cs typeface="Arial"/>
                        </a:rPr>
                        <a:t>Description</a:t>
                      </a:r>
                      <a:endParaRPr lang="en-GB" sz="1400" b="1" dirty="0">
                        <a:solidFill>
                          <a:srgbClr val="000000"/>
                        </a:solidFill>
                        <a:latin typeface="+mj-lt"/>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b="1" dirty="0">
                          <a:latin typeface="+mj-lt"/>
                          <a:cs typeface="Arial"/>
                        </a:rPr>
                        <a:t>Maintainability</a:t>
                      </a:r>
                      <a:endParaRPr lang="en-GB" sz="1400" b="1"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400">
                          <a:latin typeface="+mj-lt"/>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b="1" dirty="0">
                          <a:latin typeface="+mj-lt"/>
                          <a:cs typeface="Arial"/>
                        </a:rPr>
                        <a:t>Dependability and security</a:t>
                      </a:r>
                      <a:endParaRPr lang="en-GB" sz="1400" b="1"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400">
                          <a:latin typeface="+mj-lt"/>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b="1">
                          <a:latin typeface="+mj-lt"/>
                          <a:cs typeface="Arial"/>
                        </a:rPr>
                        <a:t>Efficiency</a:t>
                      </a:r>
                      <a:endParaRPr lang="en-GB" sz="1400" b="1">
                        <a:solidFill>
                          <a:srgbClr val="000000"/>
                        </a:solidFill>
                        <a:latin typeface="+mj-lt"/>
                        <a:ea typeface="Times New Roman"/>
                        <a:cs typeface="Arial"/>
                      </a:endParaRPr>
                    </a:p>
                  </a:txBody>
                  <a:tcPr marL="54610" marR="54610" marT="0" marB="91440"/>
                </a:tc>
                <a:tc>
                  <a:txBody>
                    <a:bodyPr/>
                    <a:lstStyle/>
                    <a:p>
                      <a:pPr algn="just">
                        <a:spcAft>
                          <a:spcPts val="0"/>
                        </a:spcAft>
                      </a:pPr>
                      <a:r>
                        <a:rPr lang="en-GB" sz="1400" dirty="0">
                          <a:latin typeface="+mj-lt"/>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b="1" dirty="0">
                          <a:latin typeface="+mj-lt"/>
                          <a:cs typeface="Arial"/>
                        </a:rPr>
                        <a:t>Acceptability</a:t>
                      </a:r>
                      <a:endParaRPr lang="en-GB" sz="1400" b="1" dirty="0">
                        <a:solidFill>
                          <a:srgbClr val="000000"/>
                        </a:solidFill>
                        <a:latin typeface="+mj-lt"/>
                        <a:ea typeface="Times New Roman"/>
                        <a:cs typeface="Arial"/>
                      </a:endParaRPr>
                    </a:p>
                  </a:txBody>
                  <a:tcPr marL="54610" marR="54610" marT="0" marB="91440"/>
                </a:tc>
                <a:tc>
                  <a:txBody>
                    <a:bodyPr/>
                    <a:lstStyle/>
                    <a:p>
                      <a:pPr algn="just">
                        <a:spcAft>
                          <a:spcPts val="0"/>
                        </a:spcAft>
                      </a:pPr>
                      <a:r>
                        <a:rPr lang="en-GB" sz="1400" dirty="0">
                          <a:latin typeface="+mj-lt"/>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951253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Product/Process/Project</a:t>
            </a:r>
          </a:p>
        </p:txBody>
      </p:sp>
      <p:sp>
        <p:nvSpPr>
          <p:cNvPr id="4" name="Content Placeholder 3"/>
          <p:cNvSpPr>
            <a:spLocks noGrp="1"/>
          </p:cNvSpPr>
          <p:nvPr>
            <p:ph idx="1"/>
          </p:nvPr>
        </p:nvSpPr>
        <p:spPr/>
        <p:txBody>
          <a:bodyPr/>
          <a:lstStyle/>
          <a:p>
            <a:r>
              <a:rPr lang="en-US" dirty="0"/>
              <a:t>Product is Software (Outcome)</a:t>
            </a:r>
          </a:p>
          <a:p>
            <a:r>
              <a:rPr lang="en-US" dirty="0"/>
              <a:t>Process (Technique)</a:t>
            </a:r>
          </a:p>
          <a:p>
            <a:r>
              <a:rPr lang="en-US" dirty="0"/>
              <a:t>Project is (</a:t>
            </a:r>
            <a:r>
              <a:rPr lang="en-US" dirty="0" err="1"/>
              <a:t>Workdone</a:t>
            </a:r>
            <a:r>
              <a:rPr lang="en-US" dirty="0"/>
              <a:t>)</a:t>
            </a:r>
          </a:p>
          <a:p>
            <a:endParaRPr lang="en-US" dirty="0"/>
          </a:p>
        </p:txBody>
      </p:sp>
      <p:sp>
        <p:nvSpPr>
          <p:cNvPr id="5" name="Footer Placeholder 4"/>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389820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normAutofit/>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490763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4077" y="1435502"/>
            <a:ext cx="6713950" cy="49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3399019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Framework</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0413" y="1896270"/>
            <a:ext cx="55911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Nisha Karolia                                                                                       Chapter 1 Introduction</a:t>
            </a:r>
            <a:endParaRPr lang="en-US" dirty="0"/>
          </a:p>
        </p:txBody>
      </p:sp>
    </p:spTree>
    <p:extLst>
      <p:ext uri="{BB962C8B-B14F-4D97-AF65-F5344CB8AC3E}">
        <p14:creationId xmlns:p14="http://schemas.microsoft.com/office/powerpoint/2010/main" val="2941745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FC2-6EB6-5C7F-4B7E-904B2C8B0B17}"/>
              </a:ext>
            </a:extLst>
          </p:cNvPr>
          <p:cNvSpPr>
            <a:spLocks noGrp="1"/>
          </p:cNvSpPr>
          <p:nvPr>
            <p:ph type="title"/>
          </p:nvPr>
        </p:nvSpPr>
        <p:spPr/>
        <p:txBody>
          <a:bodyPr/>
          <a:lstStyle/>
          <a:p>
            <a:r>
              <a:rPr lang="en-IN" dirty="0"/>
              <a:t>Common Framework activities</a:t>
            </a:r>
          </a:p>
        </p:txBody>
      </p:sp>
      <p:sp>
        <p:nvSpPr>
          <p:cNvPr id="3" name="Content Placeholder 2">
            <a:extLst>
              <a:ext uri="{FF2B5EF4-FFF2-40B4-BE49-F238E27FC236}">
                <a16:creationId xmlns:a16="http://schemas.microsoft.com/office/drawing/2014/main" id="{CCDD5229-5B3D-F6FB-4187-FC09969D9118}"/>
              </a:ext>
            </a:extLst>
          </p:cNvPr>
          <p:cNvSpPr>
            <a:spLocks noGrp="1"/>
          </p:cNvSpPr>
          <p:nvPr>
            <p:ph idx="1"/>
          </p:nvPr>
        </p:nvSpPr>
        <p:spPr/>
        <p:txBody>
          <a:bodyPr/>
          <a:lstStyle/>
          <a:p>
            <a:r>
              <a:rPr lang="en-IN" dirty="0">
                <a:highlight>
                  <a:srgbClr val="00FFFF"/>
                </a:highlight>
              </a:rPr>
              <a:t>CPMCD</a:t>
            </a:r>
          </a:p>
          <a:p>
            <a:r>
              <a:rPr lang="en-IN" dirty="0"/>
              <a:t>Communication – project initiation, requirement gathering</a:t>
            </a:r>
          </a:p>
          <a:p>
            <a:r>
              <a:rPr lang="en-IN" dirty="0"/>
              <a:t>Planning- estimating , scheduling ,tracking</a:t>
            </a:r>
          </a:p>
          <a:p>
            <a:r>
              <a:rPr lang="en-IN" dirty="0" err="1"/>
              <a:t>Modeling</a:t>
            </a:r>
            <a:r>
              <a:rPr lang="en-IN" dirty="0"/>
              <a:t> – Analysis, Design</a:t>
            </a:r>
          </a:p>
          <a:p>
            <a:r>
              <a:rPr lang="en-IN" dirty="0"/>
              <a:t>Construction – Code , test</a:t>
            </a:r>
          </a:p>
          <a:p>
            <a:r>
              <a:rPr lang="en-IN" dirty="0"/>
              <a:t>Deployment –Delivery , Support , Feedback</a:t>
            </a:r>
          </a:p>
        </p:txBody>
      </p:sp>
    </p:spTree>
    <p:extLst>
      <p:ext uri="{BB962C8B-B14F-4D97-AF65-F5344CB8AC3E}">
        <p14:creationId xmlns:p14="http://schemas.microsoft.com/office/powerpoint/2010/main" val="20871898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B4EC-BDD5-DA31-DB35-8198BCC6DADC}"/>
              </a:ext>
            </a:extLst>
          </p:cNvPr>
          <p:cNvSpPr>
            <a:spLocks noGrp="1"/>
          </p:cNvSpPr>
          <p:nvPr>
            <p:ph type="title"/>
          </p:nvPr>
        </p:nvSpPr>
        <p:spPr/>
        <p:txBody>
          <a:bodyPr/>
          <a:lstStyle/>
          <a:p>
            <a:r>
              <a:rPr lang="en-IN" dirty="0"/>
              <a:t>Umbrella Activity</a:t>
            </a:r>
          </a:p>
        </p:txBody>
      </p:sp>
      <p:sp>
        <p:nvSpPr>
          <p:cNvPr id="3" name="Content Placeholder 2">
            <a:extLst>
              <a:ext uri="{FF2B5EF4-FFF2-40B4-BE49-F238E27FC236}">
                <a16:creationId xmlns:a16="http://schemas.microsoft.com/office/drawing/2014/main" id="{B98A8815-AF15-8492-A763-C9276AB83C15}"/>
              </a:ext>
            </a:extLst>
          </p:cNvPr>
          <p:cNvSpPr>
            <a:spLocks noGrp="1"/>
          </p:cNvSpPr>
          <p:nvPr>
            <p:ph idx="1"/>
          </p:nvPr>
        </p:nvSpPr>
        <p:spPr/>
        <p:txBody>
          <a:bodyPr/>
          <a:lstStyle/>
          <a:p>
            <a:r>
              <a:rPr lang="en-IN" dirty="0"/>
              <a:t>Project Tracking &amp; Control</a:t>
            </a:r>
          </a:p>
          <a:p>
            <a:r>
              <a:rPr lang="en-IN" dirty="0"/>
              <a:t>Risk management</a:t>
            </a:r>
          </a:p>
          <a:p>
            <a:r>
              <a:rPr lang="en-IN" dirty="0"/>
              <a:t>SQA</a:t>
            </a:r>
          </a:p>
          <a:p>
            <a:r>
              <a:rPr lang="en-IN" dirty="0"/>
              <a:t>SCM</a:t>
            </a:r>
          </a:p>
          <a:p>
            <a:r>
              <a:rPr lang="en-IN" dirty="0"/>
              <a:t>Technical Reviews</a:t>
            </a:r>
          </a:p>
          <a:p>
            <a:pPr marL="0" indent="0">
              <a:buNone/>
            </a:pPr>
            <a:endParaRPr lang="en-IN" dirty="0"/>
          </a:p>
        </p:txBody>
      </p:sp>
    </p:spTree>
    <p:extLst>
      <p:ext uri="{BB962C8B-B14F-4D97-AF65-F5344CB8AC3E}">
        <p14:creationId xmlns:p14="http://schemas.microsoft.com/office/powerpoint/2010/main" val="386293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a:bodyPr>
          <a:lstStyle/>
          <a:p>
            <a:r>
              <a:rPr lang="en-US" dirty="0"/>
              <a:t>Project Sponsor</a:t>
            </a:r>
          </a:p>
          <a:p>
            <a:pPr lvl="1"/>
            <a:r>
              <a:rPr lang="en-US" dirty="0"/>
              <a:t>Senior Management</a:t>
            </a:r>
          </a:p>
          <a:p>
            <a:pPr lvl="1"/>
            <a:r>
              <a:rPr lang="en-US" dirty="0"/>
              <a:t>Business Unit(HR, Sales, Finance)</a:t>
            </a:r>
          </a:p>
          <a:p>
            <a:pPr lvl="1"/>
            <a:r>
              <a:rPr lang="en-US" dirty="0"/>
              <a:t>Customer</a:t>
            </a:r>
          </a:p>
          <a:p>
            <a:r>
              <a:rPr lang="en-US" dirty="0"/>
              <a:t>External Stakeholders</a:t>
            </a:r>
          </a:p>
          <a:p>
            <a:pPr lvl="1"/>
            <a:r>
              <a:rPr lang="en-US" dirty="0"/>
              <a:t>IT</a:t>
            </a:r>
          </a:p>
          <a:p>
            <a:pPr lvl="1"/>
            <a:r>
              <a:rPr lang="en-US" dirty="0"/>
              <a:t>HR</a:t>
            </a:r>
          </a:p>
          <a:p>
            <a:pPr lvl="1"/>
            <a:r>
              <a:rPr lang="en-US" dirty="0"/>
              <a:t>Admin</a:t>
            </a:r>
          </a:p>
          <a:p>
            <a:r>
              <a:rPr lang="en-US" dirty="0"/>
              <a:t>Project Team</a:t>
            </a:r>
          </a:p>
          <a:p>
            <a:pPr lvl="1"/>
            <a:r>
              <a:rPr lang="en-US" dirty="0"/>
              <a:t>Business Analysts</a:t>
            </a:r>
          </a:p>
          <a:p>
            <a:pPr lvl="1"/>
            <a:r>
              <a:rPr lang="en-US" dirty="0"/>
              <a:t>Program / Project / Product Manager</a:t>
            </a:r>
          </a:p>
          <a:p>
            <a:pPr lvl="1"/>
            <a:r>
              <a:rPr lang="en-US" dirty="0"/>
              <a:t>Developers</a:t>
            </a:r>
          </a:p>
          <a:p>
            <a:pPr lvl="1"/>
            <a:r>
              <a:rPr lang="en-US" dirty="0"/>
              <a:t>Quality / Architecture / Analysts</a:t>
            </a:r>
          </a:p>
        </p:txBody>
      </p:sp>
    </p:spTree>
    <p:extLst>
      <p:ext uri="{BB962C8B-B14F-4D97-AF65-F5344CB8AC3E}">
        <p14:creationId xmlns:p14="http://schemas.microsoft.com/office/powerpoint/2010/main" val="188606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FD8C-957C-A302-8F28-3BE86A921CAD}"/>
              </a:ext>
            </a:extLst>
          </p:cNvPr>
          <p:cNvSpPr>
            <a:spLocks noGrp="1"/>
          </p:cNvSpPr>
          <p:nvPr>
            <p:ph type="title"/>
          </p:nvPr>
        </p:nvSpPr>
        <p:spPr/>
        <p:txBody>
          <a:bodyPr/>
          <a:lstStyle/>
          <a:p>
            <a:r>
              <a:rPr lang="en-IN" dirty="0"/>
              <a:t>What are you going to do</a:t>
            </a:r>
          </a:p>
        </p:txBody>
      </p:sp>
      <p:sp>
        <p:nvSpPr>
          <p:cNvPr id="3" name="Content Placeholder 2">
            <a:extLst>
              <a:ext uri="{FF2B5EF4-FFF2-40B4-BE49-F238E27FC236}">
                <a16:creationId xmlns:a16="http://schemas.microsoft.com/office/drawing/2014/main" id="{6E1E87C4-6F70-EC6E-7723-A88FA7E1BD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9048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266A-1E49-380A-4DD4-47B83F62E528}"/>
              </a:ext>
            </a:extLst>
          </p:cNvPr>
          <p:cNvSpPr>
            <a:spLocks noGrp="1"/>
          </p:cNvSpPr>
          <p:nvPr>
            <p:ph type="title"/>
          </p:nvPr>
        </p:nvSpPr>
        <p:spPr/>
        <p:txBody>
          <a:bodyPr/>
          <a:lstStyle/>
          <a:p>
            <a:r>
              <a:rPr lang="en-IN" dirty="0"/>
              <a:t>Ans: Create Develop Software</a:t>
            </a:r>
          </a:p>
        </p:txBody>
      </p:sp>
      <p:sp>
        <p:nvSpPr>
          <p:cNvPr id="3" name="Content Placeholder 2">
            <a:extLst>
              <a:ext uri="{FF2B5EF4-FFF2-40B4-BE49-F238E27FC236}">
                <a16:creationId xmlns:a16="http://schemas.microsoft.com/office/drawing/2014/main" id="{F96220B4-3954-530C-C6C4-0EBF27A8AD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8852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a:defRPr/>
            </a:pPr>
            <a:endParaRPr lang="en-US" dirty="0">
              <a:ea typeface="+mn-ea"/>
              <a:cs typeface="+mn-cs"/>
            </a:endParaRPr>
          </a:p>
        </p:txBody>
      </p:sp>
      <p:sp>
        <p:nvSpPr>
          <p:cNvPr id="4" name="Footer Placeholder 3"/>
          <p:cNvSpPr>
            <a:spLocks noGrp="1"/>
          </p:cNvSpPr>
          <p:nvPr>
            <p:ph type="ftr" sz="quarter" idx="11"/>
          </p:nvPr>
        </p:nvSpPr>
        <p:spPr/>
        <p:txBody>
          <a:bodyPr/>
          <a:lstStyle/>
          <a:p>
            <a:r>
              <a:rPr lang="en-US"/>
              <a:t>Nisha Karolia                                                                                       Chapter 1 Introduction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3256</Words>
  <Application>Microsoft Office PowerPoint</Application>
  <PresentationFormat>Widescreen</PresentationFormat>
  <Paragraphs>413</Paragraphs>
  <Slides>58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Palatino</vt:lpstr>
      <vt:lpstr>StarSymbol</vt:lpstr>
      <vt:lpstr>Wingdings</vt:lpstr>
      <vt:lpstr>Office Theme</vt:lpstr>
      <vt:lpstr>Software Engineering</vt:lpstr>
      <vt:lpstr>Hierarchy</vt:lpstr>
      <vt:lpstr>IT Industry Organisation structure</vt:lpstr>
      <vt:lpstr>PowerPoint Presentation</vt:lpstr>
      <vt:lpstr>Where are you ?</vt:lpstr>
      <vt:lpstr>PowerPoint Presentation</vt:lpstr>
      <vt:lpstr>What are you going to do</vt:lpstr>
      <vt:lpstr>Ans: Create Develop Software</vt:lpstr>
      <vt:lpstr>Chapter 1- Introduction</vt:lpstr>
      <vt:lpstr>Day 1 - Points Covered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 Software engineering</vt:lpstr>
      <vt:lpstr>PowerPoint Presentation</vt:lpstr>
      <vt:lpstr>PowerPoint Presentation</vt:lpstr>
      <vt:lpstr>PowerPoint Presentation</vt:lpstr>
      <vt:lpstr>PowerPoint Presentation</vt:lpstr>
      <vt:lpstr>Software project failure</vt:lpstr>
      <vt:lpstr>Software costs</vt:lpstr>
      <vt:lpstr>PowerPoint Presentation</vt:lpstr>
      <vt:lpstr>PowerPoint Presentation</vt:lpstr>
      <vt:lpstr>PowerPoint Presentation</vt:lpstr>
      <vt:lpstr>PowerPoint Presentation</vt:lpstr>
      <vt:lpstr>Software products &amp; Specification</vt:lpstr>
      <vt:lpstr>IT Industry can be seen 2 dimensions</vt:lpstr>
      <vt:lpstr>PowerPoint Presentation</vt:lpstr>
      <vt:lpstr>Service Based</vt:lpstr>
      <vt:lpstr>PowerPoint Presentation</vt:lpstr>
      <vt:lpstr>PowerPoint Presentation</vt:lpstr>
      <vt:lpstr>PowerPoint Presentation</vt:lpstr>
      <vt:lpstr>PowerPoint Presentation</vt:lpstr>
      <vt:lpstr>3P’s = Product /Process/Project</vt:lpstr>
      <vt:lpstr>Software engineering diversity</vt:lpstr>
      <vt:lpstr>Application Types</vt:lpstr>
      <vt:lpstr>Application brief</vt:lpstr>
      <vt:lpstr>Professional software development</vt:lpstr>
      <vt:lpstr>Software engineering</vt:lpstr>
      <vt:lpstr>Frequently asked questions about software engineering </vt:lpstr>
      <vt:lpstr>Frequently asked questions about software engineering</vt:lpstr>
      <vt:lpstr>PowerPoint Presentation</vt:lpstr>
      <vt:lpstr>PowerPoint Presentation</vt:lpstr>
      <vt:lpstr>Importance of software engineering</vt:lpstr>
      <vt:lpstr>PowerPoint Presentation</vt:lpstr>
      <vt:lpstr>General issues that affect Software</vt:lpstr>
      <vt:lpstr>General issues that affect software</vt:lpstr>
      <vt:lpstr>Ethical principles</vt:lpstr>
      <vt:lpstr>Essential attributes of good software</vt:lpstr>
      <vt:lpstr>Product/Process/Project</vt:lpstr>
      <vt:lpstr>Software process activities</vt:lpstr>
      <vt:lpstr>PowerPoint Presentation</vt:lpstr>
      <vt:lpstr>Process Framework</vt:lpstr>
      <vt:lpstr>Common Framework activities</vt:lpstr>
      <vt:lpstr>Umbrella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Saravia</dc:creator>
  <cp:lastModifiedBy>Nisha Saravia</cp:lastModifiedBy>
  <cp:revision>8</cp:revision>
  <dcterms:created xsi:type="dcterms:W3CDTF">2022-05-23T11:47:41Z</dcterms:created>
  <dcterms:modified xsi:type="dcterms:W3CDTF">2022-05-24T06:33:27Z</dcterms:modified>
</cp:coreProperties>
</file>