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9" r:id="rId6"/>
    <p:sldId id="291" r:id="rId7"/>
    <p:sldId id="292" r:id="rId8"/>
    <p:sldId id="293" r:id="rId9"/>
    <p:sldId id="294" r:id="rId10"/>
    <p:sldId id="290"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3" d="100"/>
          <a:sy n="53" d="100"/>
        </p:scale>
        <p:origin x="-1224" y="72"/>
      </p:cViewPr>
      <p:guideLst>
        <p:guide orient="horz" pos="3072"/>
        <p:guide pos="409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08000" y="3670300"/>
            <a:ext cx="11988800" cy="3563954"/>
          </a:xfrm>
        </p:spPr>
        <p:txBody>
          <a:bodyPr>
            <a:normAutofit/>
          </a:bodyPr>
          <a:lstStyle/>
          <a:p>
            <a:r>
              <a:rPr lang="en-IN" dirty="0" smtClean="0"/>
              <a:t>Machine Learning Project</a:t>
            </a:r>
            <a:br>
              <a:rPr lang="en-IN" dirty="0" smtClean="0"/>
            </a:br>
            <a:r>
              <a:rPr lang="en-IN" dirty="0" smtClean="0"/>
              <a:t/>
            </a:r>
            <a:br>
              <a:rPr lang="en-IN" dirty="0" smtClean="0"/>
            </a:br>
            <a:r>
              <a:rPr lang="en-IN" sz="6000" dirty="0" smtClean="0">
                <a:solidFill>
                  <a:schemeClr val="accent5">
                    <a:lumMod val="75000"/>
                  </a:schemeClr>
                </a:solidFill>
              </a:rPr>
              <a:t>Weather Prediction</a:t>
            </a:r>
            <a:endParaRPr lang="en-IN" dirty="0">
              <a:solidFill>
                <a:schemeClr val="accent5">
                  <a:lumMod val="75000"/>
                </a:schemeClr>
              </a:solidFill>
            </a:endParaRPr>
          </a:p>
        </p:txBody>
      </p:sp>
      <p:sp>
        <p:nvSpPr>
          <p:cNvPr id="133" name="Vehicle Loan Digital Marketing…"/>
          <p:cNvSpPr txBox="1">
            <a:spLocks noGrp="1"/>
          </p:cNvSpPr>
          <p:nvPr>
            <p:ph type="subTitle" sz="quarter" idx="4294967295"/>
          </p:nvPr>
        </p:nvSpPr>
        <p:spPr>
          <a:xfrm>
            <a:off x="6548438" y="6591300"/>
            <a:ext cx="6456362" cy="2481263"/>
          </a:xfrm>
          <a:prstGeom prst="rect">
            <a:avLst/>
          </a:prstGeom>
        </p:spPr>
        <p:txBody>
          <a:bodyPr>
            <a:normAutofit/>
          </a:bodyPr>
          <a:lstStyle/>
          <a:p>
            <a:pPr algn="ctr">
              <a:buNone/>
              <a:defRPr sz="3600">
                <a:latin typeface="Arial"/>
                <a:ea typeface="Arial"/>
                <a:cs typeface="Arial"/>
                <a:sym typeface="Arial"/>
              </a:defRPr>
            </a:pPr>
            <a:r>
              <a:rPr lang="en-IN" dirty="0" smtClean="0"/>
              <a:t> </a:t>
            </a:r>
            <a:endParaRPr dirty="0"/>
          </a:p>
          <a:p>
            <a:pPr algn="ctr">
              <a:defRPr>
                <a:latin typeface="Arial"/>
                <a:ea typeface="Arial"/>
                <a:cs typeface="Arial"/>
                <a:sym typeface="Arial"/>
              </a:defRPr>
            </a:pPr>
            <a:endParaRPr dirty="0"/>
          </a:p>
          <a:p>
            <a:pPr algn="ctr">
              <a:buNone/>
              <a:defRPr>
                <a:latin typeface="Arial"/>
                <a:ea typeface="Arial"/>
                <a:cs typeface="Arial"/>
                <a:sym typeface="Arial"/>
              </a:defRPr>
            </a:pPr>
            <a:r>
              <a:rPr lang="en-IN" dirty="0" smtClean="0"/>
              <a:t>B</a:t>
            </a:r>
            <a:r>
              <a:rPr smtClean="0"/>
              <a:t>y </a:t>
            </a:r>
            <a:r>
              <a:rPr lang="en-US" dirty="0" smtClean="0"/>
              <a:t>Nisha Mathew</a:t>
            </a:r>
            <a:endParaRPr dirty="0"/>
          </a:p>
        </p:txBody>
      </p:sp>
      <p:pic>
        <p:nvPicPr>
          <p:cNvPr id="1029" name="Picture 5" descr="C:\Users\ashis\AppData\Local\Microsoft\Windows\INetCache\IE\TWGQ22Z7\419px-Nuvola_weather_heavy_rain.svg[1].png"/>
          <p:cNvPicPr>
            <a:picLocks noChangeAspect="1" noChangeArrowheads="1"/>
          </p:cNvPicPr>
          <p:nvPr/>
        </p:nvPicPr>
        <p:blipFill>
          <a:blip r:embed="rId2"/>
          <a:srcRect/>
          <a:stretch>
            <a:fillRect/>
          </a:stretch>
        </p:blipFill>
        <p:spPr bwMode="auto">
          <a:xfrm>
            <a:off x="8431226" y="0"/>
            <a:ext cx="3960000" cy="3960000"/>
          </a:xfrm>
          <a:prstGeom prst="rect">
            <a:avLst/>
          </a:prstGeom>
          <a:noFill/>
        </p:spPr>
      </p:pic>
      <p:pic>
        <p:nvPicPr>
          <p:cNvPr id="1041" name="Picture 17" descr="Image result for sun image transparent background"/>
          <p:cNvPicPr>
            <a:picLocks noChangeAspect="1" noChangeArrowheads="1"/>
          </p:cNvPicPr>
          <p:nvPr/>
        </p:nvPicPr>
        <p:blipFill>
          <a:blip r:embed="rId3"/>
          <a:srcRect/>
          <a:stretch>
            <a:fillRect/>
          </a:stretch>
        </p:blipFill>
        <p:spPr bwMode="auto">
          <a:xfrm>
            <a:off x="0" y="233330"/>
            <a:ext cx="3362325" cy="3362326"/>
          </a:xfrm>
          <a:prstGeom prst="rect">
            <a:avLst/>
          </a:prstGeom>
          <a:noFill/>
        </p:spPr>
      </p:pic>
      <p:pic>
        <p:nvPicPr>
          <p:cNvPr id="1049" name="Picture 25" descr="Image result for snow image transparent background"/>
          <p:cNvPicPr>
            <a:picLocks noChangeAspect="1" noChangeArrowheads="1"/>
          </p:cNvPicPr>
          <p:nvPr/>
        </p:nvPicPr>
        <p:blipFill>
          <a:blip r:embed="rId4"/>
          <a:srcRect/>
          <a:stretch>
            <a:fillRect/>
          </a:stretch>
        </p:blipFill>
        <p:spPr bwMode="auto">
          <a:xfrm>
            <a:off x="4716449" y="0"/>
            <a:ext cx="3314446" cy="3600000"/>
          </a:xfrm>
          <a:prstGeom prst="rect">
            <a:avLst/>
          </a:prstGeom>
          <a:noFill/>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a:bodyPr>
          <a:lstStyle>
            <a:lvl1pPr>
              <a:defRPr>
                <a:latin typeface="Arial"/>
                <a:ea typeface="Arial"/>
                <a:cs typeface="Arial"/>
                <a:sym typeface="Arial"/>
              </a:defRPr>
            </a:lvl1pPr>
          </a:lstStyle>
          <a:p>
            <a:r>
              <a:rPr lang="en-IN" dirty="0" smtClean="0"/>
              <a:t>The Linear Regression Model created with features day, month and year for predicting the mean temperature evaluated to be performing poorly</a:t>
            </a:r>
          </a:p>
          <a:p>
            <a:r>
              <a:rPr lang="en-IN" dirty="0" smtClean="0"/>
              <a:t>The creation of mean temperature range for using the classification algorithms yielded better performance with CART algorithm on both test and training dataset on accuracy. </a:t>
            </a:r>
            <a:endParaRPr lang="en-IN" dirty="0" smtClean="0"/>
          </a:p>
          <a:p>
            <a:endParaRPr dirty="0"/>
          </a:p>
        </p:txBody>
      </p:sp>
    </p:spTree>
    <p:extLst>
      <p:ext uri="{BB962C8B-B14F-4D97-AF65-F5344CB8AC3E}">
        <p14:creationId xmlns="" xmlns:p14="http://schemas.microsoft.com/office/powerpoint/2010/main" val="35336843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noAutofit/>
          </a:bodyPr>
          <a:lstStyle>
            <a:lvl1pPr>
              <a:defRPr>
                <a:solidFill>
                  <a:schemeClr val="accent6">
                    <a:hueOff val="36663"/>
                    <a:satOff val="1899"/>
                    <a:lumOff val="-23748"/>
                  </a:schemeClr>
                </a:solidFill>
                <a:latin typeface="Arial"/>
                <a:ea typeface="Arial"/>
                <a:cs typeface="Arial"/>
                <a:sym typeface="Arial"/>
              </a:defRPr>
            </a:lvl1pPr>
          </a:lstStyle>
          <a:p>
            <a:r>
              <a:rPr lang="en-US" sz="4800" b="1" dirty="0" smtClean="0"/>
              <a:t>Dataset – Weather Pattern (1940-1945)</a:t>
            </a:r>
            <a:endParaRPr sz="4800" b="1"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73046" y="3019412"/>
            <a:ext cx="11988800" cy="1857388"/>
          </a:xfrm>
          <a:prstGeom prst="rect">
            <a:avLst/>
          </a:prstGeom>
        </p:spPr>
        <p:txBody>
          <a:bodyPr>
            <a:normAutofit fontScale="70000" lnSpcReduction="20000"/>
          </a:bodyPr>
          <a:lstStyle>
            <a:lvl1pPr>
              <a:defRPr>
                <a:latin typeface="Arial"/>
                <a:ea typeface="Arial"/>
                <a:cs typeface="Arial"/>
                <a:sym typeface="Arial"/>
              </a:defRPr>
            </a:lvl1pPr>
          </a:lstStyle>
          <a:p>
            <a:r>
              <a:rPr lang="en-IN" sz="3200" dirty="0" smtClean="0"/>
              <a:t>The data is of weather patterns observed at 159 different weather stations in US during the period 1940 to 1945. It contains </a:t>
            </a:r>
            <a:r>
              <a:rPr lang="en-IN" sz="3200" dirty="0" smtClean="0"/>
              <a:t>date-wise </a:t>
            </a:r>
            <a:r>
              <a:rPr lang="en-IN" sz="3200" dirty="0" smtClean="0"/>
              <a:t>information on minimum and maximum temperature, precipitation and snowfall etc. The classification goal is to predict the mean temperature as </a:t>
            </a:r>
            <a:r>
              <a:rPr lang="en-IN" sz="3200" dirty="0" smtClean="0"/>
              <a:t>accurately </a:t>
            </a:r>
            <a:r>
              <a:rPr lang="en-IN" sz="3200" dirty="0" smtClean="0"/>
              <a:t>as possible</a:t>
            </a:r>
            <a:r>
              <a:rPr lang="en-IN" sz="3200" dirty="0" smtClean="0"/>
              <a:t>.</a:t>
            </a:r>
            <a:endParaRPr lang="en-IN" sz="3200" dirty="0" smtClean="0"/>
          </a:p>
          <a:p>
            <a:pPr lvl="1"/>
            <a:r>
              <a:rPr lang="en-IN" sz="3200" dirty="0" smtClean="0"/>
              <a:t>Some </a:t>
            </a:r>
            <a:r>
              <a:rPr lang="en-IN" sz="3200" dirty="0" smtClean="0"/>
              <a:t>data fields included are:</a:t>
            </a:r>
          </a:p>
          <a:p>
            <a:pPr lvl="1">
              <a:buNone/>
            </a:pPr>
            <a:endParaRPr lang="en-IN" sz="3200" dirty="0" smtClean="0"/>
          </a:p>
          <a:p>
            <a:pPr>
              <a:buNone/>
            </a:pPr>
            <a:endParaRPr lang="en-IN" sz="3200" dirty="0" smtClean="0"/>
          </a:p>
        </p:txBody>
      </p:sp>
      <p:graphicFrame>
        <p:nvGraphicFramePr>
          <p:cNvPr id="5" name="Table 4"/>
          <p:cNvGraphicFramePr>
            <a:graphicFrameLocks noGrp="1"/>
          </p:cNvGraphicFramePr>
          <p:nvPr/>
        </p:nvGraphicFramePr>
        <p:xfrm>
          <a:off x="1216267" y="4233299"/>
          <a:ext cx="11215766" cy="5111994"/>
        </p:xfrm>
        <a:graphic>
          <a:graphicData uri="http://schemas.openxmlformats.org/drawingml/2006/table">
            <a:tbl>
              <a:tblPr/>
              <a:tblGrid>
                <a:gridCol w="3233311"/>
                <a:gridCol w="7982455"/>
              </a:tblGrid>
              <a:tr h="191279">
                <a:tc>
                  <a:txBody>
                    <a:bodyPr/>
                    <a:lstStyle/>
                    <a:p>
                      <a:pPr algn="ctr" fontAlgn="ctr"/>
                      <a:r>
                        <a:rPr lang="en-IN" sz="1200" b="1" i="0" u="none" strike="noStrike" dirty="0">
                          <a:solidFill>
                            <a:srgbClr val="000000"/>
                          </a:solidFill>
                          <a:latin typeface="Calibri"/>
                        </a:rPr>
                        <a:t>Feature</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IN" sz="1200" b="1" i="0" u="none" strike="noStrike">
                          <a:solidFill>
                            <a:srgbClr val="000000"/>
                          </a:solidFill>
                          <a:latin typeface="Calibri"/>
                        </a:rPr>
                        <a:t>Description </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191279">
                <a:tc>
                  <a:txBody>
                    <a:bodyPr/>
                    <a:lstStyle/>
                    <a:p>
                      <a:pPr algn="ctr" fontAlgn="ctr"/>
                      <a:r>
                        <a:rPr lang="en-IN" sz="1200" b="0" i="0" u="none" strike="noStrike" dirty="0">
                          <a:solidFill>
                            <a:srgbClr val="000000"/>
                          </a:solidFill>
                          <a:latin typeface="Calibri"/>
                        </a:rPr>
                        <a:t>Rank</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Movie rank order</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Title</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The title of the film</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115">
                <a:tc>
                  <a:txBody>
                    <a:bodyPr/>
                    <a:lstStyle/>
                    <a:p>
                      <a:pPr algn="ctr" fontAlgn="ctr"/>
                      <a:r>
                        <a:rPr lang="en-IN" sz="1200" b="0" i="0" u="none" strike="noStrike">
                          <a:solidFill>
                            <a:srgbClr val="000000"/>
                          </a:solidFill>
                          <a:latin typeface="Calibri"/>
                        </a:rPr>
                        <a:t>Genre</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A comma-separated list of genres used to classify the film</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6065">
                <a:tc>
                  <a:txBody>
                    <a:bodyPr/>
                    <a:lstStyle/>
                    <a:p>
                      <a:pPr algn="ctr" fontAlgn="ctr"/>
                      <a:r>
                        <a:rPr lang="en-IN" sz="1200" b="0" i="0" u="none" strike="noStrike">
                          <a:solidFill>
                            <a:srgbClr val="000000"/>
                          </a:solidFill>
                          <a:latin typeface="Calibri"/>
                        </a:rPr>
                        <a:t>STA</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Weather Station</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Date</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Self-explanatory</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Precip</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Precipitation in mm</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WindGustSpd</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Peak wind gust speed in km/h</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MaxTemp</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Temperature in degrees Celsius</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MinTemp</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Temperature in degrees Celsius</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MeanTemp</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Temperature in degrees Celsius</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Snowfall</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Snowfall and Ice Pellets in mm</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dirty="0" err="1">
                          <a:solidFill>
                            <a:srgbClr val="000000"/>
                          </a:solidFill>
                          <a:latin typeface="Calibri"/>
                        </a:rPr>
                        <a:t>PoorWeather</a:t>
                      </a:r>
                      <a:endParaRPr lang="en-IN" sz="1200" b="0" i="0" u="none" strike="noStrike" dirty="0">
                        <a:solidFill>
                          <a:srgbClr val="000000"/>
                        </a:solidFill>
                        <a:latin typeface="Calibri"/>
                      </a:endParaRP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A repeat of the TSHDSBRSGF column</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YR</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Year of Observation</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MO</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Month of Observation</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DA</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Day of Observation</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PRCP</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Precipitation in Inches and Hundredths</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DR</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Peak wind gust direction in tens of degrees</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dirty="0">
                          <a:solidFill>
                            <a:srgbClr val="000000"/>
                          </a:solidFill>
                          <a:latin typeface="Calibri"/>
                        </a:rPr>
                        <a:t>SPD</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Peak wind gust speed in knots</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MAX</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200" b="0" i="0" u="none" strike="noStrike">
                          <a:solidFill>
                            <a:srgbClr val="000000"/>
                          </a:solidFill>
                          <a:latin typeface="Calibri"/>
                        </a:rPr>
                        <a:t>Maximum temperature in degrees Fahrenheit</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MIN</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de-DE" sz="1200" b="0" i="0" u="none" strike="noStrike">
                          <a:solidFill>
                            <a:srgbClr val="000000"/>
                          </a:solidFill>
                          <a:latin typeface="Calibri"/>
                        </a:rPr>
                        <a:t>Minimum temperature in degrees Fahrenheit</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MEA</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Mean temperature in degrees Fahrenheit</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a:solidFill>
                            <a:srgbClr val="000000"/>
                          </a:solidFill>
                          <a:latin typeface="Calibri"/>
                        </a:rPr>
                        <a:t>SNF</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a:solidFill>
                            <a:srgbClr val="000000"/>
                          </a:solidFill>
                          <a:latin typeface="Calibri"/>
                        </a:rPr>
                        <a:t>Snowfall in inches and tenths</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0676">
                <a:tc>
                  <a:txBody>
                    <a:bodyPr/>
                    <a:lstStyle/>
                    <a:p>
                      <a:pPr algn="ctr" fontAlgn="ctr"/>
                      <a:r>
                        <a:rPr lang="en-IN" sz="1200" b="0" i="0" u="none" strike="noStrike">
                          <a:solidFill>
                            <a:srgbClr val="000000"/>
                          </a:solidFill>
                          <a:latin typeface="Calibri"/>
                        </a:rPr>
                        <a:t>SND</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latin typeface="Calibri"/>
                        </a:rPr>
                        <a:t>Snow depth (includes ice pellets) recorded at 1200 GMT except 0000 GMT in Far East Asian Area in - inches and tenths</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1279">
                <a:tc>
                  <a:txBody>
                    <a:bodyPr/>
                    <a:lstStyle/>
                    <a:p>
                      <a:pPr algn="ctr" fontAlgn="ctr"/>
                      <a:r>
                        <a:rPr lang="en-IN" sz="1200" b="0" i="0" u="none" strike="noStrike" dirty="0">
                          <a:solidFill>
                            <a:srgbClr val="000000"/>
                          </a:solidFill>
                          <a:latin typeface="Calibri"/>
                        </a:rPr>
                        <a:t>FT</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000000"/>
                          </a:solidFill>
                          <a:latin typeface="Calibri"/>
                        </a:rPr>
                        <a:t>Frozen Ground Top (depth in inches)</a:t>
                      </a:r>
                    </a:p>
                  </a:txBody>
                  <a:tcPr marL="5254" marR="5254" marT="5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Pre-profiling Report</a:t>
            </a:r>
            <a:endParaRPr dirty="0"/>
          </a:p>
        </p:txBody>
      </p:sp>
      <p:graphicFrame>
        <p:nvGraphicFramePr>
          <p:cNvPr id="8" name="Table 7"/>
          <p:cNvGraphicFramePr>
            <a:graphicFrameLocks noGrp="1"/>
          </p:cNvGraphicFramePr>
          <p:nvPr/>
        </p:nvGraphicFramePr>
        <p:xfrm>
          <a:off x="430170" y="2662222"/>
          <a:ext cx="4643470" cy="1828800"/>
        </p:xfrm>
        <a:graphic>
          <a:graphicData uri="http://schemas.openxmlformats.org/drawingml/2006/table">
            <a:tbl>
              <a:tblPr bandRow="1">
                <a:tableStyleId>{CF821DB8-F4EB-4A41-A1BA-3FCAFE7338EE}</a:tableStyleId>
              </a:tblPr>
              <a:tblGrid>
                <a:gridCol w="3499427"/>
                <a:gridCol w="1144043"/>
              </a:tblGrid>
              <a:tr h="365760">
                <a:tc>
                  <a:txBody>
                    <a:bodyPr/>
                    <a:lstStyle/>
                    <a:p>
                      <a:r>
                        <a:rPr lang="en-IN" sz="1800" dirty="0"/>
                        <a:t>Number of variables</a:t>
                      </a:r>
                    </a:p>
                  </a:txBody>
                  <a:tcPr anchor="ctr"/>
                </a:tc>
                <a:tc>
                  <a:txBody>
                    <a:bodyPr/>
                    <a:lstStyle/>
                    <a:p>
                      <a:r>
                        <a:rPr lang="en-IN" sz="1800" dirty="0" smtClean="0"/>
                        <a:t>31</a:t>
                      </a:r>
                      <a:endParaRPr lang="en-IN" sz="1800" dirty="0"/>
                    </a:p>
                  </a:txBody>
                  <a:tcPr anchor="ctr"/>
                </a:tc>
              </a:tr>
              <a:tr h="365760">
                <a:tc>
                  <a:txBody>
                    <a:bodyPr/>
                    <a:lstStyle/>
                    <a:p>
                      <a:r>
                        <a:rPr lang="en-IN" sz="1800" dirty="0"/>
                        <a:t>Number of observations</a:t>
                      </a:r>
                    </a:p>
                  </a:txBody>
                  <a:tcPr anchor="ctr"/>
                </a:tc>
                <a:tc>
                  <a:txBody>
                    <a:bodyPr/>
                    <a:lstStyle/>
                    <a:p>
                      <a:r>
                        <a:rPr lang="en-IN" sz="1800" dirty="0" smtClean="0"/>
                        <a:t>119040</a:t>
                      </a:r>
                      <a:endParaRPr lang="en-IN" sz="1800" dirty="0"/>
                    </a:p>
                  </a:txBody>
                  <a:tcPr anchor="ctr"/>
                </a:tc>
              </a:tr>
              <a:tr h="365760">
                <a:tc>
                  <a:txBody>
                    <a:bodyPr/>
                    <a:lstStyle/>
                    <a:p>
                      <a:r>
                        <a:rPr lang="en-IN" sz="1800"/>
                        <a:t>Total Missing (%)</a:t>
                      </a:r>
                    </a:p>
                  </a:txBody>
                  <a:tcPr anchor="ctr"/>
                </a:tc>
                <a:tc>
                  <a:txBody>
                    <a:bodyPr/>
                    <a:lstStyle/>
                    <a:p>
                      <a:r>
                        <a:rPr lang="en-IN" sz="1800" dirty="0" smtClean="0"/>
                        <a:t>46.5% </a:t>
                      </a:r>
                      <a:endParaRPr lang="en-IN" sz="1800" dirty="0"/>
                    </a:p>
                  </a:txBody>
                  <a:tcPr anchor="ctr"/>
                </a:tc>
              </a:tr>
              <a:tr h="365760">
                <a:tc>
                  <a:txBody>
                    <a:bodyPr/>
                    <a:lstStyle/>
                    <a:p>
                      <a:r>
                        <a:rPr lang="en-IN" sz="1800"/>
                        <a:t>Total size in memory</a:t>
                      </a:r>
                    </a:p>
                  </a:txBody>
                  <a:tcPr anchor="ctr"/>
                </a:tc>
                <a:tc>
                  <a:txBody>
                    <a:bodyPr/>
                    <a:lstStyle/>
                    <a:p>
                      <a:r>
                        <a:rPr lang="en-IN" dirty="0" smtClean="0"/>
                        <a:t>28.2 </a:t>
                      </a:r>
                      <a:r>
                        <a:rPr lang="en-IN" dirty="0" err="1" smtClean="0"/>
                        <a:t>MiB</a:t>
                      </a:r>
                      <a:r>
                        <a:rPr lang="en-IN" sz="1800" dirty="0" smtClean="0"/>
                        <a:t> </a:t>
                      </a:r>
                      <a:endParaRPr lang="en-IN" sz="1800" dirty="0"/>
                    </a:p>
                  </a:txBody>
                  <a:tcPr anchor="ctr"/>
                </a:tc>
              </a:tr>
              <a:tr h="365760">
                <a:tc>
                  <a:txBody>
                    <a:bodyPr/>
                    <a:lstStyle/>
                    <a:p>
                      <a:r>
                        <a:rPr lang="en-IN" sz="1800" dirty="0"/>
                        <a:t>Average record size in memory</a:t>
                      </a:r>
                    </a:p>
                  </a:txBody>
                  <a:tcPr anchor="ctr"/>
                </a:tc>
                <a:tc>
                  <a:txBody>
                    <a:bodyPr/>
                    <a:lstStyle/>
                    <a:p>
                      <a:r>
                        <a:rPr lang="en-IN" dirty="0" smtClean="0"/>
                        <a:t>248.0 B</a:t>
                      </a:r>
                      <a:r>
                        <a:rPr lang="en-IN" sz="1800" dirty="0" smtClean="0"/>
                        <a:t> </a:t>
                      </a:r>
                      <a:endParaRPr lang="en-IN" sz="1800" dirty="0"/>
                    </a:p>
                  </a:txBody>
                  <a:tcPr anchor="ctr"/>
                </a:tc>
              </a:tr>
            </a:tbl>
          </a:graphicData>
        </a:graphic>
      </p:graphicFrame>
      <p:sp>
        <p:nvSpPr>
          <p:cNvPr id="8194" name="Rectangle 2"/>
          <p:cNvSpPr>
            <a:spLocks noChangeArrowheads="1"/>
          </p:cNvSpPr>
          <p:nvPr/>
        </p:nvSpPr>
        <p:spPr bwMode="auto">
          <a:xfrm>
            <a:off x="430170" y="2233594"/>
            <a:ext cx="193036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l" defTabSz="914400" fontAlgn="base" hangingPunct="1">
              <a:spcBef>
                <a:spcPct val="0"/>
              </a:spcBef>
              <a:spcAft>
                <a:spcPct val="0"/>
              </a:spcAft>
            </a:pPr>
            <a:r>
              <a:rPr lang="en-US" sz="2000" b="1" dirty="0" smtClean="0">
                <a:solidFill>
                  <a:schemeClr val="tx1"/>
                </a:solidFill>
                <a:latin typeface="Arial" pitchFamily="34" charset="0"/>
                <a:cs typeface="Arial" pitchFamily="34" charset="0"/>
              </a:rPr>
              <a:t>Dataset info</a:t>
            </a:r>
          </a:p>
        </p:txBody>
      </p:sp>
      <p:graphicFrame>
        <p:nvGraphicFramePr>
          <p:cNvPr id="10" name="Table 9"/>
          <p:cNvGraphicFramePr>
            <a:graphicFrameLocks noGrp="1"/>
          </p:cNvGraphicFramePr>
          <p:nvPr/>
        </p:nvGraphicFramePr>
        <p:xfrm>
          <a:off x="9074168" y="2733660"/>
          <a:ext cx="2691858" cy="2560320"/>
        </p:xfrm>
        <a:graphic>
          <a:graphicData uri="http://schemas.openxmlformats.org/drawingml/2006/table">
            <a:tbl>
              <a:tblPr bandRow="1">
                <a:tableStyleId>{CF821DB8-F4EB-4A41-A1BA-3FCAFE7338EE}</a:tableStyleId>
              </a:tblPr>
              <a:tblGrid>
                <a:gridCol w="2101241"/>
                <a:gridCol w="590617"/>
              </a:tblGrid>
              <a:tr h="365760">
                <a:tc>
                  <a:txBody>
                    <a:bodyPr/>
                    <a:lstStyle/>
                    <a:p>
                      <a:r>
                        <a:rPr lang="en-IN"/>
                        <a:t>Numeric</a:t>
                      </a:r>
                    </a:p>
                  </a:txBody>
                  <a:tcPr anchor="ctr"/>
                </a:tc>
                <a:tc>
                  <a:txBody>
                    <a:bodyPr/>
                    <a:lstStyle/>
                    <a:p>
                      <a:r>
                        <a:rPr lang="en-IN"/>
                        <a:t>9 </a:t>
                      </a:r>
                    </a:p>
                  </a:txBody>
                  <a:tcPr anchor="ctr"/>
                </a:tc>
              </a:tr>
              <a:tr h="365760">
                <a:tc>
                  <a:txBody>
                    <a:bodyPr/>
                    <a:lstStyle/>
                    <a:p>
                      <a:r>
                        <a:rPr lang="en-IN"/>
                        <a:t>Categorical</a:t>
                      </a:r>
                    </a:p>
                  </a:txBody>
                  <a:tcPr anchor="ctr"/>
                </a:tc>
                <a:tc>
                  <a:txBody>
                    <a:bodyPr/>
                    <a:lstStyle/>
                    <a:p>
                      <a:r>
                        <a:rPr lang="en-IN"/>
                        <a:t>7 </a:t>
                      </a:r>
                    </a:p>
                  </a:txBody>
                  <a:tcPr anchor="ctr"/>
                </a:tc>
              </a:tr>
              <a:tr h="365760">
                <a:tc>
                  <a:txBody>
                    <a:bodyPr/>
                    <a:lstStyle/>
                    <a:p>
                      <a:r>
                        <a:rPr lang="en-IN"/>
                        <a:t>Boolean</a:t>
                      </a:r>
                    </a:p>
                  </a:txBody>
                  <a:tcPr anchor="ctr"/>
                </a:tc>
                <a:tc>
                  <a:txBody>
                    <a:bodyPr/>
                    <a:lstStyle/>
                    <a:p>
                      <a:r>
                        <a:rPr lang="en-IN"/>
                        <a:t>1 </a:t>
                      </a:r>
                    </a:p>
                  </a:txBody>
                  <a:tcPr anchor="ctr"/>
                </a:tc>
              </a:tr>
              <a:tr h="365760">
                <a:tc>
                  <a:txBody>
                    <a:bodyPr/>
                    <a:lstStyle/>
                    <a:p>
                      <a:r>
                        <a:rPr lang="en-IN"/>
                        <a:t>Date</a:t>
                      </a:r>
                    </a:p>
                  </a:txBody>
                  <a:tcPr anchor="ctr"/>
                </a:tc>
                <a:tc>
                  <a:txBody>
                    <a:bodyPr/>
                    <a:lstStyle/>
                    <a:p>
                      <a:r>
                        <a:rPr lang="en-IN"/>
                        <a:t>0 </a:t>
                      </a:r>
                    </a:p>
                  </a:txBody>
                  <a:tcPr anchor="ctr"/>
                </a:tc>
              </a:tr>
              <a:tr h="365760">
                <a:tc>
                  <a:txBody>
                    <a:bodyPr/>
                    <a:lstStyle/>
                    <a:p>
                      <a:r>
                        <a:rPr lang="en-IN"/>
                        <a:t>Text (Unique)</a:t>
                      </a:r>
                    </a:p>
                  </a:txBody>
                  <a:tcPr anchor="ctr"/>
                </a:tc>
                <a:tc>
                  <a:txBody>
                    <a:bodyPr/>
                    <a:lstStyle/>
                    <a:p>
                      <a:r>
                        <a:rPr lang="en-IN"/>
                        <a:t>0 </a:t>
                      </a:r>
                    </a:p>
                  </a:txBody>
                  <a:tcPr anchor="ctr"/>
                </a:tc>
              </a:tr>
              <a:tr h="365760">
                <a:tc>
                  <a:txBody>
                    <a:bodyPr/>
                    <a:lstStyle/>
                    <a:p>
                      <a:r>
                        <a:rPr lang="en-IN"/>
                        <a:t>Rejected</a:t>
                      </a:r>
                    </a:p>
                  </a:txBody>
                  <a:tcPr anchor="ctr"/>
                </a:tc>
                <a:tc>
                  <a:txBody>
                    <a:bodyPr/>
                    <a:lstStyle/>
                    <a:p>
                      <a:r>
                        <a:rPr lang="en-IN"/>
                        <a:t>14 </a:t>
                      </a:r>
                    </a:p>
                  </a:txBody>
                  <a:tcPr anchor="ctr"/>
                </a:tc>
              </a:tr>
              <a:tr h="365760">
                <a:tc>
                  <a:txBody>
                    <a:bodyPr/>
                    <a:lstStyle/>
                    <a:p>
                      <a:r>
                        <a:rPr lang="en-IN"/>
                        <a:t>Unsupported</a:t>
                      </a:r>
                    </a:p>
                  </a:txBody>
                  <a:tcPr anchor="ctr"/>
                </a:tc>
                <a:tc>
                  <a:txBody>
                    <a:bodyPr/>
                    <a:lstStyle/>
                    <a:p>
                      <a:r>
                        <a:rPr lang="en-IN" dirty="0"/>
                        <a:t>0</a:t>
                      </a:r>
                    </a:p>
                  </a:txBody>
                  <a:tcPr anchor="ctr"/>
                </a:tc>
              </a:tr>
            </a:tbl>
          </a:graphicData>
        </a:graphic>
      </p:graphicFrame>
      <p:sp>
        <p:nvSpPr>
          <p:cNvPr id="8195" name="Rectangle 3"/>
          <p:cNvSpPr>
            <a:spLocks noChangeArrowheads="1"/>
          </p:cNvSpPr>
          <p:nvPr/>
        </p:nvSpPr>
        <p:spPr bwMode="auto">
          <a:xfrm>
            <a:off x="9074168" y="2305032"/>
            <a:ext cx="271464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Variables types</a:t>
            </a:r>
          </a:p>
        </p:txBody>
      </p:sp>
      <p:sp>
        <p:nvSpPr>
          <p:cNvPr id="9" name="TextBox 8"/>
          <p:cNvSpPr txBox="1"/>
          <p:nvPr/>
        </p:nvSpPr>
        <p:spPr>
          <a:xfrm>
            <a:off x="358732" y="6019808"/>
            <a:ext cx="12646068" cy="20108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Font typeface="Arial" pitchFamily="34" charset="0"/>
              <a:buChar char="•"/>
            </a:pPr>
            <a:r>
              <a:rPr kumimoji="0" lang="en-IN" sz="2000" b="0" i="0" u="none" strike="noStrike" cap="none" spc="0" normalizeH="0" baseline="0" dirty="0" smtClean="0">
                <a:ln>
                  <a:noFill/>
                </a:ln>
                <a:solidFill>
                  <a:srgbClr val="414141"/>
                </a:solidFill>
                <a:effectLst/>
                <a:uFillTx/>
                <a:latin typeface="Arial" pitchFamily="34" charset="0"/>
                <a:cs typeface="Arial" pitchFamily="34" charset="0"/>
                <a:sym typeface="Palatino"/>
              </a:rPr>
              <a:t> Dataset has 9 fields</a:t>
            </a:r>
            <a:r>
              <a:rPr kumimoji="0" lang="en-IN" sz="2000" b="0" i="0" u="none" strike="noStrike" cap="none" spc="0" normalizeH="0" dirty="0" smtClean="0">
                <a:ln>
                  <a:noFill/>
                </a:ln>
                <a:solidFill>
                  <a:srgbClr val="414141"/>
                </a:solidFill>
                <a:effectLst/>
                <a:uFillTx/>
                <a:latin typeface="Arial" pitchFamily="34" charset="0"/>
                <a:cs typeface="Arial" pitchFamily="34" charset="0"/>
                <a:sym typeface="Palatino"/>
              </a:rPr>
              <a:t> with no data - </a:t>
            </a:r>
            <a:r>
              <a:rPr lang="en-IN" sz="2000" dirty="0" smtClean="0">
                <a:latin typeface="Arial" pitchFamily="34" charset="0"/>
                <a:cs typeface="Arial" pitchFamily="34" charset="0"/>
              </a:rPr>
              <a:t>'WTE</a:t>
            </a:r>
            <a:r>
              <a:rPr lang="en-IN" sz="2000" dirty="0" smtClean="0">
                <a:latin typeface="Arial" pitchFamily="34" charset="0"/>
                <a:cs typeface="Arial" pitchFamily="34" charset="0"/>
              </a:rPr>
              <a:t>', 'ITH', 'RVG', 'FB', 'FTI', 'FT', 'SD3', 'RHX', 'RHN‘</a:t>
            </a:r>
          </a:p>
          <a:p>
            <a:pPr algn="l">
              <a:buFont typeface="Arial" pitchFamily="34" charset="0"/>
              <a:buChar char="•"/>
            </a:pPr>
            <a:r>
              <a:rPr lang="en-IN" sz="2000" dirty="0" smtClean="0">
                <a:latin typeface="Arial" pitchFamily="34" charset="0"/>
                <a:cs typeface="Arial" pitchFamily="34" charset="0"/>
              </a:rPr>
              <a:t> There are another 7 fields with more than 70% of values missing - </a:t>
            </a:r>
            <a:r>
              <a:rPr lang="en-IN" sz="2000" dirty="0" smtClean="0">
                <a:latin typeface="Arial" pitchFamily="34" charset="0"/>
                <a:cs typeface="Arial" pitchFamily="34" charset="0"/>
              </a:rPr>
              <a:t>'PGT</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WindGustSpd</a:t>
            </a:r>
            <a:r>
              <a:rPr lang="en-IN" sz="2000" dirty="0" smtClean="0">
                <a:latin typeface="Arial" pitchFamily="34" charset="0"/>
                <a:cs typeface="Arial" pitchFamily="34" charset="0"/>
              </a:rPr>
              <a:t>', 'SPD', 'DR', 'SND', 'TSHDSBRSGF', '</a:t>
            </a:r>
            <a:r>
              <a:rPr lang="en-IN" sz="2000" dirty="0" err="1" smtClean="0">
                <a:latin typeface="Arial" pitchFamily="34" charset="0"/>
                <a:cs typeface="Arial" pitchFamily="34" charset="0"/>
              </a:rPr>
              <a:t>PoorWeather</a:t>
            </a:r>
            <a:r>
              <a:rPr lang="en-IN" sz="2000" dirty="0" smtClean="0">
                <a:latin typeface="Arial" pitchFamily="34" charset="0"/>
                <a:cs typeface="Arial" pitchFamily="34" charset="0"/>
              </a:rPr>
              <a:t>‘</a:t>
            </a:r>
          </a:p>
          <a:p>
            <a:pPr algn="l">
              <a:buFont typeface="Arial" pitchFamily="34" charset="0"/>
              <a:buChar char="•"/>
            </a:pPr>
            <a:r>
              <a:rPr kumimoji="0" lang="en-IN" sz="2000" b="0" i="0" u="none" strike="noStrike" cap="none" spc="0" normalizeH="0" baseline="0" dirty="0" smtClean="0">
                <a:ln>
                  <a:noFill/>
                </a:ln>
                <a:solidFill>
                  <a:srgbClr val="414141"/>
                </a:solidFill>
                <a:effectLst/>
                <a:uFillTx/>
                <a:latin typeface="Arial" pitchFamily="34" charset="0"/>
                <a:cs typeface="Arial" pitchFamily="34" charset="0"/>
                <a:sym typeface="Palatino"/>
              </a:rPr>
              <a:t> Fields </a:t>
            </a:r>
            <a:r>
              <a:rPr lang="en-IN" sz="2000" dirty="0" smtClean="0">
                <a:latin typeface="Arial" pitchFamily="34" charset="0"/>
                <a:cs typeface="Arial" pitchFamily="34" charset="0"/>
              </a:rPr>
              <a:t>'PRCP', 'SNF', 'MEA', 'MAX', </a:t>
            </a:r>
            <a:r>
              <a:rPr lang="en-IN" sz="2000" dirty="0" smtClean="0">
                <a:latin typeface="Arial" pitchFamily="34" charset="0"/>
                <a:cs typeface="Arial" pitchFamily="34" charset="0"/>
              </a:rPr>
              <a:t>'MIN‘ have high cardinality with </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Precip</a:t>
            </a:r>
            <a:r>
              <a:rPr lang="en-IN" sz="2000" dirty="0" smtClean="0">
                <a:latin typeface="Arial" pitchFamily="34" charset="0"/>
                <a:cs typeface="Arial" pitchFamily="34" charset="0"/>
              </a:rPr>
              <a:t>', 'Snowfall', '</a:t>
            </a:r>
            <a:r>
              <a:rPr lang="en-IN" sz="2000" dirty="0" err="1" smtClean="0">
                <a:latin typeface="Arial" pitchFamily="34" charset="0"/>
                <a:cs typeface="Arial" pitchFamily="34" charset="0"/>
              </a:rPr>
              <a:t>MeanTemp</a:t>
            </a:r>
            <a:r>
              <a:rPr lang="en-IN" sz="2000" dirty="0" smtClean="0">
                <a:latin typeface="Arial" pitchFamily="34" charset="0"/>
                <a:cs typeface="Arial" pitchFamily="34" charset="0"/>
              </a:rPr>
              <a:t>', '</a:t>
            </a:r>
            <a:r>
              <a:rPr lang="en-IN" sz="2000" dirty="0" err="1" smtClean="0">
                <a:latin typeface="Arial" pitchFamily="34" charset="0"/>
                <a:cs typeface="Arial" pitchFamily="34" charset="0"/>
              </a:rPr>
              <a:t>MaxTemp</a:t>
            </a:r>
            <a:r>
              <a:rPr lang="en-IN" sz="2000" dirty="0" smtClean="0">
                <a:latin typeface="Arial" pitchFamily="34" charset="0"/>
                <a:cs typeface="Arial" pitchFamily="34" charset="0"/>
              </a:rPr>
              <a:t>', </a:t>
            </a:r>
            <a:r>
              <a:rPr lang="en-IN" sz="2000" dirty="0" smtClean="0">
                <a:latin typeface="Arial" pitchFamily="34" charset="0"/>
                <a:cs typeface="Arial" pitchFamily="34" charset="0"/>
              </a:rPr>
              <a:t>'</a:t>
            </a:r>
            <a:r>
              <a:rPr lang="en-IN" sz="2000" dirty="0" err="1" smtClean="0">
                <a:latin typeface="Arial" pitchFamily="34" charset="0"/>
                <a:cs typeface="Arial" pitchFamily="34" charset="0"/>
              </a:rPr>
              <a:t>MinTemp</a:t>
            </a:r>
            <a:r>
              <a:rPr lang="en-IN" sz="2000" dirty="0" smtClean="0">
                <a:latin typeface="Arial" pitchFamily="34" charset="0"/>
                <a:cs typeface="Arial" pitchFamily="34" charset="0"/>
              </a:rPr>
              <a:t>‘</a:t>
            </a:r>
          </a:p>
          <a:p>
            <a:pPr algn="l">
              <a:buFont typeface="Arial" pitchFamily="34" charset="0"/>
              <a:buChar char="•"/>
            </a:pPr>
            <a:r>
              <a:rPr kumimoji="0" lang="en-IN" sz="2000" b="0" i="0" u="none" strike="noStrike" cap="none" spc="0" normalizeH="0" baseline="0" dirty="0" smtClean="0">
                <a:ln>
                  <a:noFill/>
                </a:ln>
                <a:solidFill>
                  <a:srgbClr val="414141"/>
                </a:solidFill>
                <a:effectLst/>
                <a:uFillTx/>
                <a:latin typeface="Arial" pitchFamily="34" charset="0"/>
                <a:cs typeface="Arial" pitchFamily="34" charset="0"/>
                <a:sym typeface="Palatino"/>
              </a:rPr>
              <a:t> </a:t>
            </a:r>
            <a:r>
              <a:rPr kumimoji="0" lang="en-IN" sz="2000" b="0" i="0" u="none" strike="noStrike" cap="none" spc="0" normalizeH="0" baseline="0" dirty="0" smtClean="0">
                <a:ln>
                  <a:noFill/>
                </a:ln>
                <a:solidFill>
                  <a:srgbClr val="414141"/>
                </a:solidFill>
                <a:effectLst/>
                <a:uFillTx/>
                <a:latin typeface="Arial" pitchFamily="34" charset="0"/>
                <a:cs typeface="Arial" pitchFamily="34" charset="0"/>
                <a:sym typeface="Palatino"/>
              </a:rPr>
              <a:t>DA, MO</a:t>
            </a:r>
            <a:r>
              <a:rPr kumimoji="0" lang="en-IN" sz="2000" b="0" i="0" u="none" strike="noStrike" cap="none" spc="0" normalizeH="0" dirty="0" smtClean="0">
                <a:ln>
                  <a:noFill/>
                </a:ln>
                <a:solidFill>
                  <a:srgbClr val="414141"/>
                </a:solidFill>
                <a:effectLst/>
                <a:uFillTx/>
                <a:latin typeface="Arial" pitchFamily="34" charset="0"/>
                <a:cs typeface="Arial" pitchFamily="34" charset="0"/>
                <a:sym typeface="Palatino"/>
              </a:rPr>
              <a:t> and YR are the </a:t>
            </a:r>
            <a:r>
              <a:rPr kumimoji="0" lang="en-IN" sz="1800" b="0" i="0" u="none" strike="noStrike" cap="none" spc="0" normalizeH="0" dirty="0" smtClean="0">
                <a:ln>
                  <a:noFill/>
                </a:ln>
                <a:solidFill>
                  <a:srgbClr val="414141"/>
                </a:solidFill>
                <a:effectLst/>
                <a:uFillTx/>
                <a:latin typeface="Arial" pitchFamily="34" charset="0"/>
                <a:cs typeface="Arial" pitchFamily="34" charset="0"/>
                <a:sym typeface="Palatino"/>
              </a:rPr>
              <a:t>breakup</a:t>
            </a:r>
            <a:r>
              <a:rPr kumimoji="0" lang="en-IN" sz="2000" b="0" i="0" u="none" strike="noStrike" cap="none" spc="0" normalizeH="0" dirty="0" smtClean="0">
                <a:ln>
                  <a:noFill/>
                </a:ln>
                <a:solidFill>
                  <a:srgbClr val="414141"/>
                </a:solidFill>
                <a:effectLst/>
                <a:uFillTx/>
                <a:latin typeface="Arial" pitchFamily="34" charset="0"/>
                <a:cs typeface="Arial" pitchFamily="34" charset="0"/>
                <a:sym typeface="Palatino"/>
              </a:rPr>
              <a:t> of the Date field</a:t>
            </a:r>
            <a:endParaRPr kumimoji="0" lang="en-IN" sz="2000" b="0" i="0" u="none" strike="noStrike" cap="none" spc="0" normalizeH="0" baseline="0" dirty="0">
              <a:ln>
                <a:noFill/>
              </a:ln>
              <a:solidFill>
                <a:srgbClr val="414141"/>
              </a:solidFill>
              <a:effectLst/>
              <a:uFillTx/>
              <a:latin typeface="Arial" pitchFamily="34" charset="0"/>
              <a:cs typeface="Arial" pitchFamily="34" charset="0"/>
              <a:sym typeface="Palatino"/>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xfrm>
            <a:off x="508000" y="800100"/>
            <a:ext cx="11988800" cy="933428"/>
          </a:xfrm>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Problem Statement</a:t>
            </a:r>
            <a:endParaRPr dirty="0"/>
          </a:p>
        </p:txBody>
      </p:sp>
      <p:sp>
        <p:nvSpPr>
          <p:cNvPr id="143" name="Mortgages and Home Equity Loans…"/>
          <p:cNvSpPr txBox="1">
            <a:spLocks noGrp="1"/>
          </p:cNvSpPr>
          <p:nvPr>
            <p:ph type="body" idx="1"/>
          </p:nvPr>
        </p:nvSpPr>
        <p:spPr>
          <a:xfrm>
            <a:off x="573046" y="3733792"/>
            <a:ext cx="11774486" cy="5381620"/>
          </a:xfrm>
          <a:prstGeom prst="rect">
            <a:avLst/>
          </a:prstGeom>
        </p:spPr>
        <p:txBody>
          <a:bodyPr>
            <a:normAutofit/>
          </a:bodyPr>
          <a:lstStyle/>
          <a:p>
            <a:pPr>
              <a:buNone/>
            </a:pPr>
            <a:r>
              <a:rPr lang="en-IN" sz="2000" dirty="0" smtClean="0">
                <a:latin typeface="Arial" pitchFamily="34" charset="0"/>
                <a:cs typeface="Arial" pitchFamily="34" charset="0"/>
              </a:rPr>
              <a:t>Steps</a:t>
            </a:r>
          </a:p>
          <a:p>
            <a:r>
              <a:rPr lang="en-IN" sz="2000" dirty="0" smtClean="0">
                <a:latin typeface="Arial" pitchFamily="34" charset="0"/>
                <a:cs typeface="Arial" pitchFamily="34" charset="0"/>
              </a:rPr>
              <a:t>Importing Packages</a:t>
            </a:r>
          </a:p>
          <a:p>
            <a:r>
              <a:rPr lang="en-IN" sz="2000" dirty="0" smtClean="0">
                <a:latin typeface="Arial" pitchFamily="34" charset="0"/>
                <a:cs typeface="Arial" pitchFamily="34" charset="0"/>
              </a:rPr>
              <a:t>Data Loading</a:t>
            </a:r>
          </a:p>
          <a:p>
            <a:r>
              <a:rPr lang="en-IN" sz="2000" dirty="0" smtClean="0">
                <a:latin typeface="Arial" pitchFamily="34" charset="0"/>
                <a:cs typeface="Arial" pitchFamily="34" charset="0"/>
              </a:rPr>
              <a:t>Exploratory Data Analysis</a:t>
            </a:r>
          </a:p>
          <a:p>
            <a:r>
              <a:rPr lang="en-IN" sz="2000" dirty="0" smtClean="0">
                <a:latin typeface="Arial" pitchFamily="34" charset="0"/>
                <a:cs typeface="Arial" pitchFamily="34" charset="0"/>
              </a:rPr>
              <a:t>Data Cleaning</a:t>
            </a:r>
            <a:endParaRPr lang="en-IN" sz="2000" dirty="0" smtClean="0">
              <a:latin typeface="Arial" pitchFamily="34" charset="0"/>
              <a:cs typeface="Arial" pitchFamily="34" charset="0"/>
            </a:endParaRPr>
          </a:p>
          <a:p>
            <a:r>
              <a:rPr lang="en-IN" sz="2000" dirty="0" smtClean="0">
                <a:latin typeface="Arial" pitchFamily="34" charset="0"/>
                <a:cs typeface="Arial" pitchFamily="34" charset="0"/>
              </a:rPr>
              <a:t>Model Selection</a:t>
            </a:r>
          </a:p>
          <a:p>
            <a:r>
              <a:rPr lang="en-IN" sz="2000" dirty="0" smtClean="0">
                <a:latin typeface="Arial" pitchFamily="34" charset="0"/>
                <a:cs typeface="Arial" pitchFamily="34" charset="0"/>
              </a:rPr>
              <a:t>Model Evaluation</a:t>
            </a:r>
            <a:endParaRPr lang="en-IN" sz="2000" dirty="0" smtClean="0">
              <a:latin typeface="Arial" pitchFamily="34" charset="0"/>
              <a:cs typeface="Arial" pitchFamily="34" charset="0"/>
            </a:endParaRPr>
          </a:p>
          <a:p>
            <a:pPr lvl="1"/>
            <a:endParaRPr lang="en-IN" sz="2000" dirty="0" smtClean="0">
              <a:latin typeface="Arial" pitchFamily="34" charset="0"/>
              <a:cs typeface="Arial" pitchFamily="34" charset="0"/>
            </a:endParaRPr>
          </a:p>
          <a:p>
            <a:endParaRPr lang="en-IN" sz="2000" dirty="0">
              <a:latin typeface="Arial" pitchFamily="34" charset="0"/>
              <a:cs typeface="Arial" pitchFamily="34" charset="0"/>
            </a:endParaRPr>
          </a:p>
        </p:txBody>
      </p:sp>
      <p:sp>
        <p:nvSpPr>
          <p:cNvPr id="5" name="Rectangle 4"/>
          <p:cNvSpPr/>
          <p:nvPr/>
        </p:nvSpPr>
        <p:spPr>
          <a:xfrm>
            <a:off x="501608" y="2233594"/>
            <a:ext cx="12073022" cy="1200329"/>
          </a:xfrm>
          <a:prstGeom prst="rect">
            <a:avLst/>
          </a:prstGeom>
        </p:spPr>
        <p:txBody>
          <a:bodyPr wrap="square">
            <a:spAutoFit/>
          </a:bodyPr>
          <a:lstStyle/>
          <a:p>
            <a:pPr algn="l"/>
            <a:r>
              <a:rPr lang="en-IN" dirty="0" smtClean="0">
                <a:latin typeface="Arial" pitchFamily="34" charset="0"/>
                <a:cs typeface="Arial" pitchFamily="34" charset="0"/>
              </a:rPr>
              <a:t>Given the dataset containing Temperature data for 4 years at different weather stations, make a model to predict temperature using appropriate algorithm. Evaluate the model using possible model evaluation techniques.</a:t>
            </a:r>
            <a:endParaRPr lang="en-IN"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sz="7200" dirty="0" smtClean="0">
                <a:latin typeface="Arial" pitchFamily="34" charset="0"/>
                <a:cs typeface="Arial" pitchFamily="34" charset="0"/>
              </a:rPr>
              <a:t>Data Cleaning</a:t>
            </a:r>
            <a:endParaRPr dirty="0"/>
          </a:p>
        </p:txBody>
      </p:sp>
      <p:sp>
        <p:nvSpPr>
          <p:cNvPr id="5128" name="AutoShape 8" descr="data:image/png;base64,iVBORw0KGgoAAAANSUhEUgAAAuwAAAFFCAYAAAC327hHAAAABHNCSVQICAgIfAhkiAAAAAlwSFlzAAALEgAACxIB0t1+/AAAADl0RVh0U29mdHdhcmUAbWF0cGxvdGxpYiB2ZXJzaW9uIDIuMi4zLCBodHRwOi8vbWF0cGxvdGxpYi5vcmcvIxREBQAAIABJREFUeJzs3Xtczvf/+PHHJeW4ESNymhmxFcnHypmY0ulSmXNO2xw2iyHHPsyWY8xkXyy2mXPoJDFGKcxy2HJokuYUyiGScuh0/f7od70/XTooshye99ut263e1/t1eL+u4vl+Xc/366XSaDQahBBCCCGEEC+kcmXdASGEEEIIIUThJGAXQgghhBDiBSYBuxBCCCGEEC8wCdiFEEIIIYR4gUnALoQQQgghxAtMAnYhhBBCCCFeYBKwCyFeGFOnTsXExOSJX1OnTi3TfsbHx9OiRQtMTEy4dOlSvtcTExNxd3fnP//5D61bt2bkyJGcP3++2PVrNBoCAgJwc3Ojffv2vP/++7Rv355Ro0axf//+UrySF9fWrVuV97ugMX4Wt2/fJjk5uVTrfJlcuHCBoUOHYm5ujoWFBSNGjCjwvEuXLhX499eiRQssLCxwdHTE19eXzMzMf/kKXmxTpkzBxMSECxcuADBgwACd8Tt58qTO+QEBATqvz5gxA4D9+/djYmKCr6/vv34N4sUjAbsQQpTAo0ePmDVrFjk5OQW+/uDBA9zc3Ni9ezf37t3j/v37REREMGjQoGIFiampqXzyySdMmzaNI0eOkJycTFZWFsnJyezfv59Ro0bJf+BPKScnh40bN2Jra6sEU6+jyZMn88cff/DgwQPS09O5d+9eicrn5OSQnp5OXFwcixcv5uuvv35OPX35nD59muDgYNq0aUPjxo0LPOfIkSM6Px89erTA8zp16kTt2rVZuXIlt27dKvW+ipeLBOxCiBfGtGnTiIiIUL7ee+89AMzNzXWOT5s2rUz6d/PmTT755BOOHTtW6DmbNm0iISEBfX19VqxYwdq1a6latSq3b99m9erVT2zD09OTgwcPAtCvXz/8/Pz49ddfmTNnDoaGhgB8++23RfbhVeDg4KC83/Xr1y+VOiMjI5k9ezZ3794tlfpeRjk5OZw+fRqAzp07s2fPHhYtWvTEch4eHsr7ER4ejp+fH++++y4A27Zt49q1a8+13y+LlStXotFocHFxKfScxwP0wv6W9fT06N27N+np6axZs6Y0uyleQhKwCyFeGNWqVaNOnTrKl76+PgAGBgY6x6tVq/av9y0kJAQ7O7t8s2OP27NnDwBdunTB2toaS0tLHBwcAPjtt9+KLHvo0CF2794NwOeff87XX3+Nubk5jRs3pk+fPnz//fdAbsrMtm3bnvWSXmiVKlVS3m89Pb1SqVM29oaHDx8qnw6Zm5vTqFEjGjVq9MRyef82jY2NMTc3Z8yYMUDuTcCZM2eea79fBteuXSMsLIxy5cphbW2d7/W6desCcPz4ceU9uHHjBpcvXwbA2Ng4XxltPQEBAZJ69JqTgF0I8VK7e/cuCxYsoEePHpiZmdG5c2dmzpzJjRs3dM7T5pHOnDmT8PBw1Go1ZmZmODg48Ouvvz6xnb/++ovU1FTMzMz44osvCjxHo9Fw9uxZAJo3b64c135SkJCQQFpaWqFtBAUFAfDGG28watSofK//5z//Ydq0aaxcuZIpU6bovBYbG8vIkSOxsLCgdevWDB06NN/M3ZIlSzAxMcHW1pbExES++OILWrdujaWlJTNnzuT+/fvKuZMmTcLExISPP/4YX19f2rRpQ9u2bTlw4AAAV65cYcKECXzwwQe0atWKfv36sW/fvnx9/uWXX3B0dKRly5ZYWFjg4ODA6tWryc7OLnQcoOAcdu0xMzMz7t69y7Rp0/jggw+wsLBgwoQJRaYNbN26ldGjRys/Dxo0iA8//FD5uTjXk3f8AgMDsbKyonXr1mzdulV5Ta1Wc+7cOYYNG0arVq2wtrZm27ZtaDQaVq1aRZcuXTA3N2fYsGFKoPasY6UVFBRE//79sbCwwMLCgqFDh/L777/rjEHr1q2Vn318fDAxMSE4OLhY9T+uXLn/hRAVK1ZUvn/w4AELFy6kS5cumJqaYmtrq3Md165dU54BeTy967ffflPe9xMnTgCQnZ3NDz/8wIcffoipqSnW1tZ8++23PHz4UCmXlZWllAsNDcXPzw8bGxvMzMxwdnZWfm8fP3fJkiVPPA7g5+eHg4MDpqamdOzYkdmzZ5OSkqJzzt69e8nOzsbMzIwaNWrkGy9zc3P09PS4d++ecoOjnW03NjamTp06+cq0atWK6tWrk5yczKFDhwp6G8RronxZd0AIIZ7WrVu36Nu3L1evXlWOXb9+HT8/P8LDw9m4cSMNGjTQKXPs2DG2bt2qzHCdO3eOcePGsXjxYmUmvCB16tRhxowZ9O/fv9AAJyUlRQl6tekrgM4nAklJSUoqweP++usvIPc/6QoVKhR4zrBhw/Idi4mJYfDgwToB9x9//MHx48fx9fWlffv2OuenpaUxaNAgZdzu37+Pn58fBgYGeHp66px74sQJJUVHX18fMzMzEhMT6du3r05OfnR0NJ999hnz58/H2dkZgJ9//pn58+cr5zx69Ihz587h7e3N9evXlYfrSkqj0TB8+HBiYmKUY6Ghody/f5+VK1eWuL7iXo+Wtu/aALRly5ZcuXIFyP2dHDRokJJ2c/XqVWbMmMGuXbuUcQQ4fPgwY8aMYceOHahUqmceq6+++opNmzbpHPvjjz+Iiopi1qxZDBgwoMTjUpiMjAwuX77MihUrgNxPQ1q0aAHkBr2Pp41duHABb29v/vnnH+bNm4exsTGWlpYcPnyY0NBQRo4cqZwbGhoKQOPGjWnVqhWQm3O/Y8cO5ZyrV6/yww8/cPLkSX766SedGweAtWvXEh0drfz8999/M2bMGMLCwqhdu3aJr3fx4sU6NxY3b95k48aNHD16lK1bt1KpUiUA5ebIzMyswHqqVKlCs2bNOHPmDEePHuX9999XAnYLC4sC04rKlStHixYtOHz4MFFRUXTt2rXE/RevBplhF0K8tObMmcPVq1cpX748U6ZMYefOnXz99ddUqlSJGzduFJjr/s8//9ClSxeCg4NZvny5EljPnz+frKysQtsaOXIkQ4YMwcDAoNBz8gbMec/TpvY8fs7jtJ8KvPXWWzrH7969S1JSks7X9evXlde/+eYb7t+/z9tvv83atWsJCQmhW7duZGZmMnv27HypIDdv3sTQ0JAtW7awevVqqlSpAvwvWMrr3r172Nvbs2vXLpYtW0b16tVZtGgRycnJ1KxZkx9++IGdO3fy0UcfAbnvifYatZ8Y2NraEhoays6dO1Gr1ahUKg4ePKgzQ1oSmZmZpKam8ssvv7Bp0yYl1SAiIqLQ8XVwcNAJiL///ns2btwIUOzr0bp//z5t2rQhNDRUmaXWunXrljJrnfdhzIMHDzJ+/Hh27txJp06dgNzVhrSz7M8yVpGRkUqw3qVLF/z9/Vm/fj3vv/8+Go0GLy8vLl68mO/TpI8//piIiAh69uxZ1HADuc9WaGefzczMsLe3Jy4uDpVKxYQJE5QZ5YCAAI4dO4ZKpWLmzJn8+uuvzJw5k3LlyhEQEMDx48cBlBzv2NhY/vnnH2VctasgaW+SDh06pATrY8aMYdeuXSxZsoSKFSty+PBhnUBe68SJE0ybNo3Q0FB69+4N5P7OPCklrSAXLlxg1apVAPTp04edO3fi6+tLzZo1OXfunE5uufaGu0mTJoXWZ2FhAfzvwVPtjY32eEG0N/ja+sXrSQJ2IcRL6e7du8p/wH379mXEiBE0adKEfv368emnnwK5Hzc/vhpI5cqV8fb2pnnz5nTv3p3PPvsMyA1i//7771Lrn0qleuoyj6dAzJs3jy5duuh8devWDcgNELX/kffv359GjRrx5ptvKik1Fy9e1JmJ1po1axatWrWiU6dOyicLd+7cKTDPe8KECbzzzjt069aN7OxswsLCgNwguHnz5lSpUoVRo0ZRvnx57t27p6QfaNMk4uPjiYmJ4c0338TLy4vjx4+za9cunTSKkpowYQJWVlZYWFgos8c5OTncuXOnwPMrVapE9erVlZ8NDQ2pVatWia4nr7Fjx/Luu+9iY2OT77Vp06bRvHlz+vXrR9WqVQFo2rQpY8aMoUmTJkoQCSj9fZax0j7PUKNGDb777jtMTU1p27YtS5cuRU9Pj6ysLAICAqhUqZLODHPVqlWpU6eOMkNcUra2tvz8888MGTJEOab9m2zZsiXdu3enUqVKdO/enZYtWwKwc+dOAHr27KmMjfZYWFgYDx48oFy5cjg5OenUZ2RkRP/+/alcuTIWFhZ06dJFp2xenTp1YtiwYbz77rtMnDhROV7Y70ZR9u7di0ajoXz58owePZoqVapgYmKCo6OjTvuZmZlKikxRs/jawPz48ePcvn2b+Ph4ANq0aVNomVq1agHkS/MTrxdJiRFCvJQuXLigPIRlaWmp81ren+Pj43WWV2vUqBFvvPGG8rOpqany/bVr15TA4mnkDXwyMjIK/F47m10QIyMjLl26RGJiYrHbzJsHPX/+fJ1ZZK2zZ8/qXCfAO++8o3yvTdnRaDRkZ2dTvvz//muoUKGCziott27dUmacf/nlF3755ZcC27OxsWHChAmMHj2a+Ph4Jk+erLTbo0cP3Nzcnio9QSvvLGbelKOiPiUpSEmup7D2H5f3Ic5KlSqRlpam8ztYuXLlfP19lrGKi4sDcoPkvHU3aNCAevXqcfnyZc6dO1do+eLw8PCge/fu7N+/H29vb7Kzs0lISNB5VgP+9/t44sQJJajOS/uMR8WKFenVqxdbt24lNDSUL774QvmEx8rKSvnURFvf9evXi6wvr7zvTd6btCc9tFnQzaq2/aysLHr06JHv9X/++YfMzEydm4Gi/sa1AXtKSgqbNm1Co9Hwxhtv0KxZs0LLaOt7mhsO8eqQGXYhxEupqJVD8v7H+/hMd97g+XGP58KWlKGhoTITmveBtLzfF/RgmVbbtm0BOHXqlM7a2PPnz+fs2bOcPXtWmdnTyhtcF+bxh+NA9yHBoq5bOwv6NO1ZWlry22+/MWXKFCwtLalQoQLnz5/H19eX3r17P9OMYd7+P8sqMk87fo+PS155nz/Qjm3eYwV9+vIsY1XUNWif1XiaT3zyqlatGo0bN2b48OGMHTsWyH124ssvv9T5e3vSe5F3LLVpMRcuXOCvv/5ScvzzPjNQkvq0Chr/wuTte0H/Njyp/ezsbO7du6dTT1FtGhsbKzcja9euBXIfRi2qjPa9K87vqnh1ybsvhHgpNWzYED09PbKzszly5Ai2trbKa3mXXnx85ury5cvcunVLyRPPmwZTr169Z+qTSqWiadOmnDp1itjYWOW4dhawUaNGRc6+OTo6sm3bNh49esTSpUvzPQAK5FtlJu/s94IFC5R0i3v37nH16lXeeeedIvPun+TxIKFmzZpUrlyZ+/fv4+7uzueffw7kBjtnz56ladOmVKxYkczMTOLi4oiPj6dLly6MGDGCjIwMIiIiGDt2LMnJyezbt69UH4Z8koKC1uJez+NKM3h61rF6++23OXfuHKdOneLBgwfKJz1XrlxRPq0paga3pEaOHMmvv/7K2bNnOXz4MNu2bVNy/uvXr88///yDlZWVzqcVf//9N8bGxjoz3hYWFrz99ttcvHiRb775hoyMDKpUqaKzeo/297thw4Y6OehxcXHUqFEj3/MexaGnp0e5cuWUDaC0kpKS8p2rbb9ChQocO3ZM+Vu6cOECFStWVILvvMF+3joLYmFhQWhoqHKzUVT+OqDcvJfFcrbixSEz7EKIl1K1atXo3LkzAFu2bGHNmjX8888/bN26VdmgqF27djRs2FCnXGZmJpMmTSImJoaIiAhlpYu6devm+3j/aXTv3h2A8PBw9u/fz9GjR5UH4570cJ+VlZWSerFu3TqmTJlCdHQ0CQkJ7Nu3j4EDBxIeHq5TpkaNGnzwwQcALFu2jIMHDxIbG8usWbNQq9X85z//KVGKTXFo+7h27Vr27NlDfHw8ixYtok+fPrRu3Zro6GgyMjIYMmQIkydPxsPDgz///JPExESdvvzbM4Z5b1xiYmKUDYSKcz3P07OOlTbfOzk5mS+//JKYmBiOHTvGuHHjyM7ORl9fH1dX11Lrb/ny5fn666+VG6DFixeTmpoKoNw4R0VFsXr1av755x/8/f1xdXXF0tIy3+Zh2ll27XMWtra2Oqll2vouX77M/Pnz+eeff/jtt9/o378/HTp0YPbs2SXuv0qlUgL9vXv3cuPGDVJSUvD29s53bs+ePdHT0+PRo0dMmzaNuLg4Dh06xNChQ+natauywo2BgYGStlRQ4J/X4wF6UfnrgLJcaWE7p4rXg8ywCyFeWrNmzeLvv//m+vXrzJs3j3nz5imv1alThzlz5uQrY2hoyLFjx3R2IlSpVEyfPr1UNuhxc3MjICCAy5cv66yl/tZbbzFixIgnlp87dy4ZGRmEh4cTFBSkrB6SV6VKlXB3d1d+njhxIkOGDOHKlSt8/PHHOucOHjxYmQUsLZ9//jnh4eGkpKTkW5O+Z8+emJubA7l5z7NmzSImJibf7HCDBg3o1atXqfbrSZo0aYJKpUKj0TB37lyqVKnCn3/+WezreV6qVKnyTGPVs2dPevfuTVBQEOHh4To3ddrVWh5f3vRZmZub069fPzZv3sydO3dYvnw5U6dOxdHRkY0bN3Lq1Cm8vb11guC3335bmYnX6t27N999952SuvP4EpqWlpb06NGDvXv38vPPP/Pzzz8rr9WsWbNYf1MF6dmzJ+vXrycpKYlOnTopQXytWrW4efOmcl7Dhg0ZPHgwv/zyCzt27NBZlaZy5cpKehBA69at2b17N+fPny+y7bwBu76+/hOfm9E+f/D++++X6BrFq0Vm2IUQL626desSHBzMiBEjaNiwIfr6+tSuXZv+/fuzbdu2AlNcGjduzKpVqzAxMUFfX59mzZrx/fffF2tpu+KoWrUq69evx97enjfeeIPKlSvTpUsX1q1bV+BmKgWVX758OcuWLaNLly7UrVsXfX19atasiaWlJR4eHoSFhekEKubm5mzcuJFu3bpRrVo1KlasSLNmzfjqq6+UBxhLU4MGDdiyZQsODg7UqFEDAwMD3n77bSZMmKCzzX3//v354YcfsLKyombNmpQvX546derw0UcfsXHjxiLzwJ8HIyMjJkyYQN26dalYsSKNGzcmMzOz2NfzPD3rWC1YsID58+fTunVrqlSpQuXKlbGysuLnn3+mb9++z6XPEydOVFYwWb9+PRcvXkRfX581a9YwYsQI6tWrh76+PnXq1KFfv35s2LAhX1qHkZGRsk9A/fr1+c9//pOvnSVLljB+/HgaN26MgYEBb731Fvb29mzatOmpb0QmTZrEgAEDqF69OlWqVKFnz55s3rxZJ2VHa+rUqcycOZPmzZtTsWJFqlevTrdu3Vi/fr1OsK39pOvxDcseZ2JioqTGtWjR4omr9GhT6h7fT0G8XlQa2atZCPEaGDBgAH/++ScWFhb5NpgRQohndfv2bTp37qw8V5N3Naqnde7cORwcHKhTpw779+9/5oeHxctLZtiFEEIIIZ5RjRo16Nq1Kzk5ORw6dKhU6ty7dy+AsomWeH1JwC6EEEIIUQrGjBmDSqUq8NmTpxEUFESVKlUYNmxYqdQnXl4SsAshhBBClIL3338fe3t7IiMjuXbt2jPVdfjwYS5evMiIESOK9fyLeLVJDrsQQgghhBAvMJlhF0IIIYQQ4gUmAbsQQgghhBAvMNk4SQghhBBCvPYePnxEenrmc2+nXDkVhoZVSlRGAnbxynB07UviE7aEFkIIIYQoyLFDkdy7l1HW3SjQS5MSExcXh4mJCbt37y7w9aioKNzc3Eq1zWnTpnH16tVSrRNyd03r2rUrarUaR0dHnJ2d2blzZ6m3U1xRUVG0bt0atVqt85WdnV3iuk6ePKmzFbUQQgghhHg2L80Mu7+/P7a2tvj5+WFjY/OvtBkVFcXnn3/+XOp2d3fHxcUFgISEBAYOHEj16tXLbOthU1NT1q1b98z1xMfHk5ycXAo9EkIIIYQQ8JLMsGdmZhISEsL48eOJiYnh8uXLABw8eBB7e3tcXFzYsmULALGxsTg6Oiplw8LCGDNmDAC+vr44Ozvj5OTEwoUL0Wg0XLlyhd69e+Ph4YGDgwNDhw4lJSUFX19fbty4wciRI7lz5w7W1tZcuXIF0J3Nd3NzY+zYsdjY2HDmzBkiIyPp06cPvXv3ZuzYsdy5c+eJ19egQQOGDBnCxo0bC6xz/fr1fPTRRzg4OODs7Mz58+cBsLa2ZvHixbi4uNC3b1/279/PkCFD6NKlizJjHxcXh5ubG66urnTr1q3EW7IfOXKEAQMG4OzsTPfu3ZVd16ZOnYqXlxcDBgzA2toaf39/UlNT8fHxISwsjBUrVpCWloa7uzv9+vWjW7duTJ8+HY1GQ1JSEoMHD8bFxYU+ffoQHR3N4cOH6d+/v9JuQEAAs2bNKlFfhRBCCCFeRS9FwB4REYGxsTGNGzemR48e+Pn5kZGRwdSpU/Hx8SEgIICKFSsC0Lx5c1QqFXFxcQCEhobi5OREZGQkp0+fZtu2bQQFBXH9+nW2b98O5Ab5w4cPZ8eOHbz55puEhIQwcuRIateuja+vL4aGhkX2T5uqY2RkxOLFi/nxxx8JCgqiY8eOLFq0qFjX2KxZMyUQz1tngwYN2Lt3L+vWrWPHjh107dqVDRs2KOe99dZbBAQE0KRJE3x9ffnpp5/w9vbG19cXgK1bt/LZZ5/h7+/P2rVrWbhwYYHtnz59WicdRjs269evx8vLi8DAQLy8vFi6dKlSJikpiY0bN7JixQoWLlzIm2++ibu7O9bW1owZM4b9+/fTokUL/Pz82L17N0ePHiUmJoZt27bRtWtXAgICcHd35/jx41hZWXHz5k3lZiwoKEj5BEIIIYQQ4nX2UqTE+Pv74+DgAICdnR2TJk3CxsaG2rVr06RJEwCcnZ2VYNLJyYnQ0FAaNmzI0aNHmTt3Lt999x0nT55UgsCHDx9ibGxMmzZtqFmzJu+99x4ATZs25e7duyXqX8uWLQE4ceIEiYmJDBkyBICcnByqVatW7Hq0Nx1566xatSqLFy8mNDSUixcvcuDAAVq0aKGc17lzZwCMjY2pXbs25cuXx9jYmNTUVCB3JvzAgQP88MMPxMXFcf/+/QLbLiwlxtvbm/DwcH799VdOnDhBenq68lqHDh1QqVQ0a9aMlJSUfGUdHBw4efIka9as4fz586SkpHD//n3atWvHF198wZkzZ+jSpQuDBw9GpVLh7OzM9u3bcXFxITk5mVatWhV77IQQQgghXlUvfMCenJzMgQMHiImJYe3atWg0GlJTUzl06BB5N2nV09NTvnd0dGTo0KE0b96cjh07UqFCBbKzsxk6dCjDhw8HIDU1FT09Pe7cuUOFChWUsiqVisI2f9Uez8rK0jmuDbSzs7OxsLBg5cqVADx69EgnwC3K2bNnlZuPvHUmJibi5ubG4MGD6dy5M2+99RZnzpxRztPX11e+L18+/9s5fvx43nzzTbp164adnR07duwoVn+0Bg4ciKWlJZaWlrRr145JkyYpr2nHTaVSFVh23bp17N69m759+9K+fXvi4uLQaDS0adOG0NBQ9u/fz86dOwkMDOTnn3/G2dmZTz75BAMDA9RqdYn6KYQQQgjxqnrhU2KCg4OxsrIiMjKSsLAwwsPDGT16NBEREdy6dYvY2FggN/VFy8jIiLp16+Lr64uTkxMAVlZWBAcHk56eTlZWFp9//nmhK85o6enpKSulGBoaEh8fD8C+ffsKPL9Vq1ZER0dz4cIFAJYvX15oCkpeFy9eZOPGjQwYMCDfa6dOnaJRo0YMGzYMMzMz9u7dW6LVWw4dOoS7uzs9evQgMjISoNjlU1JSuHjxIuPGjaNz587s27fviWX19PSUG5pDhw7Rr18/nJycePToEbGxseTk5LBw4UK2b9+Os7MzM2fO5O+//wagXr161KlTh82bN0vALoQQQgjx/73wM+yBgYF8+eWXOscGDRrE6tWrWb16NR4eHpQvX15JadFSq9UsWbKEDz74AMh9QDM2Npa+ffuSnZ1Np06dcHZ2LnLZxq5duzJy5EhWr16Nu7s733zzDd9//z0dO3Ys8PxatWoxd+5cxo8fT05ODkZGRsoSh0uXLqV27dpKUO7j48Mvv/yCSqVCT0+PKVOmYGFhka/ODh06sGnTJuzs7NBoNLRt25Zz584Ve/y++OILBg4cSIUKFWjevDn16tXjypUrygOiq1atKrRs9erV6dOnD/b29pQvXx4rKysePnxYaFoN5KbyfP/99yxatIihQ4fy1Vdf4evrS9WqVWndujVXrlzBzc2NiRMnEhAQgJ6eHgsWLFDK29nZsWfPHoyMjIp9jUIIIYQQrzKVprD8D1GqYmJiiI6OZtCgQWXdFSA3vcfT05M5c+aUdVcUWVlZTJ48GVtbW3r27Fni8rJxkhBCCCGe1rFDkdy8ee+5t1OunIqaNauWqMwLP8P+qrh586by4OyLICkp6YVKO9FoNHTq1In27dvTo0ePp6ojxH9LKfdKCCGEEK+LBw8elnUXCiUz7OKVkZycRk6O/DqXhVq13vhXZiVEwWT8y568B2VLxr9syfiXzNPMsEvALoQQQgghXgsPHj4i7V5GmfZBUmLEa81p4FASr18v624IIYQQ4gV1dN+vZR6wP40XfllHIYQQQgghXmcSsD+DuLg4TExMCl3PPSoqCjc3t1Jtc9q0aUUuRfm0pk6dSteuXVGr1crXkiVLnqouHx8fjh07Vso9FEIIIYR4PUlKzDPw9/fH1tYWPz8/bGxs/pU2o6Ki+Pzzz59L3e7u7ri4uDxzPUePHsXS0rIUeiSEEEIIIWSG/SllZmYSEhLC+PHjiYmJ4fLlywAcPHgQe3t7XFxc2LIld5nB2NhYHB0dlbJhYWGMGTMGAF9fX5ydnXFycmLhwoVoNBquXLlC79698fDwwMHBgaFDh5JiR/hxAAAgAElEQVSSkoKvry83btxg5MiR3LlzB2tra65cuQLozua7ubkxduxYbGxsOHPmDJGRkfTp04fevXszduxY7ty5U6JrXbJkCX379sXGxgY3Nzdu3boFQMeOHfnmm2/o3bs3rq6uJCQkEBQUxOnTp/H09OTs2bMcOXKEAQMG4OzsTPfu3dm7dy8AISEhqNVqXFxccHd359GjR3h4eChjpr2OEydOPM3bI4QQQgjxypCA/SlFRERgbGxM48aN6dGjB35+fmRkZDB16lR8fHwICAigYsWKADRv3hyVSkVcXBwAoaGhODk5ERkZyenTp9m2bRtBQUFcv36d7du3A7lB/vDhw9mxYwdvvvkmISEhjBw5ktq1a+Pr64uhoWGR/dOm6hgZGbF48WJ+/PFHgoKC6NixI4sWLSqwjI+Pj05KTFpaGpcuXeL8+fNs3ryZ3bt3U7duXaWPN2/epF27dgQFBdG2bVs2bNhA7969MTU1xcvLCxMTE9avX4+XlxeBgYF4eXmxdOlSAL777jt++uknAgICqFevHufPn8fV1ZXg4GAArl69yu3bt2nVqtWzv1lCCCGEEC8xSYl5Sv7+/spGSHZ2dkyaNAkbGxtq165NkyZNAHB2dlYCVCcnJ0JDQ2nYsCFHjx5l7ty5fPfdd5w8eVJJQ3n48CHGxsa0adOGmjVr8t577wHQtGlT7t69W6L+tWzZEoATJ06QmJjIkCFDAMjJyaFatWoFlikoJaZq1apMmTKFrVu3cuHCBaKjo2nYsKHyeqdOnZQ+FpS37u3tTXh4OL/++isnTpwgPT0dgG7dujFgwAB69OiBjY0NLVq0QKPR8N///pcrV64QHBz8Qm3sJIQQQghRViRgfwrJyckcOHCAmJgY1q5di0ajITU1lUOHDpF3WXs9PT3le0dHR4YOHUrz5s3p2LEjFSpUIDs7m6FDhzJ8+HAAUlNT0dPT486dO1SoUEEpq1KpKGy5fO3xrKwsnePa2f3s7GwsLCxYuXIlAI8ePVKC5uI4ffo0EydOZNiwYdjY2FCuXDmdvmj7WVgfBw4ciKWlJZaWlrRr145JkyYB4OnpSWxsLBEREXh4eDB27FjUajW9e/cmNDSUXbt28eOPPxa7n0IIIYQQrypJiXkKwcHBWFlZERkZSVhYGOHh4YwePZqIiAhu3bpFbGwskJv6omVkZETdunXx9fXFyckJACsrK4KDg0lPTycrK4vPP/+80BVntPT09MjOzgbA0NCQ+Ph4APbt21fg+a1atSI6OpoLFy4AsHz5chYuXFjsaz169CgffPABAwYM4O2332b//v1K+0/qY0pKChcvXmTcuHF07tyZffv2kZ2dTVZWFj179sTQ0JBRo0ahVqs5c+YMAC4uLmzevJm6detiZGRU7H4KIYQQQryqJGB/CoGBgQwcOFDn2KBBgzhz5gzffvstHh4eODs78+DBA51z1Go1t2/f5oMPPgDA2tqanj170rdvXxwcHGjevDnOzs5Ftt21a1dGjhxJQkIC7u7uzJkzB1dXV954440Cz69VqxZz585l/PjxODo6EhMTw5QpUwBYunQpmzZtKrI9Ozs75aHZIUOGYGpqqjzoWphOnToxa9Yszp8/T58+fbC3t6dXr16kp6fz8OFDMjIycHd3Z8SIEbi4uHDixAk+/fRTAOrWrUvdunWfOA5CCCGEEK8LlaawXAvxyouJiSE6OppBgwaVdVeA3PSeGzdu4Obmxo4dOzAwMCjrLgkhhBDiFfLg4aMy3+m0XDkVNWtWLVEZyWF/jd28eVN5cPZFsHv3br766iu++uqrpwrWk5PTyMmR+8+yUKvWG9y8ea+su/HakvEve/IelC0Z/7Il4//8ScD+GuvatWtZd0GHra0ttra2Zd0NIYQQQogXiqTECCGEEEK8pF6EFA+ZYS8ZSYkRrzWnYaNIvHGzrLshhBBC/GuO7gwo84BdPH+ySowQQgghhBAvMAnYX0JxcXGYmJg8cc32hIQEpk+fDsCpU6eYMWNGqbS/YcMG1Go1Tk5OqNVqgoKCijx/06ZNBS4feeXKFUxNTVGr1TpfiYmJLF26tNC15YUQQgghXieSEvMS8vf3x9bWFj8/P2xsbAo979q1ayQkJABgZmaGmZnZM7d94sQJtm7dip+fHxUrViQ5ORlXV1eaN29O8+bNCywzYMCAQuurXbs2wcHB+Y6PGzfumfsqhBBCCPEqkBn2l0xmZiYhISGMHz+emJgYLl++DMDvv/+Ok5MTjo6OjBo1irS0NLy8vDh9+jSzZ88mKioKNzc3AC5cuICbmxuOjo7069ePkydPAjB16lS8vLwYMGAA1tbW+Pv752v/5s2baDQaZVOomjVr4uPjg6GhIQAhISHY2dlhb2/P1KlTyczMZNmyZSxbtqxE1zl16lQCAgKeepyEEEIIIV4VErC/ZCIiIjA2NqZx48b06NEDPz8/MjIymDRpEgsWLCAkJIRmzZoRGBiIp6cnpqamzJo1S6cODw8P3NzcCAkJYdq0aYwbN46MjNwHVpKSkti4cSMrVqxg4cKF+drv3Lkz9erVo1OnTgwePJhly5ZRvXp1jIyMuH79OvPmzeOnn34iNDSU7OxsIiIiiryeGzdu6KTDrF69uvQGSwghhBDiFSApMS8Zf39/ZbMjOzs7Jk2ahI2NDUZGRrRo0QKAiRMnAhAVFZWvfHp6OpcvX6Znz54AmJubU61aNc6fPw9Ahw4dUKlUNGvWjJSUlHzlDQwMWL58OZcuXeLgwYMcOHCAH3/8kTVr1pCUlISFhQV16tQBwNvbG4AzZ84Uej2FpcQIIYQQQohcErC/RJKTkzlw4AAxMTGsXbsWjUZDamoqkZGRqFQq5bx79+6Rnp5eYB0FLbuv0WjIzs4GoEKFCgA69eUVFBSEkZER7dq1o1GjRgwaNIglS5YQHBysBPtat2/f1im7b98+fHx8ALC2tsbV1bUEVy+EEEII8XqSlJiXSHBwMFZWVkRGRhIWFkZ4eDijR48mMjKS5ORk4uPjAVi9ejWbNm1CT0+PrKwsnTqqVq1K/fr12bNnDwDR0dHcunWLpk2bFqsP2dnZLF68WAnGMzIyOHfuHO+99x5mZmZER0dz82buWuhz587VWemle/fuBAcHExwcLA+VCiGEEEIUk8ywv0QCAwP58ssvdY4NGjSI1atXs2rVKiZPnkxmZiYNGzZk4cKFZGRkcO/ePTw8POjTp49Sxtvbm6+++oply5ahr6/PsmXLMDAwKLTdU6dO4ePjw6pVq3B1deXOnTsMGDCAcuVy7/fs7e3p06cPKpWKGTNm8PHHH5OTk4O5uTkuLi4sX778+QyIEEIIIcRrQKUpKEdCiDw0Gg2enp7MmTOnrLsihBBCiDwePHxU5jud1qr1Bjdv3ivTPrxMypVTUbNm1RKVkRl28URJSUmo1eqy7sYTJSenkZMj959lQf6xLlsy/mVP3oOyJeMvXnUSsIsnqlu3LnXr1i3rbgghhBBCvJYkJUYIIYQQ4l/2IqSylBb5hKNkJCVGvNacRo0n8eatsu6GEEII8URHA9a/MgG7eP5kWcfnKC4uDhMTE3bv3l3keQkJCUyfPh3IXZFlxowZpdaHsLAwTExMOH36dKHnBAQEMHXq1FJrE8DNza1U6xNCCCGEeF1JwP4c+fv7Y2tri5+fX5HnXbt2jYSEBADMzMxKdTWWgICAYvWhtB05cuRfbU8IIYQQ4lUlAftzkpmZSUhICOPHjycmJobLly8D8Pvvv+Pk5ISjoyOjRo0iLS0NLy8vTp8+zezZs4mKilJmpy9cuICbmxuOjo7069ePkydPAjB16lS8vLwYMGAA1tbW+Pv7F9iH27dv88cff+Dh4cGuXbtIS0tTXgsKCsLGxgZXV1f2798P5O5EOnr0aOWcdevW4eXlRXZ2NvPmzcPZ2RknJyfWrFkDQFRUFCNGjOCzzz7DxsYGd3d3MjIy8PLyAuCjjz4CwMTERKkz72y+tbU148ePx8bGhuTkZIKCgnB2dkatVjN9+nQePXr0rG+DEEIIIcRLTwL25yQiIgJjY2MaN25Mjx498PPzIyMjg0mTJrFgwQJCQkJo1qwZgYGBeHp6YmpqyqxZs3Tq8PDwwM3NjZCQEKZNm8a4cePIyMjNd0tKSmLjxo2sWLGChQsXFtiH7du306FDB+rXr4+pqSnbt28H4Pr16yxatIgNGzbg5+dHeno6AJ07d+b06dPcvXsXgNDQUJycnNiyZQuQu3HTtm3b2LdvH8eOHQPgr7/+YubMmezatYtr165x8OBBPD09Adi6desTx6lz587s3r2b27dvs2XLFjZv3kxwcDA1a9bkxx9/LOmwCyGEEEK8ciRgf078/f1xcHAAwM7OjoCAAGJjYzEyMqJFixYATJw4sdBc7/T0dC5fvkzPnj0BMDc3p1q1apw/fx6ADh06oFKpaNasGSkpKQXWERgYqNOHzZs3A7lBduvWrXnrrbcoX748jo6OAOjr6/Phhx+yZ88erl27RkpKCi1btuTw4cOEhYWhVqv56KOPSEpK4uzZswA0bdqUOnXqUK5cOZo0aaIE+8XVqlUrIHe2/tKlS/Tt2xe1Ws2+ffuUaxVCCCGEeJ3JKjHPQXJyMgcOHCAmJoa1a9ei0WhITU0lMjISlUqlnHfv3j1ldvtxBa22qdFoyM7OBqBChQoAOvXlFRMTQ1xcHHPmzGHevHlkZ2dz48YNoqOjUalUOvWXL/+/XwO1Ws3SpUu5e/euEshnZ2fj4eGh3Dzcvn2bKlWqEB0drfRD25fCVgnVaDSoVCqysrJ0jmvLZ2dn06tXL2V2Pj09XblWIYQQQojXmcywPwfBwcFYWVkRGRlJWFgY4eHhjB49msjISJKTk4mPjwdg9erVbNq0CT09vXyBbNWqValfvz579uwBIDo6mlu3btG0adNi9SEgIIC+ffuyf/9+wsLCiIiIQK1Ws3nzZtq0aUN0dDTXr18nJyeHnTt3KuXMzc25ceMGwcHBODk5AWBlZcWWLVvIzMwkPT2dgQMHEh0dXWT7ea/J0NCQc+fOodFoCAsLK/B8S0tLfvvtN5KTk9FoNHz11Vf88ssvxbpWIYQQQohXmQTsz0FgYCADBw7UOTZo0CDOnj2Lt7c3kydPxtHRkfj4eEaOHEmTJk24d+8eHh4eOmW8vb1Zt24djo6OfP311yxbtgwDA4NC2z116hSffvopGRkZ7NixI18fhg0bxq5du9DX18fT05Nhw4bRp08fqlbVXby/V69eVKlShQYNGgDQv39/3n77bZydnXF1dcXFxQVLS8six6B79+6o1WoePXrExIkTGT16NP369aNx48YFnt+8eXPGjh3L0KFDsbe3Jycnh5EjRxbZhhBCCCHE60B2On2FaDQaPD09S3VZyJeJbJwkhBDiZXE0YP0rszuo7HRaMk+z06kE7K+QxMREEhIS+OCDD8q6K0IIIYQowoOHj16ZnU4lYC+ZpwnY5aHTV0jdunWpW7duWXejzCQnp5GTI/efZUH+sS5bMv5lT96DsiXjL151MsMuhBBCCFFMr9LMeGmRG6aSkRl28Vpz+mIaibeSy7obQgghXmFHN/lKwC7+dc99lZi4uDhMTEzYvXv3E8+dMWMGp06deuY2fXx8lJ04S6tOLRcXF0aPHl3kOdbW1ly5cqXU2gwPD+fnn38utfryunHjBpMmTcLe3h4nJydGjRpFQkLCc2mrIFFRUYVuHiWEEEIIIf6FgN3f3x9bW1v8/PyeeO6cOXMwMzN75jaPHj2qbLpTWnUCxMbGYmBgQGxsLImJiaVSZ3GcPn2atLS0Uq/3/v37uLm50bZtW3bs2MH27duxt7dn+PDhZGZmlnp7QgghhBCi5J5rSkxmZiYhISFs2LCB/v37c/nyZRo2bIi1tTVOTk4cPHiQBw8esGDBAkxNTXFzc2Ps2LEArFy5En19fa5cuYK1tTWVK1dm7969APj6+vLWW2+xfv16goODefDgAfr6+ixevJiTJ09y+vRpPD09+f777/Hy8mLs2LFYWlqycuVKtm/fjp6eHh06dMDDw4PExETGjh1L06ZNOXPmDDVr1mTp0qVUr1493/UEBATQoUMHUlJS2LJlC+PGjQMgJSUFDw8PkpKSaNKkCY8ePQLA2dmZb775BlNTU7Kzs+nWrRuBgYFcvXqVefPm8fDhQwwNDZk9ezYNGjTAzc0NMzMzjh8/zu3bt/H09KRevXps3rwZAGNjY65duwbAF198AeTO5q9du5YjR44QGBhISkoK3bp1Y8iQIcycOZOkpCRUKhUTJ06kffv2OtcTGhpKjRo16Nevn3LMyckJAwMDMjIy0NPTY+7cuRw+fBiVSoWTkxMjR44kKiqqWO9PZGQkPj4+ZGVlUb9+fb755hsMDQ05ePAg8+bNo0KFCsq67JcuXWLo0KGEhYVRrlw5oqKiWLVqFatXry6dX0YhhBBCiJfUc51hj4iIwNjYmMaNG9OjRw+dWfbq1auzbds2+vfvzw8//JCv7IkTJ5g9ezb+/v5s2LCBGjVqEBAQgImJCaGhoaSlpbF3717WrVvHjh076Nq1Kxs2bKB3796Ympri5eWFiYmJTl/CwsLw9/cnMDCQS5cuKYFwbGwsw4cPZ8eOHbz55puEhITk64/25qNXr1706tWLbdu2KTt5+vj48N577xESEsKgQYO4dSt3LXC1Wk1oaCgAf/zxB82bN+eNN97A09OTxYsXExgYyPDhw/nvf/+r046fnx/Tpk1j6dKlvPvuu/Tv35/+/fvj6upa5Hhfv36dwMBAJkyYwJw5c3B1dSUgIIAVK1Ywc+bMfLP0Z86c4f33389Xj62tLVWqVGHTpk0kJiayfft2tm7dyp49e9i/f3+x3p/bt2+zePFifvzxR4KCgujYsSOLFi0iIyODqVOn4uPjQ0BAABUrVgSgUaNG1K9fn6ioKACCgoJwcXEp8nqFEEIIIV4HzzVg9/f3x8HBAQA7OzsCAgLIyMh9UKNTp04ANG3alJSUlHxlmzVrRt26dalUqRKGhoa0a9cOyJ1lTk1NpWrVqixevJjQ0FAWL15MeHg49+/fL7Qvf/zxB/b29lSqVIny5cvj6urK4cOHAahZsybvvfee0p+7d+/mK79//35q1arFu+++S5s2bShXrhzh4eEAHDlyBDs7OwDatm2r7BBqb2/P7t270Wg07NixAycnJy5evEhCQgJjxoxBrVazaNEinZzxJ41LUd577z3Kl8/90OT333/Hx8cHtVrNp59+SlZWVr7c9HLlyhW5c2pUVBTOzs7o6elRqVIlHB0dlTF70vtz4sQJEhMTGTJkCGq1mg0bNnDp0iXOnj1L7dq1adKkCZD7KYSWq6sr27dv58GDB/zxxx907969RNcvhBBCCPEqem4pMcnJyRw4cICYmBjWrl2LRqMhNTWV3377DYAKFSoAoFKpCiyvr6+v87Oenp7Oz4mJibi5uTF48GA6d+7MW2+9xZkzZwrtT05OTr5j2hlybV+0/SlopUt/f38SExOxtrYGIC0tjc2bN/Phhx/mK6Pta61atWjcuDFRUVEcPnyYmTNncunSJerXr09wcDAA2dnZyox83r4UNi4qlUrnWvLmmmtnq7XX+8svvyipPTdu3KBmzZo6dZmamhIQEJCvjRkzZjBs2LB8Y6bRaJRnA570/mRnZ2NhYcHKlSsBePToEenp6Vy7dq3AsYLcmf0lS5awe/duOnfurPO+CCGEEEK8rp7bDHtwcDBWVlZERkYSFhZGeHg4o0ePVtJQntWpU6do1KgRw4YNw8zMjL179yrBpJ6envK9lpWVFaGhoTx8+JCsrCz8/f2xsrIqVlu3bt3i999/Z8eOHYSFhREWFkZQUBB//PEHCQkJtGvXTgnAT548yeXLl5WyarWaBQsWYGlpSaVKlXjnnXe4e/eusoqNv78/kyZNKrJ9PT095ebC0NCQ+Ph4pa2bN28WWMbKyoqNGzcCEB8fj6OjIw8ePNA5x9bWlqtXr7J161blmL+/P0eOHKFRo0ZYWVkRFBREdnY2Dx48ICQkBEtLy2KNWatWrYiOjubChQsALF++nIULF2JiYsKtW7eIjY0FUFKGACpVqkTnzp359ttvJR1GCCGEEOL/e24Be2BgIAMHDtQ5NmjQIE6ePKk8lPksOnToQE5ODnZ2djg7O9O4cWNlKcVOnToxa9Ys/vzzT+X8bt260bVrV1xdXbG3t8fY2JjBgwcX2caMGTPYt28fwcHBdOnSBSMjI+W1Bg0aYG1tjZ+fH+7u7iQkJGBvb8+qVauUlBiADz/8kIsXL+Lk5ASAgYEBS5cuZf78+Tg6OhIYGMicOXOK7Efbtm0JCQlh3bp12NnZkZKSgp2dHevWrVNSeR7n6enJiRMncHR05Msvv2ThwoVUrVqVU6dO8emnnwK5M/Jr1qwhLCwMe3t7HBwc+O233/jpp58wMDCgX79+1KlTB7VaTe/evenWrRsffvhhkX3VqlWrFnPnzmX8+PE4OjoSExPDlClT0NfX59tvv8XDwwNnZ+d8NxH29vZUrVqVVq1aFasdIYQQQohXnex0WoQ9e/ZgYGBA165dy7orpUaj0eDp6fnEm4SykJ2dzZIlS6hZsybDhw8vcXnZOEkIIcTzdnSTr+zq+RjZ6bRkZKfTUpaVlfVKBesASUlJqNXqsu5GgVxdXTE0NGTFihVPVX77snml3CMhhBBC14OHz54lIERJyQy7eGUkJ6eRkyO/zmVBZlfKlox/2ZP3oGzJ+JctGf+SeZoZ9ue+06kQQgghhBDi6ckMuxBCCCFEHg8eZZCWKqkvxSUz7CUjOezitab2+JrE5Dtl3Q0hhBAvuSM/LSENCdjFi0NSYkogLi4OExMTdu/eXeR5CQkJTJ8+HchdL37GjBnP3HZUVBStW7dGrVbrfD2+3nxxnDx5Em9v72fuU0GGDx/O3r17lZ8XLFhA69atlR1uATp27KgswSmEEEIIIYomM+wl4O/vj62tLX5+ftjY2BR63rVr10hISADAzMwMMzOzUmnf1NSUdevWPXM98fHxJCc/n+UPraysOH78OD169ADg999/x9zcnOPHj9OuXTsuXbpE5cqVqV+//nNpXwghhBDiVSMz7MWUmZlJSEgI48ePJyYmRtnN9Pfff8fJyQlHR0dGjRpFWloaXl5enD59mtmzZxMVFYWbmxsAFy5cwM3NDUdHR/r168fJkycBmDp1Kl5eXgwYMABra2v8/f1L1LcjR44wYMAAnJ2d6d69uzLDXVC9qamp+Pj4EBYWxooVK0hLS8Pd3Z1+/frRrVs3pk+fjkajISkpicGDB+Pi4kKfPn2Ijo7m8OHD9O/fX2k3ICCAWbNm6fSlXbt2/PXXXwBcv34dAwMDbGxsOHjwIADHjh2jQ4cOAOzatYu+ffvi5OSEra2tstGVm5sbY8eOxcbGhjNnzpRoLIQQQgghXjUSsBdTREQExsbGNG7cmB49euDn50dGRgaTJk1iwYIFhISE0KxZMwIDA/H09MTU1DRfMOvh4YGbmxshISFMmzaNcePGKakiSUlJbNy4kRUrVrBw4cIC+3D69GmddJjt27cDsH79ery8vAgMDMTLy4ulS5cqZR6v980338Td3R1ra2vGjBnD/v37adGiBX5+fuzevZujR48SExPDtm3b6Nq1KwEBAbi7u3P8+HGsrKy4efOmcrMSFBSEi4uLTh/ff/99Ll++zKNHjzh48CAdOnSgQ4cO+QL2nJwcNm/ezMqVK9m+fTuffPIJvr6+Sj3a1KMWLVo84zsnhBBCCPFyk5SYYvL398fBwQEAOzs7Jk2ahI2NDUZGRkpQOXHiRCA33/xx6enpXL58mZ49ewJgbm5OtWrVOH/+PAAdOnRApVLRrFkzUlJSCuxDYSkx3t7ehIeH8+uvv3LixAnS09OV155Ur4ODAydPnmTNmjWcP3+elJQU7t+/T7t27fjiiy84c+YMXbp0YfDgwahUKpydndm+fTsuLi4kJyfTqlUrnfr09PRo1aoVp06d4uDBgwwaNIgGDRrw8OFD7t69y19//cWMGTMoV64c//d//0dYWBgXLlzgyJEjlCv3v/vHli1bFv5mCCGEEEK8RmSGvRiSk5M5cOAAP/30E9bW1nh6epKamkpkZCQqlUo57969eyQlJRVYR0GrZ2o0GuWh0QoVKgDo1FdcAwcO5OTJk5iamjJ69Gid155U77p161i4cCE1atRg8ODBNGnSBI1GQ5s2bQgNDaVjx47s3LlTqdfZ2ZnQ0FB27NhR6I6pVlZW/Pnnn5w8eRJzc3MgN1Vm3759GBoaUrVqVdLT0+nTpw9Xrlyhbdu2StqQVsWKFUs8DkIIIYQQryKZYS+G4OBgrKysWL16tXJs2bJlREZGkpycTHx8PO+++67yeqdOncjKytKpo2rVqtSvX589e/bQs2dPoqOjuXXrFk2bNn2mvqWkpHDx4kU2btyIgYEBixYteuLKMXp6ekr/Dh06RL9+/XB0dOTUqVPExsaSk5PDwoULMTIyYujQoVhaWuLs7AxAvXr1qFOnDps3b2bTpk0F1t+uXTu+/PJLmjVrRvnyub9iHTp0wMfHR3lY9+LFi6hUKkaPHo1Go2Hy5MlPteKNEEIIIcSrTmbYiyEwMJCBAwfqHBs0aBBnz57F29ubyZMn4+joSHx8PCNHjqRJkybcu3cPDw8PnTLe3t6sW7cOR0dHvv76a5YtW4aBgUGh7Z46dYpPP/20yL5Vr16dPn36YG9vT69evUhPT+fhw4fcv3+/0DItW7bkxIkTLFq0iKFDh/L999/j6OjI3Llzad26NVeuXMHNzY3du3ejVqsZO3YsCxYsUMrb2dnRpEkTjIyMgNyHS/POtmvTbzp27Kgcs7Ky4vz587Rv3x6A5s2b06JFC3r16oW9vT2GhoZcu3atyGsVQgghhHgdyU6nLzCNRrSdt6oAACAASURBVIOnpydz5swp664osrKymDx5Mra2tko+PsD06dOZO3duGfZMNk4SQghROo78tER27iwB2em0ZGSn01dMUlJSoXniZUGj0dCpUyfat2+vrLMOcP/+fbp161aGPcsV7D2zrLsghBDiFfDgUcaTTxLiXyQz7OKVkZycRk6O/DqXBZldKVsy/mVP3oOyJeNftmT8S+ZpZtglYBdCCCGEIHdmPS31UVl346UjAXvJSEqMeK2pZ3iTeLvgNeyFEEKIJzmyYg5pSMAuXjyySowQQgghxP9j797jcr7/x48/Lp2Y86KIMbMwH4fhg7asT8JSdKVyTg7b9DEaPqOJ2tiEOTSKOeSwjUWhdNSYonKKfQj1iZhjpCg6ItX1+6Nf11eryETkeb/dut263r0Oz/fr7ZbX9ep5vV5CvMRq/IQ9KSlJfcz941y7do05c+YAxdspurq6VlkMkZGRtG/fnvj4+ArLBAQE4OLiUmV9AmUOI6oqN27cYNKkSVhZWTF48GCmTZtGenr6Y+tU9OFZFxcXTE1Nsba2Vn8tX76c1NTUJ25pKYQQQgjxOqjxKTH+/v4MHDgQPz8/9aE95blx4wbXrl0DoHPnznTu3LnKYggICFDH0KlTpypr90mOHTv2XNr95ptvGDJkCIMHDwZg3bp1zJ07l1WrVlVYJygoqMKfTZ06FVtb2zLX169f/+zBCiGEEEK84mr0CvvDhw8JCQlh+vTpJCQkcPXqVQAOHz6MUqnEysqKf//73+Tk5ODu7k58fDzffvstsbGx6tXpS5cu4eDggJWVFSNGjOD06dNA8cqwu7s7o0aNwszMDH9//3JjyMjI4OjRozg7OxMeHk5OTo76Z4GBgZibm2NnZ8eBAwcAiIiIYNKkSeoyW7Zswd3dncLCQhYtWoSNjQ1KpZKff/4ZgNjYWD755BMmT56Mubk5U6dOJT8/H3d3dwCGDRsGQPv27dVtPrqab2ZmxvTp0zE3Nyc9PZ3AwEBsbGywtrZmzpw5PHhQNpfv9u3b3Lt3T/3a3t4ee3t7oPjk1SlTpmBhYYG1tTVHjhwp039lJCcnY2Zm9lR1hBBCCCFqoho9YY+KisLAwIA2bdrQv39//Pz8yM/PZ+bMmSxevJiQkBDatWvHrl27cHNzo1OnTsydO7dUG87Ozjg4OBASEsLs2bOZNm0a+fnF+7PevHmTrVu3smbNGpYsWVJuDMHBwRgbG9OyZUs6depEcHAwUHw66LJly/Dx8cHPz4/c3FwATExMiI+PJzMzE4CwsDCUSiXbt28Hik9d3blzJxEREfzxxx8AnDx5km+++Ybw8HBu3LjBwYMHcXNzA2DHjh1PHCcTExP27NlDRkYG27dvx9fXl6CgIHR1ddm4cWOZ8l9++SXLli3DxMSEWbNmERUVRa9evQDw9PSkVatWhIeHs2TJElasWPHE/r28vEqlxDz6pkYIIYQQ4nVXo1Ni/P391WkblpaWzJw5E3Nzc/T19XnvvfcAmDFjBlC8Uv1Xubm5XL16VX2i5/vvv0/Dhg25ePEiAMbGxigUCtq1a8fdu+XvTrJr1y6cnJzUMfz666+MHj2akydP0q1bN5o0aQKAlZUVR48eRUtLiwEDBrB3716MjY25e/cuXbp0YcOGDSQmJnL06FGg+LCic+fO8e6772JoaEizZs0AaNu2rXqyX1ldu3ZVj8GVK1cYPnw4UPwXio4dO5Ypb2JiQnR0NLGxsRw5coSlS5cSFhbG6tWrOX78OMuWLQOKV9X9/Pye2H95KTEVjacQQgghxOumxk7Y09PTiYmJISEhgc2bN6NSqcjKyiI6OhqFQqEul52drV7d/qvytqhXqVQUFhYCoKOjA1CqvUclJCSQlJTEggULWLRoEYWFhaSlpREXF4dCoSjVvqbm/z0Ka2trPD09yczMxMrKCoDCwkKcnZ3Vbx4yMjKoW7cucXFx6jhKYqloa32VSoVCoaCgoKDU9ZL6hYWFWFhYqFfnc3Nz1fda4u7du6xevZo5c+ZgYmKCiYkJkydPpk+fPmRkZKCpqVlqPP7880/atGmjfj1x4kTS0tIA8Pb2LjdOIYQQQgjxf2psSkxQUBBGRkZER0cTGRnJ/v37mTRpEtHR0aSnp3PhwgUANmzYwLZt29DQ0Cgzka1Xrx4tW7Zk7969AMTFxXH79m0MDQ0rFUNAQADDhw/nwIEDREZGEhUVhbW1Nb6+vvTo0YO4uDhSU1MpKipi9+7d6nrvv/8+aWlpBAUFoVQqATAyMmL79u08fPiQ3NxcRo8eTVxc3GP7f/SeGjduzPnz51GpVERGRpZbvnfv3vz++++kp6ejUqmYN28ev/zyS6ky9evXJzIyksDAQPW1CxcuoKurS8OGDfnnP/9JWFgYUDxZnzhxYqkJ/Pr16wkKCiIoKAh9ff1KjaMQQgghxOusxk7Yd+3axejRo0tds7e359y5cyxdupSvvvoKKysrLly4gKOjI23btiU7OxtnZ+dSdZYuXcqWLVuwsrLiu+++Y+XKlWhra1fY75kzZ5g4cSL5+fmEhoaWiWH8+PGEh4ejpaWFm5sb48ePZ+jQodSrV/rEKwsLC+rWrctbb70FwMiRI3n77bexsbHBzs4OW1tbevfu/dgx6NevH9bW1jx48IAZM2YwadIkRowYUWrF+1EdOnTAycmJcePGMWjQIIqKinB0dATA1dWViIgINDQ08Pb2Zvfu3fTt2xcLCwtWrFjB2rVr0dDQYOrUqVy+fBmlUomzszNLliyp8C8QQgghhBDiyRSqivInxN+iUqlwc3NjwYIF1R1Kldq7dy/a2tqYmppWdyhCCCHEc3HvQT45WXLS6dNq2rQ+t25lV3cYr4xatRTo6tZ7csFH1Ngc9upy8+bNCg8JepUVFBS89JP19PQciork/Wd1kF/W1UvGv/rJM6heMv6ippMJexVr3rw5zZs3r+4wqpylpWV1hyCEEEII8VqSlBghhBBCvNYkFebZyF84no6kxIjXmvV3q0i583R70AshhBDHlruSg0zYxcurxu4SI4QQQgghRE1QIyfsSUlJtG/fnj179pT789jYWBwcHKq0z9mzZ3P9+vUqbRPAxcUFU1NTrK2tsbKywsbGptSe7dXBx8cHa2trlEol1tbWpfZkL8+2bdvYtm1bmevJycl06tQJa2vrUl8pKSl4enoSERHxvG5BCCGEEOKVUSNTYvz9/Rk4cCB+fn6Ym5u/kD5jY2OZMmXKc2l76tSp2NraAnDt2jVGjx5No0aN+PDDD59Lf49z6tQpduzYgZ+fH7Vr1yY9PR07Ozs6dOhAhw4dyq0zatSoCtvT09MjKCiozPVp06ZVWcxCCCGEEK+yGrfC/vDhQ0JCQpg+fToJCQlcvXoVgIMHDzJo0CBsbW3Zvn07AGfPnsXKykpdNzIyks8//xwAb29vbGxsUCqVLFmyBJVKRXJyMkOGDMHZ2ZnBgwczbtw47t69i7e3N2lpaTg6OnLnzh3MzMxITk4GSq/mOzg44OTkhLm5OYmJiURHRzN06FCGDBmCk5MTd+7ceeL9vfXWW4wdO5atW7eW2+avv/7KsGHDGDx4MDY2Nly8eBEAMzMzPDw8sLW1VZ++OnbsWP71r3+pV+yTkpJwcHDAzs6Ovn37lrsqfuvWLVQqFffu3QNAV1cXLy8vGjduDEBISAiWlpYMGjQIFxcXHj58yMqVK1m5cuVTPUcXFxcCAgKeqo4QQgghRE1U4ybsUVFRGBgY0KZNG/r374+fnx/5+fm4uLjg5eVFQEAAtWvXBopP9lQoFCQlJQEQFhaGUqkkOjqa+Ph4du7cSWBgIKmpqQQHBwPFk/wJEyYQGhpKgwYNCAkJwdHRET09Pby9vdUT14qUpOro6+vj4eHBxo0bCQwMpE+fPixbtqxS99iuXTv1RPzRNt966y327dvHli1bCA0NxdTUFB8fH3W5Jk2aEBAQQNu2bfH29mbTpk0sXboUb29vAHbs2MHkyZPx9/dn8+bNLFmypEzfJiYmtGjRgo8++ogxY8awcuVKGjVqhL6+PqmpqSxatIhNmzYRFhZGYWEhUVFRj72XtLS0UukwGzZsqNQYCCGEEEK8LmpcSoy/vz+DBw8GivcOnzlzJubm5ujp6dG2bVsAbGxs8PT0BECpVBIWFkarVq04fvw4CxcuZMWKFZw+fVqdhnL//n0MDAzo0aMHurq6dOzYEQBDQ0MyM59uV5IuXboAxaklKSkpjB07FoCioiIaNmxY6XZK3nQ82ma9evXw8PAgLCyMy5cvExMTw3vvvacuZ2JiAoCBgQF6enpoampiYGBAVlYWULyqHRMTw7p160hKSiIvL69Mv9ra2qxevZorV65w8OBBYmJi2LhxIz///DM3b96ke/fuNGvWDIClS5cCkJiYWOF9VJQSI4QQQgghitWoCXt6ejoxMTEkJCSwefNmVCoVWVlZHDp0iEe3m9fQ0FB/b2Vlxbhx4+jQoQN9+vRBR0eHwsJCxo0bx4QJEwDIyspCQ0ODO3fuoKOjo66rUCioaBv7kusFBQWlrpdMtAsLC+nevTtr164F4MGDB+Tm5lbqPs+dO6d+8/FomykpKTg4ODBmzBhMTExo0qRJqcmylpaW+ntNzbKPfvr06TRo0IC+fftiaWlJaGhomTKBgYHo6+vzwQcf0Lp1a+zt7Vm+fDlBQUEYGxujUCjUZTMyMkrVjYiIwMvLCyhO0bGzs6vU/QohhBBCvM5qVEpMUFAQRkZGREdHExkZyf79+5k0aRJRUVHcvn2bs2fPAsWpLyX09fVp3rw53t7eKJVKAIyMjAgKCiI3N5eCggKmTJlS4Y4zJTQ0NCgsLASgcePGXLhwAaDCnU66du1KXFwcly5dAmD16tXlpqD81eXLl9m6dWu5H+Q8c+YMrVu3Zvz48XTu3Jl9+/apY6qMQ4cOMXXqVPr37090dDRAmfqFhYV4eHioJ+P5+fmcP3+ejh070rlzZ+Li4rh16xYACxcuLHX//fr1IygoiKCgIPlQqRBCCCFEJdWoFfZdu3bxn//8p9Q1e3t7NmzYwIYNG3B2dkZTU1Od0lLC2tqa5cuX06tXL6B49ffs2bMMHz6cwsJCPvroI2xsbB67baOpqSmOjo5s2LCBqVOnMn/+fFatWkWfPn3KLd+0aVMWLlzI9OnTKSoqQl9fX51C4unpiZ6ennpS7uXlxS+//IJCoUBDQ4NZs2bRvXv3Mm0aGxuzbds2LC0tUalU9OzZk/Pnz1d6/L744gtGjx6Njo4OHTp0oEWLFiQnJ5OVlYWXlxfr16/Hzs6OO3fuMGrUKGrVKn6/N2jQIIYOHYpCocDV1ZVPP/2UoqIi3n//fWxtbVm9enWlYxBCCCGEEKUpVBXldIhqk5CQQFxcHPb29tUdClCc3uPm5saCBQuqOxQhhBCiyt17kE9Olpx0+nc1bVqfW7eyqzuMV0atWgp0des9VZ0atcJeU9y6dUv9wdmXwc2bN7G2tq7uMJ4oPT2HoiJ5/1kd5Jd19ZLxr37yDKqXjL+o6WTC/hIyNTWt7hBKad68Oc2bN6/uMIQQQgghXkuSEiOEEEKIGuPeg4fkZN2v7jBeK/IXjqcjKTHitWa9eAMpd7KqOwwhhBDV6Nj3X5KDTNhFzfJKbuuYlJSkPt3zca5du8acOXOA4i0PXV1dqyyGyMhI2rdvT3x8fIVlAgICcHFxqbI+ARwcHKq0vUfbHTBgQKlTRx89JfVpzJ49+7E76gghhBBCiMp7JVfY/f39GThwIH5+fpibm1dY7saNG1y7dg2Azp0707lz5yqLISAgQB1Dp06dqqzdJzl27Nhza9vd3Z3evXs/czuxsbFMmTKlCiISQgghhBCv3Ar7w4cPCQkJYfr06SQkJHD16lUADh8+jFKpxMrKin//+9/k5OTg7u5OfHw83377LbGxserV6UuXLuHg4ICVlRUjRozg9OnTALi4uODu7s6oUaMwMzPD39+/3BgyMjI4evQozs7OhIeHk5OTo/5ZYGAg5ubm2NnZceDAAaD48KRJkyapy2zZsgV3d3cKCwtZtGgRNjY2KJVKfv75Z6B4wvvJJ58wefJkzM3NmTp1Kvn5+bi7uwMwbNgwANq3b69u89HVfDMzM6ZPn465uTnp6ekEBgZiY2ODtbU1c+bM4cGDym9dVVBQgJubGyNGjKBfv35MnjyZ+/fvk5yczJAhQ3B2dmbw4MGMGzeOu3fv4u3tTVpaGo6Ojty5c4fw8HCGDx+OUqlk4MCBnDhxAoCffvoJpVLJkCFD+OabbwAYPXo0hw4dAoq3kvz4449JTU2tdKxCCCGEEDXRKzdhj4qKwsDAgDZt2tC/f3/8/PzIz89n5syZLF68mJCQENq1a8euXbtwc3OjU6dOzJ07t1Qbzs7OODg4EBISwuzZs5k2bRr5+flA8RaGW7duZc2aNRWePBocHIyxsTEtW7akU6dOBAcHA5CamsqyZcvw8fHBz8+P3NxcAExMTIiPjyczMxMoPmlVqVSyfft2oPjAp507dxIREcEff/wBwMmTJ/nmm28IDw/nxo0bHDx4EDc3NwB27NjxxHEyMTFhz549ZGRksH37dnx9fQkKCkJXV5eNGzeWW8fNzU2dDjN69Gh1HFpaWvj5+fH777+TnZ1NVFQUAGfPnmXChAmEhobSoEEDQkJCcHR0RE9PD29vbxo2bIivry9r164lODiYzz77DG9vbwoLC1m3bh3+/v4EBATw8OFDUlNTsbOzIygoCIA//viDVq1aoa+v/8R7FUIIIYSoyV65lBh/f3/1HuWWlpbMnDkTc3Nz9PX1ee+99wCYMWMGULxS/Ve5ublcvXqVjz/+GID333+fhg0bcvHiRaD4tFCFQkG7du24e/duuTHs2rULJycndQy//voro0eP5uTJk3Tr1o0mTZoAYGVlxdGjR9HS0mLAgAHs3bsXY2Nj7t69S5cuXdiwYQOJiYkcPXoUgLy8PM6dO8e7776LoaEhzZo1A6Bt27bqyX5lde3aVT0GV65cYfjw4UDxXyj+etJrifJSYnr27EmjRo3w8fHh4sWLXL58mby8PAB0dXXVbRkaGpaJsVatWvz4449ERkZy6dIljh07Rq1atdDQ0KBbt24MHTqUfv36MWHCBPT19bGwsGD58uXk5eWxa9cubG1tn+qehRBCCCFqoldqwp6enk5MTAwJCQls3rwZlUpFVlYW0dHRKBQKdbns7Gz16vZflbeLpUqlorCwEAAdHR2AUu09KiEhgaSkJBYsWMCiRYsoLCwkLS2NuLg4FApFqfY1Nf9veK2trfH09CQzMxMrKysACgsLcXZ2Vr95yMjIoG7dusTFxanjKImlot03VSoVCoWCgoKCUtdL6hcWFmJhYaFenc/NzVXfa2VERETg5eXF2LFjsbW15c6dO+pYnhRjbm4uQ4cORalU0rNnT9q3b6/+IOvq1auJi4sjOjqazz77jGXLltGrVy/1XwaOHj1a5i8jQgghhBCvo1cqJSYoKAgjIyOio6OJjIxk//79TJo0iejoaNLT07lw4QIAGzZsYNu2bWhoaJSZyNarV4+WLVuyd+9eAOLi4rh9+zaGhoaViiEgIIDhw4dz4MABIiMjiYqKwtraGl9fX3r06EFcXBypqakUFRWxe/dudb3333+ftLQ0goKCUCqVABgZGbF9+3YePnxIbm4uo0ePJi4u7rH9P3pPjRs35vz586hUKiIjI8st37t3b37//XfS09NRqVTMmzePX375pVL3CnDkyBEsLCyws7OjQYMGxMbGPnHCr6GhQWFhIZcvX0ahUDBp0iR1HIWFhWRkZGBpaUm7du2YNm0axsbGnDt3DgA7OzuWL1/ORx99VOoNgRBCCCHE6+qVmrDv2rVLnVtdwt7ennPnzrF06VK++uorrKysuHDhAo6OjrRt25bs7GycnZ1L1Vm6dClbtmzBysqK7777jpUrV6KtrV1hv2fOnGHixInk5+cTGhpaJobx48cTHh6OlpYWbm5ujB8/nqFDh1KvXulN8S0sLKhbty5vvfUWACNHjuTtt9/GxsYGOzs7bG1tn7hLS79+/bC2tubBgwfMmDGDSZMmMWLECNq0aVNu+Q4dOuDk5MS4ceMYNGgQRUVFODo6AuDq6kpERMRj+xs2bBhhYWFYWVkxbdo0unfvTnJy8mPrmJqa4ujoSP369XnvvfewsLBg0KBBNG7cmBs3bvDmm28yYsQIhg4diq2tLfn5+djZ2QHQo0cPFAqF+rUQQgghxOtOTjqtBJVKhZubGwsWLKjuUKrU3r170dbWxtTUtLpDAYrHOSkpiVmzZhEYGFjd4QghhHgFyUmnL56cdPp05KTT5+TmzZtYW1tXdxhVrqCg4KWZrAP88ssvbNiwAU9Pz79VPz09h6Iief9ZHeSXdfWS8a9+8gyql4y/qOkqlRJz69YtHB0dMTc35/bt23z66aekpaU979heGs2bN6dXr17VHUaVs7S0fGwq0Is2fvx4Dh48SI8ePao7FCGEEEKIl0alUmKcnJwwMTHh119/xd/fnxUrVnD+/Hm8vb1fRIxCCCGEEE90L/8hOZmSDvOiyV84ns5zS4m5fv06w4cPZ+vWrWhpaeHs7KzemlCIl8WQFT6k3JVfGEII8bqKnTeJHGTCLmqeSk3YFQoFRUVF6tc5OTmlXr8KkpOTGThwIG3btgXg/v37dO/enRkzZqgPOnqRHBwcuHnzJm+88Yb62vDhw7G3t3+mdidOnIi7uzuHDh3i2LFjfP/990+s89exKbF27VqaN2/+VP1fu3aNNWvWsHDhwqeqJ4QQQgghylepCfvHH3/MzJkzyc7OxtfXlx07dmBhYfG8Y6tyenp6BAUFAcU7kvzwww9MnTqVrVu3Vks85Z0s+qzWr1//t+o9OjbP4saNG1y7du2Z2xFCCCGEEMUqNWGfNGkSgYGBFBUVcfjwYUaMGMGwYcOed2zPlUKh4IsvvsDY2JjNmzcTHBxMUVERhoaGfPnll8yZM4fs7GzS0tKwsbFh2rRpBAQEcODAAe7evUtaWhojR47k+vXrHD16lEaNGrFhwwZ0dHRYvnw5R44cITMzEz09PZYvX17pVfyCggLmzZvH+fPnuX37Nu3bt+eHH37g9u3bTJkyhXfeeYcLFy7QsWNHunXrxq5du8jMzOTHH3+kbdu2mJmZsXnzZnV7R44cwdPTE19fX6D44KdTp07x7bffViqepKQk5s+fT15eHhkZGTg6OjJq1ChWrlxJamoqV65c4fr16wwbNozPP/8cd3d3kpOT+fbbb3F1dS33XgoKCvjyyy+5ffs2AFOmTOHdd99l3LhxREZGUqtWLWJjY1m/fj0bNmx4yicrhBBCCFGzVGrC/tVXX7FkyRKGDBnyvON5obS1tWndujVNmjTh8uXL7N+/n/r167Nx40YGDx6MjY0N2dnZ/Otf/8LBwQEoPkQpJCSEzMxMzMzM2LBhA66urjg4OBATE4OhoSEXL17E19eXWrVq8dVXXxEcHMwnn3xSpn83Nzd1SkzdunXZunUrJ0+eREtLCz8/P4qKihg3bhxRUVH84x//4Ny5cyxatIgOHTpgbm6Onp4efn5+rFq1Cj8/P+bMmVOmDyMjI9zc3Lh69SqtWrUiMDCQGTNmlCmXlpZWautKKysrPvvsM3bs2MHkyZP54IMPuHbtGkqlklGjRgFw7tw5fHx8yM7Opn///tjb2+Pm5saqVauYO3cux48fL/de8vLyaNGiBd7e3iQmJhIcHEy/fv1o2bIlsbGxfPDBBwQGBmJra1slz1kIIYQQ4lVWqQl7YmIiKpUKhULxvON54RQKBbVr16ZNmzbUr18fgE8//ZSjR4+yceNGzp8/z8OHD7l37x4A3bt3p169eupTTD/44AMAWrRoQVZWFq1bt2bWrFns2LGDS5cuERcXR6tWrcrtu7yUmJ49e9KoUSN8fHy4ePEily9fJi8vD4AmTZrQsWNHAJo1a6bu28DAoMLTRxUKBTY2NgQHB2Nra0t6ejpdu3YtU66ilBgXFxdiYmJYt24dSUlJ6lgAevfujba2Nrq6ujRq1Ijs7NIf+KzoXrp168YPP/xAamoqpqamTJkyBQA7OzuCg4N5//33OXr0KPPmzSv3noQQQgghXieVmrDr6ekxaNAgunbtSt26ddXX3dzcnltgL0J+fj6XLl0iPT2d2rVrq69///33XLt2jcGDB9O/f38OHz5Mye6XWlpapdrQ1Cw9hPHx8cyYMYPx48djbm5OrVq1eJrDZCMiIvDy8mLs2LHY2tpy584ddf2/7pmuoaFRqTZtbGz47LPP0NbWfuoDoKZPn06DBg3o27cvlpaWhIaGqn+mo6Oj/l6hUJS5z4ru5e233yY8PJyYmBj279/Ppk2b2L17NwMHDmT58uXs2bMHExOTUu0LIYQQQryuKnVwUrdu3bC0tKRFixY0atRI/fUqKyoqYuXKlXTt2rXMCvihQ4f49NNPsbCw4NKlS6SmplZ6V5zjx4/Tq1cvRo0axdtvv82BAwcoLCysdFxHjhzBwsICOzs7GjRoQGxs7FPVL0+LFi1o1qwZvr6+Tz1hP3ToEFOnTqV///5ER0cDPDYeDQ0NCgoKgIrv5ddff2XlypVYWFgwd+5cMjIyyMnJoU6dOpiYmPDDDz9IOowQQgghxP9XqRV2Jyen5x3HC/FonnZRURHvvfceP/zwA2fPni1V7t///jdfffUVtWvXplmzZnTq1KnClJO/srS0xMnJSb1P/aN1XV1dMTMzo1+/fhXWHzZsGDNnziQsLAwtLS26d+9e6b6fFNfevXvR19cHIDU1FUdHxyfuDPPFF18wevRodHR06NChAy1atHhsPG3btiU7OxtnZ2c+++yzcu9l4sSJfPnll1hZWaGhoYGzszMNGjQAYNCgQZw4caLctB0hhBBCiNdRpU463bdvHwsXLiQzM7NU5usw1wAAIABJREFU2sOJEyeea3A1zd69e9HW1sbU1PSF9ltQUMBXX33FwIED+fjjj9XX58yZ81Ltl15YWMjy5cvR1dVlwoQJT11fDk4SQojXW+y8SXLiZjWQk06fznM76XTp0qW4uLjQsWPHGvnB0xeloKDghU/WVSoVH330ER9++CH9+/dXX8/Ly6Nv374vNJYnsbOzo3HjxqxZs+Zv1Q+c/myHTgkhhHi13ct/WN0hCPFcVGqFfdiwYezYseNFxCPE35aenkNRUeU/4CuqjqyuVC8Z/+onz6B6yfhXLxn/p/N3Vtgr9aHTrl27EhUV9beCEkIIIYQQQvx9lVphHzBgANeuXUNLSwstLS31nuySwy6EEEKI5+le/kNyMu8/toys8FYvGf+n89xy2H/++ee/E48QL9Tw1Tu5mZlb3WEIIYSoQtGzx5HD4yfsQtR0lUqJadGiBWfOnGH79u28+eabnDx5khYtWjzv2IQQQgghhHjtVWrC7u3tzbZt2/jtt9+4f/8+q1at4scff6zyYJKSkmjfvj179ux5YllXV1fOnDnzzH16eXnxxx9/VGmbJWxtbZk0aVKlys6ePZvr168DMHHiRFJTU6skhoKCAvr06cP8+fMfW659+/ZV0l+J7du3lzoVVQghhBBC/D2VmrCHhYWxfv166tSpQ+PGjZ/bZMzf35+BAwfi5+f3xLILFiygc+fOz9zn8ePH1Sd3VlWbAGfPnkVbW5uzZ8+SkpLyxPKxsbHqPe7Xr1+vPuDoWUVFRdG5c2fCw8O5d+9elbRZGSdOnCA/P/+F9SeEEEIIUVNVKoddU1MTbW1t9esGDRqgqVmpqpX28OFDQkJC8PHxYeTIkVy9epVWrVphZmaGUqnk4MGD3Lt3j8WLF9OpUyccHBzUJ7CuXbsWLS0tkpOTMTMz44033mDfvn1A8V8HmjRpwq+//kpQUBD37t1DS0sLDw8PTp8+TXx8PG5ubqxatQp3d3ecnJzo3bs3a9euJTg4GA0NDYyNjXF2diYlJQUnJycMDQ1JTExEV1cXT09PGjVqVOZ+AgICMDY25u7du2zfvp1p06YBcPfuXVxdXbl48SLa2tq4uLhw5swZ0tLScHR0xMfHBzs7OzZv3oyBgQELFy7kyJEjKBQKlEoljo6OxMbGsm7dOmrXrs2ff/5J+/btWbZsWaln9GgcAwYMQKVSERYWxtChQwFITk7G2dmZvLw89amiJfvEBwYG0qRJE+7evcvgwYPZv38/R44cwcvLi4KCAlq2bMn8+fNp3Lhxuc8nKyuLyMhIjh49StOmTQkLC6NXr17Y2toCxav5586dY+XKlcTFxZGSksKYMWMwNjZm3rx53L17l9q1a/P111/TsWPHKv13JoQQQgjxqqnUCnvz5s05cOAACoWCBw8esGbNmirPYY+KisLAwIA2bdrQv3//UqvsjRo1YufOnYwcOZJ169aVqXvq1Cm+/fZb/P398fHx4c033yQgIID27dsTFhZGTk4O+/btY8uWLYSGhmJqaoqPjw9DhgyhU6dOuLu7l0oJiYqKIjIyEn9/f3bt2sWVK1fw9fUFilfOJ0yYQGhoKA0aNCAkJKRMPCVvPiwsLLCwsGDnzp0UFBQA4OnpSatWrQgPD2fJkiWsWLECR0dH9PT08Pb2pnHjxup2tm3bRkpKCsHBwezYsYO9e/dy4MABAE6ePMk333xDeHg4N27c4ODBg2XiyMjI4PDhw/Tr1w8LC4tSYzp//nxsbW0JCgqie/fuQPEbs4EDB/Lbb78BxSezDhgwgOzsbDw8PNi4cSOBgYH06dOHZcuWVfh8PvzwQ8zMzJg6dSofffTRY597fn4+u3fvZvTo0cyaNQtnZ2d27drF/Pnz+c9//vPYukIIIYQQr4NKTdi//vprfvrpJ86dO0e3bt2Ijo7m66+/rtJA/P39GTx4MACWlpYEBASoUypKJn2GhobcvXu3TN127drRvHlzdcrOBx98AICBgQFZWVnUq1cPDw8PwsLC8PDwYP/+/eTl5VUYy9GjRxk0aBB16tRBU1MTOzs7jhw5AoCurq561dfQ0JDMzMwy9Q8cOEDTpk1599136dGjB7Vq1WL//v1AcQqOtbU1ULzS/Lj0n9jYWGxsbNDQ0KBOnTpYWVmp4zA0NKRZs2bUqlWLtm3blhtHcHAwRkZGNGzYkH79+nHu3Dn+97//AXDs2DEsLCwAUCqVaGlpqb8PCwsDIDQ0FKVSyalTp0hJSWHs2LFYW1vj4+PDlStX1P086fk8TpcuXQDIzc0lPj6e2bNnY21tzYwZM8jLy+POnTtP1Z4QQgghRE3zxLyWmzdvkpeXxy+//MKiRYvIzs6mXr16NGnSpMqCSE9PJyYmhoSEBDZv3oxKpSIrK4vff/8dAB0dHQAUCkW59UsmmyU0NDRKvU5JScHBwYExY8ZgYmJCkyZNSExMrDCeoqKiMtdKVshLYimJp7xt7P39/UlJScHMzAyAnJwcfH19GTBgAJqamqXu488//6RNmzaVikOlUqnz7SsTR0BAAGlpaeo4atWqha+vL9999526vZL6tWoVv3fr0qULmZmZnD59mtTUVLp168a+ffvo3r07a9euBeDBgwfk5v7f9olPej6PxvfwYeljo2vXrq2+V21tbYKCgtQ/u3nzZrnpRkIIIYQQr5PHrrCfPn0aGxsb4uPjAdi/fz8GBgZcuHABHx+fKgsiKCgIIyMjoqOjiYyMZP/+/UyaNEmdhvKszpw5Q+vWrRk/fjydO3dm37596omvhoaG+vsSRkZGhIWFcf/+fQoKCvD398fIyKhSfd2+fZvDhw8TGhpKZGQkkZGRBAYGcvToUa5du8Y///lP9Qr2n3/+ycSJE1EoFBXGERgYSGFhIffu3SMkJITevXtXKo74+Hhu3rzJgQMH1HGsW7eOkJAQcnJy+PDDDwkODgaKU18ePHigrmtlZcXcuXMZNGgQUHzSbVxcHJcuXQJg9erVLFmy5LH9P3o/jRo14sKFCwDqzxb8Vf369Xn77bfVE/ZDhw5hb29fqXsVQgghhKjJHjth9/T0ZPny5SiVSgDq1q2Lk5MT8+fPV086q8KuXbsYPXp0qWv29vacPn261ETy7zI2NqaoqAhLS0tsbGxo06YNycnJQHE6x9y5c0ud2tq3b19MTU2xs7Nj0KBBGBgYMGbMmMf24erqSkREBEFBQfzrX/8qtcvLW2+9hZmZGX5+fkydOpXLly+jVCpxdnZmyZIlKBQKTE1NcXR05Nq1a+p6I0aMoFmzZlhbWzNkyBD69u3LgAEDHhvHxIkTOXPmDAEBAdja2qpXsAF69+5NmzZtCAkJ4ZtvvmHPnj0olUqioqKoW7euupxSqSQxMVH93Js2bcrChQuZPn06VlZWJCQkMGvWrMfG8eGHH7J27Vp+++03Ro0aRWxsLFZWVpw4cYKmTZuWW2fp0qXs3LkTKysrPDw8WL58eYWr9kIIIYQQrwuFqrxciv/v448/Zu/everXQ4YMITAwEID+/ftXuFr6Otq7dy/a2tqYmppWaxw//fQTffr0wdDQsFrjEEIIIarCvfyH5GQ+/qTTpk3rc+tW9guKSPyVjP/TqVVLga5uvaeq89gc9r9uE/hoGkyDBg2eqqOarmRLxOr25ptv8u6771Z3GNUiPT2HoqIK33+K50h+WVcvGf/qJ89ACPE8PXbC/sYbb3Dz5k2aNWsGoE6bSElJKZVqIYp3tnkZlOxA8zp62neromo1bVq/ukN4rcn4Vz95BlXrfv5Dsp+wsi7E6+KxE/bhw4czY8YMvLy80NXVBSAzM5PZs2eXyTkXorqNXx9MWlbukwsKIYR46e2eMYpsZMIuBDxhwj506FCuXr1Kv379aNu2LQqFgosXLzJ27Fj1nulCCCGEEEKI5+eJByd9+eWXRERE8PnnnzNp0iR+++03pk+f/iJiKyUpKYn27duzZ8+eJ5Z1dXXlzJkzz9ynl5cXf/zxR5W2CRAYGIidnR3W1tZYWVmxefPmKmm3shwcHIiNja1U2ZUrV2JsbIy1tbX6a/bs2c8cg6enJxERESQnJ6v3iRdCCCGEEGU98eAkKD7ds3///s87lsfy9/dn4MCB+Pn5YW5u/tiyCxYsqJI+jx8/rt73vKra9PPzw9fXl3Xr1qGnp0dWVhaffPIJderUYdiwYVXSR1UbOXIkX3zxRZW2OW3aNAD19ppCCCGEEKJ8lZqwV7eHDx8SEhKCj48PI0eO5OrVq7Rq1QozMzOUSiUHDx7k3r17LF68mE6dOuHg4ICTkxMAa9euRUtLS72S+8Ybb6i3o/T29qZJkyb8+uuvBAUFce/ePbS0tPDw8OD06dPEx8fj5ubGqlWrcHd3x8nJid69e7N27VqCg4PR0NDA2NgYZ2dnUlJScHJywtDQkMTERHR1dfH09CxzUueaNWtYuHAhenp6QPFuO4sXLyYnJweAuLg4FixYwIMHD2jcuDHfffcdrVu3xsHBgY4dO/Lf//6XBw8eMHPmTDZv3syff/7J+PHjGT9+PLm5uXz33XecP3+ewsJCJk6cyODBg8nPz8fV1ZX4+HhatGjBnTt3AHB2dqZnz54MHz4cKF55nzlzJl27dq3Ucylv3N555x3MzMwYNGgQhw4dQlNTk8mTJ7Np0yauXLnCrFmzsLS0xMXFhV69etGrVy+g+DTYfv36ERERQb169UhOTsbR0ZHdu3c/478eIYQQQohX2xNTYl4GUVFRGBgY0KZNG/r374+fn5/6Z40aNWLnzp2MHDmSdevWlal76tQpvv32W/z9/fHx8eHNN98kICCA9u3bExYWRk5ODvv27WPLli2EhoZiamqKj48PQ4YMoVOnTri7u9O+fftSsURGRuLv78+uXbu4cuWK+kTWs2fPMmHCBEJDQ2nQoAEhISGlYsnIyCAlJYWOHTuWut62bVu6du1Kfn4+X375JV9//TXBwcGMHDmSL7/8Ul1OpVKxc+dOzM3NcXd3Z9WqVfj4+PDjjz8CxW8G/vGPfxAQEICPjw9r167l2rVrbNmyBYDw8HDc3Ny4evUqAHZ2duqTRa9fv05GRka5k3VfX99SKTEXL16scNxKNGnShICAANq2bYu3tzebNm1i6dKleHt7l/uM69Wrh6mpKb/99htQnDY0ZMiQcssKIYQQQrxOXokJu7+/v/pDrpaWlgQEBJCfnw8Un1QKYGhoyN27d8vUbdeuHc2bN6dOnTo0btyYDz74AAADAwOysrKoV68eHh4ehIWF4eHhwf79+8nLy6swlqNHjzJo0CDq1KmDpqYmdnZ2HDlyBChOHSqZjBsaGpKZmVmqbq1axcOto6NTbtuXL1+mQYMGdOnSBQALCwuuXr1Kdnbx3r4mJibq2Lt27UqdOnVo0aIFWVlZABw+fFg9uba3tycvL4/z589z7NgxLCwsAHj77bfp1q0bUHzyaVpaGsnJyQQGBla4JeTIkSMJCgpSf73zzjtPHLdHY+3ZsyeamprqMa/Io28gQkNDX+stKoUQQgghSrz0KTHp6enExMSQkJDA5s2bUalUZGVl8fvvvwP/N/mt6Ah7LS2tUq81NDRKvU5JScHBwYExY8ZgYmJCkyZNSExMrDCeoqKiMtcKCgpKxVISz18PkW3UqBFvvfUW8fHx9OzZU3392LFjREdHl7vzjkqlorCwsMy9aGqWfXRFRUUsXbqUf/zjHwDcvn2bhg0bsn379lKxlNRVKBQMGTKEsLAwwsPD2bhxY4X3/VdPGrcnxVqenj17kpaWxt69e2nZsiX6+vqVjkcIIYQQoqZ66VfYg4KCMDIyIjo6msjISPbv38+kSZPUaSjP6syZM7Ru3Zrx48fTuXNn9u3bp54ga2hoqL8vYWRkRFhYGPfv36egoAB/f3+MjIwq3d+nn37K999/z61bt4DiNJnvv/+e1q1b884773D37l1Onz4NwO7duzEwMCiTB18RIyMjtm3bBkBaWhpKpZKUlBQ++OADQkJCKCoq4vr165w4cUJdx9bWFl9fX5o3b/5UE+THjdvfVfIGwt3dHVtb22dqSwghhBCipnjpV9h37drFf/7zn1LX7O3t2bBhA/XqPfvJlsbGxmzbtg1LS0tUKhU9e/bk/PnzQHG6zdy5c1m8eLG6fN++fUlMTMTOzo6CggL69OnDmDFjuHnzZoV9uLq6YmZmRr9+/Rg1ahQFBQV88skn6lX4ESNGqHeIWb58OfPnz+fevXs0bNiQ5cuXV/penJycmDdvHoMHD6awsBBnZ2datWrF6NGjOX/+PBYWFrRo0YJ27dqp6zRv3pzmzZtjY2OjvrZt2zbS0tLUO7k87bg9i0GDBrFp06Zq35VICCGEEOJloVD9NW9DVLm9e/eira2NqalpdYdSikqlIi0tDQcHB0JDQ9HW1gaKV/03btyIs7PzC42nqKiIbdu2cenSJdzc3F5o30IIIV4u9/Mfkp1ZuZNOmzatz61b2c85IlERGf+nU6uWAl3dp1t0fulX2GuCgoKCl26yDrBnzx7mzZvHvHnz1JN1gD///BN7e/sXHo+TkxMpKSlPlUv/qPT0HIqK5P1ndZBf1tVLxr/6yTMQQjxPssIuagyZsFcfmaxULxn/6ifPoHrJ+FcvGf+nIyvs4rX2tP/4RdVq2rR+dYfwWpPxr36vwzO4n19Adua96g5DiNeOTNhFjTHl593cyq54D30hhBDPZvsXQ5F1VCFevJd+W0chhBBCCCFeZzVuwp6UlET79u3Zs2dPuT+PjY3FwcGhSvucPXs2169fr9I2AbKyspgxYwZWVlZYWVnx6aefcvny5cfWmThxIqmpqWWur1y5EmNjY6ytrdVfs2fPBij3RNEpU6ZgbW3NgAED6Natm7pOTEwMLi4uBAQEPDF+V1dXzpw5U2rMHRwciI2NrcTdCyGEEEIIqIEpMf7+/gwcOBA/Pz/Mzc1fSJ+xsbFMmTKlytv18PCgXbt2eHh4ABAaGsp//vMfdu3aVWGd9evXV/izkSNH8sUXX5S5HhQUVObajz/+CBTf26pVq9iyZYv6Z2FhYZWKf8GCBeo2hBBCCCHE31OjVtgfPnxISEgI06dPJyEhgatXrwJw8OBBBg0ahK2tLdu3bwfg7NmzWFlZqetGRkby+eefA+Dt7Y2NjQ1KpZIlS5agUqlITk5myJAhODs7M3jwYMaNG8fdu3fx9vYmLS0NR0dH7ty5g5mZGcnJyQBlVpadnJwwNzcnMTGR6Ohohg4dypAhQ3BycuLOnTtl7uf27ds8ePCAoqIiACwtLdUT7gcPHjBnzhzMzc0ZPHgwu3fvBijVf2W1b9/+qcoDHDhwgKFDh9K3b1/8/PyA4lX8Tz/9FEtLS7Zu3frE1fSKxnngwIGMGjWKCRMmPHVcQgghhBA1TY2asEdFRWFgYECbNm3o378/fn5+5Ofn4+LigpeXFwEBAdSuXRuADh06oFAoSEpKAopXjZVKJdHR0cTHx7Nz504CAwNJTU0lODgYKJ7kT5gwgdDQUBo0aEBISAiOjo7o6enh7e1N48aNHxtfSaqOvr4+Hh4ebNy4kcDAQPr06cOyZcvKlP/888/x9/fnww8/ZPr06fj7+2NsbAzAli1byMvLIzw8nJ9++okff/yR/Pz8x/bv6+tbKiXm4sWLTz3GJfLz89mxYwfr1q0rdRprfn4+u3fvZvTo0Y+t/7hxvnTpEkuXLuWnn3762/EJIYQQQtQUNSolxt/fn8GDBwPFq9EzZ87E3NwcPT092rZtC4CNjQ2enp4AKJVKwsLCaNWqFcePH2fhwoWsWLGC06dPY2trC8D9+/cxMDCgR48e6Orq0rFjRwAMDQ3JzMx8qvi6dOkCwKlTp0hJSWHs2LFA8QmfDRs2LFO+U6dOREREcOLECQ4fPsymTZvw9fXFz8+P48ePM3z4cGrVqkXTpk0rlaZSUUrM39GvXz8UCgWGhoal/jpQco9PcuTIkceOc8uWLaskTiGEEEKIV12NmbCnp6cTExNDQkICmzdvRqVSkZWVxaFDh3j0bCgNDQ3191ZWVowbN44OHTrQp08fdHR0KCwsZNy4cep0jKysLDQ0NLhz5w46OjrqugqFgorOnCq5XlBQUOp6yep+YWEh3bt3Z+3atUBxektubm6ZNubNm8ecOXPo1asXvXr1YsqUKZibm/O///0PTU1NFAqFuvyVK1do3ry5+rWrqyvx8fEAuLu7V3IUK69kHB+N4dF7fJLHjXNl2xBCCCGEeB3UmJSYoKAgjIyMiI6OJjIykv379zNp0iSioqK4ffs2Z8+eBUp/YFJfX5/mzZvj7e2NUqkEwMjIiKCgIHJzcykoKGDKlCkV7jhTQkNDg8LCQgAaN27MhQsXAIiIiCi3fNeuXYmLi+PSpUsArF69miVLlpQqo1Ao+PPPP9m4caM6hz05OZmCggJatWpFz5492b17NyqVivT0dMaMGVMqJWbBggUEBQURFBRE586dKz2OL8rfGWchhBBCiNdRjZmw79q1q0zetL29PYmJifzwww84OztjY2PDvXulT2iztrYmIyODXr16AcUf2vz4448ZPnw4gwcPpkOHDtjY2Dy2b1NTUxwdHbl27RpTp05lwYIF2NnZUb9++afeNW3alIULFzJ9+nSsrKxISEhg1qxZAHh6erJt2zYAfvjhB86fP0+/fv2wtLTExcUFDw8PGjVqxOjRo3njjTdQKpWMHz+er7/+mnr1nu2kzzNnzjBx4sRnaqOy/s44CyGEEEK8jhSqivI6RLVISEggLi4Oe3v7F963SqXCzc1NvR2jEEII8aj7+QVkZ957csEXrGnT+ty6JWewVhcZ/6dTq5YCXd2nW2StMTnsNcWtW7fUH5x90W7evFnuIUqvivT0HIqK5P1ndZBf1tVLxr/6yTMQQjxPMmF/yZiamlZb382bNy/1wVUhhBBCCFH9ZMIuaoyn/fOSqFpNm5b/mQ3xYsj4V7+X+Rk8yC8g6yVMZRFCVI5M2EWN8dXW30nPkf+QhBDirzY6Kqs7BCHEM3jpd4lJSkpSnxBantjYWBwcHKq0z9mzZ3P9+vUqbRPAxcUFU1NTrK2tsbKywsbGht27d1d5P5X18ccfk5iYqH49depUzM3N1a/z8vLo1q0b9+/ff6p2T58+zdKlS6ssTiGEEEKI19lLP2H39/dn4MCB+Pn5vbA+Y2NjKzwU6VlNnTqVoKAgQkJC8PLyYtGiRRw+fPi59PUkRkZGnDhxAig+yOjs2bPUrVuXa9euARAXF8f777//1AcZXbhwgfT09CqPVwghhBDidfRSp8Q8fPiQkJAQfHx8GDlyJFevXqVVq1YcPHiQRYsWoaOjQ5s2bQA4e/Yszs7OhISEABAZGcmOHTtYs2YN3t7ehIeHU1hYSJ8+fXB2dub69es4OTlhaGhIYmIiurq6eHp6sn37dtLS0nB0dMTHxwc7Ozs2b95My5YtiY2NZdWqVWzZsgUHBwcaNmzI+fPnWbFiBbdu3cLLy4uCggJatmzJ/Pnzady48WPv76233mLs2LFs3bqVDz/8sEyb//3vfwkKCuLevXtoaWnh4eHBO++8g5mZGYMGDeLQoUNoamoyefJkNm3axJUrV5g1axaWlpYkJSUxf/588vLyyMjIwNHRkVGjRpXq38jIiIiICOzt7Tl16hTvvfcerVq1IiYmhtGjR/PHH39gbGwMQHR0dLn3t3jxYg4dOkStWrXo378/Y8eOxcvLi7y8PNasWYOjoyNLlizh2LFjFBYWYmtry/jx44mNjWXp0qUUFRVhaGhIy5YtSU1N5cqVK1y/fp1hw4bx+eefP4d/VUIIIYQQr5aXeoU9KioKAwMD2rRpQ//+/fHz8yM/Px8XFxe8vLwICAhQr/526NABhUJBUlISUHyiqVKpJDo6mvj4eHbu3ElgYCCpqakEBwcDxZP8CRMmEBoaSoMGDQgJCcHR0RE9PT28vb2fOOEuSdXR19fHw8ODjRs3EhgYSJ8+fVi2bFml7rFdu3ZcvHixTJtvvfUW+/btY8uWLYSGhmJqaoqPj4+6XJMmTQgICKBt27Z4e3uzadMmli5dire3NwA7duxg8uTJ+Pv7s3nz5jInqULxhP3kyZMAHDx4kD59+mBsbMzBgwcBOH78OMbGxmRkZJR7f9evXyc6Oprg4GC2bdvGhQsX0NHRYerUqZiZmfH555+zfft2oPhgq507dxIREcEff/wBwOXLl/nll19YvHgxAOfOnWPjxo3s2LEDb29vsrKyKjWGQgghhBA12Uu9wu7v76/ek9zS0pKZM2dibm6Onp4ebdu2BcDGxgZPT08AlEolYWFhtGrViuPHj7Nw4UJWrFjB6dOnsbW1BeD+/fsYGBjQo0cPdHV16dixIwCGhoZkZmY+VXxdunQB4NSpU6SkpDB27FgAioqKaNiwYaXbeTTlpKTNevXq4eHhQVhYGJcvXyYmJob33ntPXc7ExAQAAwMD9PT00NTUxMDAQD3JdXFxISYmhnXr1pGUlEReXl6Zft98803q1avHzZs3OXjwIJ6enujq6vLVV1+Rn5/P9evX6dChAwcOHCj3/vT19dHR0WHkyJH07duXmTNnoqOjU6qPI0eOkJiYyNGjR4HivPhz587x7rvv0qZNm1Knwfbu3RttbW10dXVp1KgR2dnZNGjQoNLjKIQQQghRE720E/b09HRiYmJISEhg8+bNqFQqsrKyOHToUKn8cg0NDfX3VlZWjBs3jg4dOtCnTx90dHQoLCxk3LhxTJgwAYCsrCw0NDS4c+dOqcmlQqGoMG+95HpBQUGp6yUT7cLCQrp3787atWsBePDgAbm5uZW6z3PnzqnffDzaZkpKCg4ODowZMwYTExOaNGlS6gOiWlpa6u81Ncs+xunTp9OgQQP69u2LpaUloaGh5fZv9P/au/O4KMv98f+vERRLTDkKJKJmRmiZ6zExlRBJFBiGxVwwXDLJlFCQ7sgkAAAgAElEQVSPkhunslDLJXJpOaTn5C4YO6aSIoIamOeICy7oR1RIBQVBQWWZmd8f/JyvJBgYMoLv5+PR4+Hcc9/X9b6va4bec80112Vjw759+7h9+7ZuDXZra2tiY2Pp2bMnCoWiyvszNDRk27ZtHDp0iMTEREaNGsWGDRsqlK9Wq/H392fIkCEA5OXl0axZM1JTUx+YG1/d/hBCCCGEeJo8sVNioqKisLGxITExkfj4ePbu3cvkyZPZt28f169f5/Tp00D51Jd7zM3NadOmDcHBwbi6li9hZWNjQ1RUFEVFRZSVlTF16tQqV5y5x8DAALVaDYCJiQnnzp0DYM+ePZWe3717d1JTU8nIyADg22+/rXQKyh9duHCBzZs3PzC3HOD48eN06NCB8ePH89prr7F7925dTNVx4MAB/Pz8cHBwIDExEaDS6/v168f69euxsbHRHevfvz//+c9/GDBgwEPv7+TJk7zzzjv06dOH2bNn06lTJzIyMjAwMNB9uLGxsSE0NJTS0lKKiorw8vIiNTW12vchhBBCCPG0e2JH2CMiIpgxY0aFY2PGjGHNmjWsWbMGf39/DA0NdVNa7lGpVAQFBfH6668DYG9vz+nTpxkxYgRqtZqBAwfi7u7+0GUb7ezs8PHxYc2aNfj5+fH555+zevVqXQL7R6ampixatIjp06ej0WgwNzfXLWu4YsUKzMzMdEn5ypUrWbduHQqFAgMDA2bPnk2vXr0eKLN///5s2bIFJycntFotffr04ezZs9Vuvw8//BAvLy+MjIzo3Lkzbdu2JSsri5s3b7Jy5Up++OEHAPr06cOFCxfw9/evUPfixYt54403Hnp/JiYm9OjRAxcXF5555hl69eqFra0tmZmZrF69mmXLljFt2jQuXryIu7s7ZWVleHh40LdvX1JSUqp9L0IIIYQQTzOFVuYdPFZpaWmkpqYyZswYfYcClE/vCQgIYOHChfoORQghRB1p6Dudmpo259q1W/oO46kl7V8zjRoparw7+xM7wt5QXLt2TffD2SfB1atXUalU+g7jscjNLUSjkc+f+iB/rPVL2l//pA+EEI+TJOyPmZ2dnb5DqKBNmza6H5cKIYQQQognnyTsosGo6ddLonaZmjb/85PEYyPtr3+Psw+KS8u4md9wp7QIIR5OEnbRYCz4aR95hfI/NCFEw7Ni/FB9hyCE0KMndllHIYQQQgghhCTsdS4rK4uuXbuiUqlQqVQ4Ojoyd+5crl+/XuexREdHM2XKFN3j9PR0rK2tiY6O1h1bvnw5q1atqnHZc+fOfejSmUIIIYQQonokYdcDMzMzoqKiiIqKYufOnbRu3Ro/P786j8PGxoYjR47oHu/fv58BAwawf/9+3bHDhw/r1mOviZSUFNmpVAghhBCiFsgcdj1TKBR8+OGH9O/fn/Xr1xMdHY1Go8HKyop//OMfzJs3j1u3bpGTk4O7uzvTpk0jPDychIQE8vPzycnJYdSoUfz+++8kJyfTsmVL1qxZg5GREUFBQfz6668UFBRgZmZGUFAQrVu31tVtZmaGiYkJGRkZdOzYkf379zN9+nT8/PzQarWUlJRw4cIFunfvTlFREZ999hlnz55FrVYzadIkXFxcOH36NB9//DFlZWUYGRmxePFi4uLiyMnJwcfHh02bNpGZmcnixYu5e/cuJiYmLFiwgHbt2uHt7U2LFi04e/YsX3/9NZMmTcLR0ZH//ve/GBgY8PXXX9OuXTs99o4QQgghhP7JCPsToEmTJnTo0IHWrVtz4cIF1q1bx5dffklsbCwuLi6EhoYSExPDunXryMvLA+D48eN8++23rF27lsWLF2Nra0tMTAwASUlJXLx4kfPnz7N161Z27dpFmzZtKkx1ucfGxob//e9/3L17l6ysLLp164alpSWnT5/m6NGj9OzZE0NDQ7777jteffVVwsPD2bRpE99//z2ZmZmsW7eOCRMmEB4ezogRI0hNTcXHxwczMzOCg4Np1qwZAQEBLF++nIiICCZMmMA///lPXf3W1tbs2rWLLl26cO3aNfr160dkZCR9+vRh06ZNddMBQgghhBBPMBlhf0IoFAqaNm1Kx44dad68fGmwiRMnkpyczNq1azl79iylpaXcuVO+CkqvXr0wNjbG2Lh8KcN+/foB0LZtW27evEmHDh2YPXs227ZtIyMjg9TUVNq3b/9Avf369SMhIQFTU1P+/ve/A/DGG2+QkpLC7du36d+/PwAHDx7k7t27hIWFAXD79m3Onj3Lm2++yWeffUZSUhL29vYMGjSoQvkXLlwgMzOTDz74QHessLBQ9+9u3bpVOH/gwIEAWFlZcfjw4UdsTSGEEEKIhkMS9idASUkJGRkZ5Obm0rRpU93xL774gszMTFxcXHBwcODgwYO6eeGNGzeuUIahYcWuPHHiBDNnzmT8+PE4OjrSqFGjSueUv/7666xcuRJjY2MGDBgAwIABA/jxxx8pKCjQjYZrNBqWLl3Kq6++CsD169dp0aIFjRs3pmfPnuzdu5cff/yRhIQEAgMDdeVrNBosLS2JiooCQK1WV/iB7f33C2BkZASUf4CROfBCCCGEEDIlRu80Gg2rVq2ie/fuD4yAHzhwgIkTJzJs2DAyMjLIzs5Go9FUq9zffvuN119/ndGjR/PCCy+QkJCAWq1+4LwWLVrQtGlTkpKSdKP0Xbt25fz58+Tk5PDCCy8A5VNntmzZAkBOTg6urq5cuXKF6dOnc/z4cUaNGsW0adM4efIkAAYGBqjVal588UUKCgp0o+VhYWHMmjXrkdpKCCGEEOJpJCPsepCTk4NKpQLKE/YuXbrw1Vdfcfr06Qrnvf/++3z00Uc0bdqU559/nq5du5KVlVWtOpycnPD19UWpVAJUuHb+/PnY29szePBgoHyUPTk5GRMTEwAaNWpE+/btadGiha48X19fPv30U1xcXFCr1fj7+9O+fXsmT57M/Pnz+eabb2jcuDGffvopAHZ2dvj4+LBmzRpWrFjBwoULKS4uxtjYmC+//PLRG08IIYQQ4imj0Mq8g6dOXFwcTZo0wc7OTt+hCCGEqIbi0jJu5stOzlUxNW3OtWu39B3GU0vav2YaNVLQqpVxja6REfanUFlZWYNM1nNzC9Fo5POnPsgfa/2S9tc/6QMhxOMkCftTyMnJSd8hCCGEEEKIapKEXTQYNf16SdQuU9Pm+g7hqSbtr3+11Qcy/UUI8UeSsIsGY1n0QfKL7uo7DCGE+EsCR9vrOwQhxBNGEvbHpLCwkOXLl/Pbb79hYGDAc889x5w5c3TrmD9OWVlZjB07lvj4+Gqdb29vT9OmTSus7e7r68tbb71V47q9vb3ZsGFDja8TQgghhBCVk4T9MdBoNEyaNIm+ffsSGRmJoaEhycnJTJo0ie3bt+uWT3ySBAcHY2lp+ZfLOXToUC1EI4QQQggh7pGE/TFISUnhypUr+Pn50ahR+d5UNjY2LF68GI1Gw/fff090dDQGBgb0798ff39/rly5wtSpU3nxxRc5d+4cr7zyCj179iQiIoKCggK++eYbOnXqxLFjx1i8eDF3797FxMSEBQsW0K5dO06ePMn8+fMB6Ny5M1A+yj948GD27NmDsbExWVlZ+Pj48PPPP1frPgoLC5k3bx7Z2dnk5OTQr18/Fi5cyKFDh/jXv/5F06ZN+b//+z+sra1ZtmwZS5YsAeDtt99m27ZtbNy4kaioKO7cuUPjxo1Zvnw5L774Il9++SUHDhygUaNGODg4MGXKFBwcHFi7di0dO3bk9u3bDBs2jLi4ON3Op0IIIYQQTyvZ6fQxOHnyJJ07d9Yl6/e8+eabnDhxgvj4eMLCwoiIiODixYts3boVgDNnzjBp0iSioqL43//+x++//05ISAguLi6EhIRQUlJCQEAAy5cvJyIiggkTJvDPf/4TgNmzZzNr1iwiIiJ0I+XGxsbY2dmxc+dOACIjI3Fzc6s0Zh8fH1QqFSqViunTpwOQkJBAly5dCAkJYdeuXfz222+kpaUBcOTIET7++GN27NjB5cuX2b9/PwEBAQBs27aNwsJCdu/ezYYNG4iNjcXOzo5Nmzbx+++/k5iYSHR0NFu2bOHcuXOUlpbi5uZGdHQ0UL5OvJ2dnSTrQgghhBDICPtj0ahRoyqTzeTkZJydnXnmmWcA8PT0JDIykjfffJPWrVvzyiuvAPD888/Tr18/ACwsLMjKyuLChQtkZmbywQcf6MorLCwkLy+PnJwc+vfvD4CHhwdhYWG68letWsXw4cOJjY1l3bp1lcZV2ZQYFxcXjh07xo8//sj58+fJz8/n9u3bAFhZWfH8888D0KlTJwoKCipca2xszPLly9m+fTsXLlwgKSmJLl26YG5ujpGREaNGjWLQoEHMmjULIyMjPDw8mDBhAtOmTSMiIoJ//OMf1W9wIYQQQogGTEbYH4OuXbty8uRJ/riJ7FdffcWvv/76wPllZWUANGnSpMJxAwODCo81Gg2WlpZERUURFRVFeHg4mzdvRqFQVKjr/uv69OlDTk4OcXFxWFpaYm5uXu372LBhA0uWLOFvf/sb77zzDp06ddLVc/8Hkj/WD3DlyhVGjhzJrVu3sLW1xd3dHa1Wi6GhIdu2bWPatGnk5+czatQoMjIysLS0xMLCgri4OHJzc+nevXu14xRCCCGEaMgkYX8M/v73v9OqVStWr16NWq0GICkpifDwcMaNG8f27du5e/cuZWVlhIWFYWNjU61yX3zxRQoKCjh8+DAAYWFhzJo1CxMTEywsLEhISAAgNjZWd41CocDNzY3AwEA8PDxqdB8HDhxg5MiRuLq6UlxczOnTp9FoNA+9xsDAgLKyMo4fP06HDh0YP348r732Grt370atVnPy5Eneeecd+vTpw+zZs+nUqRMZGRlA+bcBgYGBuLq61ihOIYQQQoiGTBL2x0ChUPDtt99y6dIlXFxcUCqV/PDDDwQHB+Pu7o6dnR2enp44OztjYWHBO++8U61ymzRpwooVK/jiiy9QKpVERESwcOFCAJYuXcrq1atxc3Pj0qVLFa5zdnbmzp07ODg46I5NmjSJ48ePP7S+cePGsXr1apRKJYsWLaJnz55kZWU99JrBgwejUqno378/Go0GJycn3N3d6dixI1lZWbzyyiv06NEDFxcX3N3deemll7C1tQVgyJAhFBQUoFKpqtUeQgghhBBPA4X2j3MZRIOi0WjYsmULGRkZuh+FAvznP/9hwIABWFlZ6TG6/0er1ZKYmMiWLVv4/vvvH6kM2ThJCNEQBI6259q1W/oOo14xNW0ubaZH0v4106iRosa7s8uPThs4X19frly5wtq1aysc/9vf/sZLL72kp6getGjRIvbu3csPP/zwyGXMcn2jFiMSQgj9KC4t03cIQognjIywiwYjN7cQjUZezvogoyv6Je2vf9IH+iXtr1/S/jUjI+ziqVbTF7+oXaamzfUdwlNN2l//HrUPSkrLKMi/U8vRCCEaEknYRYPx3Y7fuHm7WN9hCCFEjcz2HKDvEIQQTzhZJUYIIYQQQognWINJ2NPT07G2tmbXrl0PPS8zM5N58+YBcPz4cebPn19rMcTHx2Ntbc2JEyeqPCc8PJw5c+bUWp0A3t7etVoelK8br1KpUKlU9OzZk7feeguVSsXUqVPJysrC3t7+T8u4v329vb1JSUkhJSXlscQrhBBCCNFQNZgpMWFhYQwdOpSQkBAcHR2rPO/y5ctkZmYC8Nprr/Haa6/VWgzh4eG6GLp27Vpr5f6ZQ4cO1XqZAwcOZODAgUB5su3r60vfvn0B/nQt9ntqu32FEEIIIZ5GDWKEvbS0lJiYGKZPn05aWppu46CDBw/i6uqKUqnk/fffp7CwkMDAQE6cOMGCBQsqjPZmZGTg7e2NUqlk5MiRHDt2DIA5c+YQGBjI6NGjsbe3JywsrNIY8vLySE5Oxt/fnx07dlBYWKh7LjIyEkdHRzw9PXW7ke7Zs4fJkyfrztmwYQOBgYGo1WoWL16Mu7s7rq6u/PjjjwCkpKTw7rvvMmXKFBwdHfHz86OkpITAwEAA3n77bQCsra11Zd4/mm9vb8/06dNxdHQkNzeXyMhI3N3dUalUzJs3j+Lims39vnv3LjNmzMDFxQUvLy9u3LgBgI2NDe+99x4qlYoDBw48dDT94sWLTJgwAXd3d0aPHs3JkyeB8jafPHkyw4YNIz4+vkZxCSGEEEI0NA0iYd+3bx8WFhZ07NgRBwcHQkJCKCkpYdasWXz55ZfExMTw8ssvExERQUBAAF27duWTTz6pUIa/vz/e3t7ExMQwd+5cpk2bRklJCQBXr15l8+bNfPfddyxZsqTSGKKjo+nfvz+WlpZ07dqV6OhoALKzs1m2bBmbNm0iJCSEoqIiAGxtbTlx4gQFBQUAbN++HVdXV0JDQwGIiIjgp59+Ys+ePRw+fBiAI0eO8PHHH7Njxw4uX77M/v37dZshbdu27U/bydbWll27dpGXl0doaChbt24lKiqKVq1aPbBO+5/Jy8tjwoQJxMbG0rp1a37++WcAbty4waRJk4iKisLQ8OFf4MyePRt/f38iIiL4/PPPmTFjhu65li1bsmPHjmpNvRFCCCGEaMgaxJSYsLAwXFxcAHBycmLWrFk4Ojpibm5Oly5dAJg5cyZQPlL9R0VFRVy6dIkhQ4YA0KNHD1q0aMH58+cB6N+/PwqFgpdffpn8/PxKY4iIiMDX11cXw8aNG/Hy8uLIkSP07NmT1q1bA6BUKklOTqZx48a89dZbxMXF0b9/f/Lz8+nWrRtr1qzh1KlTJCcnA3D79m3OnDnDSy+9hJWVFc8//zwAnTp10iX71dW9e3ddG1y8eJERI0YA5d9QvPLKKzUqy8zMjG7dugHw0ksv6UbY76/nYYqKijhx4gRz587VHbt9+7aunHtlCyGEEEI87ep9wp6bm0tSUhJpaWmsX78erVbLzZs3SUxMRKFQ6M67deuWbnT7jyrbO0qr1aJWqwEwMjICqFDe/dLS0khPT2fhwoUsXrwYtVpNTk4OqampKBSKCuXfP+qsUqlYsWIFBQUFKJVKANRqNf7+/roPD3l5eTRr1ozU1FRdHPdiqWrPK61Wi0KhoKys4m55965Xq9UMGzZMNzpfVFSku9fquv8+/hhL06ZN//R6jUZDkyZNiIqK0h27evUqLVu2rHYZQgghhBBPg3o/JSYqKgobGxsSExOJj49n7969TJ48mcTERHJzczl37hwAa9asYcuWLRgYGDyQyBobG2NpaUlcXBwAqampXL9+HSsrq2rFEB4ezogRI0hISCA+Pp59+/ahUqnYunUrvXv3JjU1lezsbDQajW7qCJSP5Ofk5BAVFYWrqytQPgc8NDSU0tJSioqK8PLyIjU19aH1339PJiYmnD17Fq1WW+X87759+/LLL7+Qm5uLVqvl008/Zd26ddW619rSvHlzXnjhBV3CfuDAAcaMGVOnMQghhBBC1Af1PmGPiIjAy8urwrExY8Zw5swZli5dykcffYRSqeTcuXP4+PjQqVMnbt26hb+/f4Vrli5dyoYNG1AqlXz22WesWrWKJk2aVFnv8ePHmTRpEiUlJcTGxj4Qw/jx49mxYweNGzcmICCA8ePHM3z4cIyNK+7GOWzYMJo1a0a7du0AGDVqFC+88ALu7u54enri4eGhW52lKoMHD0alUlFcXMzMmTOZPHkyI0eOpGPHjpWe37lzZ3x9fRk3bhzOzs5oNBp8fHwAmD9/Pnv27HlofbVl6dKl/PTTTyiVSpYvX05QUFCV32IIIYQQQjytFNqq5lWIh9JqtQQEBLBw4UJ9h1Kr4uLiaNKkCXZ2dvoORQghngolpWUU5N/Rdxj1mqlpc65du6XvMJ5a0v4106iRglatjP/8xPvU+zns+nL16lVUKpW+w6h1ZWVl9TZZz80tRKORz5/6IH+s9UvaX/+kD4QQj5Mk7I+oTZs2tGnTRt9h1DonJyd9hyCEEEIIIe4jCbtoMGr69ZKoXaamzfUdwlNN2l//atoHJaVqCvJvP6ZohBANiSTsosFYv/sIt+6U6DsMIYSolqnKhy8oIIQQ99SrVWLS09OxtrZm165dlT6fkpKCt7d3rdY5d+5cfv/991otE2DOnDnY2dmhUql0/wUFBf3lcufPn8/x48dr3BbW1tYVYlGpVBw9erTG9d+6dYupU6fW+DohhBBCCFG5ejXCHhYWxtChQwkJCcHR0bFO6kxJSXlsCaifnx8eHh61Wua9VWsq29H1z9y/idGjKigo4NSpU3+5HCGEEEIIUa7ejLCXlpYSExPD9OnTSUtL49KlSwDs378fZ2dnPDw8CA0NBeD06dO6nUMB4uPj+eCDDwAIDg7G3d0dV1dXlixZglarJSsrCzc3N/z9/XFxcWHcuHHk5+cTHBxMTk4OPj4+3LhxA3t7e7KysoCKo/ne3t74+vri6OjIqVOnSExMZPjw4bi5ueHr68uNGzdqdK9BQUGMGDECR0dHvL29uX79OgD9+/fn448/xs3Njffee48dO3bg5eWFvb09hw4d0sVyf7J+8eJF7Ozs0Gg0urjfe++9aseSnZ3NxIkTGTFiBHZ2dqxYsQIo3yxqxowZvPvuu7z11lt8+umnAAQGBpKTk6P7kFPZvZSWluLv74+bmxtubm6EhoZSWFhI3759KSwsBCArK0t+ACuEEEIIQT1K2Pft24eFhQUdO3bEwcGBkJAQSkpKmDNnDitXriQ8PFy3nX3nzp1RKBSkp6cDsH37dlxdXUlMTOTEiRP89NNPREZGkp2dTXR0NFCe5E+YMIHY2Fiee+45YmJi8PHxwczMjODgYExMTB4a372pOubm5ixfvpy1a9cSGRnJgAEDWLZsWaXXrFy5ssIUlMLCQi5evMj58+fZunUru3btok2bNroYr1+/jq2tLZGRkRQXF7N79242b97Mhx9+WOVOpR06dMDS0lKXxEdGRlY5qn9/LIsWLQIgNjYWFxcXQkNDiYmJYd26deTl5QFw5MgRVq5cSXR0NHv37uXMmTMEBARgZmbGN998U+W9HDlyhIKCAiIjI/nXv/7F4cOHMTY2xs7Ojp07d+ridHNze2ibCyGEEEI8DerNlJiwsDBcXFyA8qUHZ82ahaOjI2ZmZnTq1AkAd3d33Qiwq6sr27dvp3379vz2228sWrSIr7/+mmPHjukS1rt372JhYUHv3r1p1aoVr7zyCgBWVlYUFBTUKL5u3boBcPToUa5cucLYsWMB0Gg0tGjRotJrKpsSY2xszOzZs9m2bRsZGRmkpqbSvn173fO2trYAtG3blt69ewNgYWHBzZs3q4zN09OT6OhoevToQXJysm40/I8qmxIzceJEkpOTWbt2LWfPnqW0tJQ7d8o3+OjZs6du59Z27dpRUFBAs2bNdNd26NCh0nuxsrIiIyODiRMnYmtry0cffaSLc9WqVQwfPpzY2NgqP4QIIYQQQjxN6kXCnpubS1JSEmlpaaxfvx6tVsvNmzc5cOAA92/UamBgoPu3Uqlk3LhxdO7cmQEDBmBkZIRarWbcuHFMmDABgJs3b2JgYMCNGzcwMjLSXatQKKhqA9h7x8vKyiocvze6r1ar6dWrF99//z0AxcXFFBUVVfteT5w4wcyZMxk/fjyOjo40atSoQixNmjSp9H4fZujQoQQFBbFr1y5sbW0r3Ouf+eKLL8jMzMTFxQUHBwcOHjyoi+fP2qyqezExMWH79u0cOHCAffv24e7uzvbt2+nTpw85OTnExcVhaWmJubl5teMUQgghhGio6sWUmKioKGxsbEhMTCQ+Pp69e/cyefJk9u3bx/Xr1zl9+jRQPvXlHnNzc9q0aUNwcDCurq4A2NjYEBUVRVFREWVlZUydOrXKFWfuMTAwQK1WA2BiYsK5c+cA2LNnT6Xnd+/endTUVDIyMgD49ttvWbJkSbXv9bfffuP1119n9OjRvPDCCyQkJOjqf1TPPPMMtra2fPXVVzX+keuBAweYOHEiw4YNIyMjg+zsbN18+MoYGhrqPsxUdS979uzB398fOzs7AgICePbZZ7ly5QoKhQI3NzcCAwNr/ce4QgghhBD1Vb1I2CMiIvDy8qpwbMyYMZw6dYqvvvoKf39/3N3ddVM17lGpVOTl5fH6668DYG9vz5AhQxgxYgQuLi507twZd3f3h9ZtZ2eHj48PmZmZ+Pn5sXDhQjw9PWnevPINMkxNTVm0aBHTp09HqVSSlpbG7NmzAVixYgVbtmx5aH1OTk66H82OHTuWrl276n7o+lc4OztjbGxM9+7ddcdUKhXZ2dkPve7999/no48+wsXFhY0bN/5pPK1atcLCwgJvb+8q78XW1pamTZvi7OzM22+/jaurK9bW1ro479y5g4ODw1++ZyGEEEKIhkChrWruh6h1aWlppKamMmbMmDqtV61WExQURKtWrXTTgQAWLVqEn5+fbh66vmk0GrZs2UJGRgYBAQE1vl42ThJC1CdTlX25du2WvsNoEExNm0tb6pG0f800aqSo8e7s9WIOe0Nx7do13Q9n65KnpycmJiZ89913umNarZauXbs+Mck6gK+vL1euXGHt2rWPdP1Yh561HJEQQjw+JaV/bbqjEOLpISPsosHIzS1Eo5GXsz7I6Ip+Sfvrn/SBfkn765e0f83ICLt4qtX0xS9ql6lp5b/rEHVD2l//7vVBaama/Pzbeo5GCNGQSMIuGoywxDSK7socdiGEfo0dItPzhBC1q16sEiOEEEIIIcTTqkEk7Onp6VhbW1e5pnpKSgre3t61WufcuXP5/fffa7VMgDlz5mBnZ4dKpUKpVOLu7s7PP/9c6/VUV0pKCj179kSlUlX476+uDb9nzx7drrT29va1snSlEEIIIURD1CCmxISFhTF06FBCQkJwdHSskzpTUlKYOnXqYynbz89Pt3FQZmYmXl5etGzZkjfeeOOx1PdnunbtyoYNG3BVoxYAABR/SURBVGq1zMGDBzN48OBaLVMIIYQQoiGq9yPspaWlxMTEMH36dNLS0rh06RIA+/fvx9nZGQ8PD0JDQwF0m/jcEx8fzwcffABAcHAw7u7uuLq6smTJErRaLVlZWbi5ueHv74+Liwvjxo0jPz+f4OBgcnJy8PHx4caNGxVGiO8fzff29sbX1xdHR0dOnTpFYmIiw4cPx83NDV9fX27cuPGn99euXTvGjh3L5s2bKy1z48aNvP3227i4uODu7s758+eB8lHr5cuX4+HhwYgRI0hISGDs2LG8+eabuhH79PR0vL298fT0ZNCgQX+6qdMfHTp0iNGjR+Pu7s7gwYPZvXs3UP4twYIFCxg5ciTDhg3jl19+wdfXFwcHB7744gsAwsPDmTNnToXyvLy8OHDgAFC+7OSQIUP+dGMnIYQQQoiGrt4n7Pv27cPCwoKOHTvi4OBASEgIJSUlzJkzh5UrVxIeHk7Tpk0B6Ny5MwqFgvT0dAC2b9+Oq6sriYmJnDhxgp9++onIyEiys7OJjo4GypP8CRMmEBsby3PPPUdMTAw+Pj6YmZkRHByMiYnJQ+O7N1XH3Nyc5cuXs3btWiIjIxkwYADLli2r1j2+/PLLukT8/jLbtWvH7t272bBhA7GxsdjZ2bFp0ybdea1btyY8PJxOnToRHBzMv//9b5YuXUpwcDAA27ZtY8qUKYSFhbF+/XqWLFlSaf0nTpyoMB3mXtts3LiRwMBAIiIiCAwM1E1xAcjJySEkJAQfHx/mzp3LggULiIyMJDQ0lFu3Kl/6ydPTk6ioKAAOHz5M+/btMTc3r1YbCSGEEEI0VPV+SkxYWJhuMyInJydmzZqFo6MjZmZmdOrUCQB3d3ddMunq6sr27dtp3749v/32G4sWLeLrr7/m2LFjumkod+/excLCgt69e9OqVSteeeUVAKysrCgoKKhRfN26dQPg6NGjXLlyhbFjxwLlu3q2aNGi2uXc+9Bxf5nGxsYsX76c7du3c+HCBZKSkujSpYvuPFtbWwAsLCwwMzPD0NAQCwsLbt68CZSPhCclJfGvf/2L9PR0bt+ufBmyqqbELF26lL1797Jz506OHj1KUVFRpXVbWVnRqlUrAFq2bFllGw4bNoygoCBu375NRESErj+EEEIIIZ5m9Tphz83NJSkpibS0NNavX49Wq+XmzZscOHCA+/eDMjAw0P1bqVQybtw4OnfuzIABAzAyMkKtVjNu3DgmTJgAwM2bNzEwMODGjRsYGRnprlUoFFS1z9S942VlZRWO30u01Wo1vXr14vvvvweguLi4QoL7MGfOnNF9+Li/zCtXruDt7c0777yDra0trVu35tSpU7rzGjdurPu3oeGDXT19+nSee+45Bg0ahJOTE7GxsdWK5x4vLy/69u1L37596devH7Nmzap23ZV59tlnsbW1ZdeuXSQnJ/PJJ5/UKB4hhBBCiIaoXk+JiYqKwsbGhsTEROLj49m7dy+TJ09m3759XL9+ndOnTwPlU1/uMTc3p02bNgQHB+Pq6gqAjY0NUVFRFBUVUVZWxtSpU6tcceYeAwMD3UopJiYmnDt3Dihf/aQy3bt3JzU1lYyMDAC+/fbbKqeg3O/ChQts3ryZ0aNHP/Dc8ePH6dChA+PHj+e1115j9+7dNVq95cCBA/j5+eHg4EBiYiJAta/Pz8/nwoULTJs2DVtbW/bs2fOXV46B8mkxQUFBDBw4sMKHJSGEEEKIp1W9HmGPiIhgxowZFY6NGTOGNWvWsGbNGvz9/TE0NNRNablHpVIRFBTE66+/DpT/QPP06dOMGDECtVrNwIEDcXd3f+iyjXZ2dvj4+LBmzRr8/Pz4/PPPWb16NQMGDKj0fFNTUxYtWsT06dPRaDSYm5uzdOlSAFasWIGZmZkuKV+5ciXr1q1DoVBgYGDA7Nmz6dWr1wNl9u/fny1btuDk5IRWq6VPnz6cPXu22u334Ycf4uXlhZGREZ07d6Zt27ZkZWVx8+ZNVq5cyQ8//FDltS1btmT48OE4OztjaGiIjY0Nd+/erXJaTXX17t0bhUKBp6fnXypHCCGEEKKhUGirmuMh6kxaWhqpqamMGTNG36EA5dN7AgICWLhwYZ3Xm56ezuzZs4mMjKzTuoUQoraUlqrJz/9rgxeiZkxNm3PtWuULGojHT9q/Zho1UtCqlXGNrqnXI+wNxbVr13Q/nH0SXL16FZVKVef1rlu3jjVr1lRYbaYmcnML0Wjk86c+yB9r/ZL21z/pAyHE4yQj7KLBkIRdfyRZ0S9pf/2TPtAvaX/9kvavGRlhF0+1mr74Re0yNW2u7xCeatL++qVWa/QdghCiAZOEXTQYO5PTuX23VN9hCCGeQh52r+o7BCFEA1Yvl3VMT0/X7fb5MJmZmcybNw8oXwJx/vz5tRZDfHw81tbWnDhxospzwsPDmTNnTq3VCeDt7V2r5d1fbu/evSkpKalwXKVSPVKdoaGhNV7XXQghhBBCPKheJuxhYWEMHTqUkJCQh553+fJlMjMzAXjttddqddWT8PDwasVQ2w4dOvTYyjY2Nmb//v26x+fPnycnJ+eRyvrf//73QPIvhBBCCCFqrt4l7KWlpcTExDB9+nTS0tK4dOkSAAcPHsTV1RWlUsn7779PYWEhgYGBnDhxggULFpCSkqIbKc7IyMDb2xulUsnIkSM5duwYAHPmzCEwMJDRo0djb29PWFhYpTHk5eWRnJyMv78/O3bsoLCwUPdcZGQkjo6OeHp6kpCQAJRvpjR58mTdORs2bCAwMBC1Ws3ixYtxd3fH1dWVH3/8EYCUlBTeffddpkyZgqOjI35+fpSUlBAYGAjA22+/DYC1tbWuzPtH8+3t7Zk+fTqOjo7k5uYSGRmJu7s7KpWKefPmUVxcXOl9DRkypMK3Fj///DOOjo4AFBYW0rdvX929ZmVl4eTkRGFhIT4+Pnh4eODh4cGePXs4ePAg8fHxrFy5kqSkJK5fv86UKVPw8PDA09OTgwcPArBq1SomTpyIk5MTGzZswM7ODo1Go2uD9957r+oXghBCCCHEU6LeJez79u3DwsKCjh074uDgQEhICCUlJcyaNYsvv/ySmJgYXn75ZSIiIggICKBr164PbHHv7++Pt7c3MTExzJ07l2nTpulGg69evcrmzZv57rvvqtyJNDo6mv79+2NpaUnXrl2Jjo4GIDs7m2XLlrFp0yZCQkIoKioCwNbWlhMnTlBQUACU77zq6upKaGgoUL4B1E8//cSePXs4fPgwAEeOHOHjjz9mx44dXL58mf379xMQEADAtm3b/rSdbG1t2bVrF3l5eYSGhrJ161aioqJo1aoVa9eurfKaQ4cOUVpaPg88ISGBQYMGAeWj73Z2duzcuRMo/2Di5ubGL7/8Qtu2bQkPD2fhwoUcPnyYN954A3t7e/z8/Bg4cCALFy7E09OT8PBwvvvuOz7++GNd4l9SUsLPP/+Mt7c3lpaWpKSk6Mr38PD40/sUQgghhGjo6l3CHhYWpluz3MnJifDwcE6fPo25uTldunQBYObMmVXOuy4qKuLSpUsMGTIEgB49etCiRQvOnz8PlO8eqlAoePnll8nPz6+0jIiIiAoxbN26FShPsnv27Enr1q0xNDREqVQC0LhxY9566y3i4uK4fPky+fn5dOvWjV9//ZX4+HhUKhVvv/02V69e5cyZMwBYWVnx/PPP06hRIzp16qRL9qure/fuQPlI9cWLFxkxYgQqlYo9e/bo7vWPmjRpQu/evTl48CDp6em0a9eOpk2b6p739PQkKioKgNjYWFQqFT179mT37t1MmTKF48ePM3Xq1AfKPXjwICtXrkSlUjFp0iTKysp0U5W6detWofzo6Gju3LlDcnIygwcPrtE9CyGEEEI0RPVqlZjc3FySkpJIS0tj/fr1aLVabt68SWJiIgqFQnferVu3dKPbf1TZsvNarRa1Wg2AkZERQIXy7peWlkZ6ejoLFy5k8eLFqNVqcnJySE1NRaFQVCjf0PD/Na9KpWLFihUUFBToEnm1Wo2/v7/uw0NeXh7NmjUjNTVVF8e9WKpaLl+r1aJQKCgrK6tw/N71arWaYcOG6Ubni4qKdPdamaFDh7Jr1y7Mzc1xcnKq8FyfPn3IyckhLi4OS0tLzM3NAdixYwdJSUns3buXf//73/z8888VrtNoNKxbt46WLVsCkJOTQ6tWrdi9e3eFDwRDhw4lKCiIXbt2YWtrW6ENhBBCCCGeVvVqhD0qKgobGxsSExOJj49n7969TJ48mcTERHJzczl37hwAa9asYcuWLRgYGDyQyBobG2NpaUlcXBwAqampXL9+HSsrq2rFEB4ezogRI0hISCA+Pp59+/ahUqnYunUrvXv3JjU1lezsbDQaTYXEtUePHuTk5BAVFYWrqysANjY2hIaGUlpaSlFREV5eXqSmpj60/vvvycTEhLNnz6LVaomPj6/0/L59+/LLL7+Qm5uLVqvl008/Zd26dVWWb2trS0pKComJidja2lZ4TqFQ4ObmRmBgoG66ysaNG1m1ahXDhg3jk08+IS8vj8LCQgwMDHQfDGxsbNi8eTMA586dQ6lUcufOnQfqfuaZZ7C1teWrr76S6TBCCCGEEP+/epWwR0RE4OXlVeHYmDFjOHPmDEuXLuWjjz5CqVRy7tw5fHx86NSpE7du3cLf37/CNUuXLmXDhg0olUo+++wzVq1aRZMmTaqs9/jx40yaNImSkhJiY2MfiGH8+PHs2LGDxo0bExAQwPjx4xk+fDjGxhU38hk2bBjNmjWjXbt2AIwaNYoXXngBd3d3PD098fDwoG/fvg9tg8GDB6NSqSguLmbmzJlMnjyZkSNH0rFjx0rP79y5M76+vowbNw5nZ2c0Gg0+Pj4AzJ8/nz179lQ4v0mTJvTq1YsXX3yx0hFuZ2dn7ty5g4ODAwBubm5kZGSgVCoZM2YM/v7+PPfcc7zxxht8//337Ny5k4CAAI4ePYpSqWTGjBksWbLkgba5v3xjY2PdlB4hhBBCiKedQlvVXAuho9VqCQgIqNVlIZ8EcXFxNGnSBDs7u2qdr9Fo2LJlCxkZGbopNrVJrVYTFBREq1atmDBhQo2vl42ThBD64mH3qmzNrkemps2l/fVI2r9mGjVS1Hh39no1h11frl69ikql0ncYta6srKzayTqAr68vV65cqXKVmb/K09MTExMTvvvuu0e6fqjNy7UckRBCVI9araFRo8p/+yTqhrS/fkn7V9+jtJWMsAshhBBCCPEEq1dz2IUQQgghhHjaSMIuhBBCCCHEE0wSdiGEEEIIIZ5gkrALIYQQQgjxBJOEXQghhBBCiCeYJOxCCCGEEEI8wSRhF0IIIYQQ4gkmCbsQQgghhBBPMEnYhRBCCCGEeIJJwi7qtZiYGJycnBgyZAibNm3SdzhPBW9vb5ydnVGpVKhUKo4ePSr9UAcKCwtxcXEhKysLgIMHD6JUKhkyZAhBQUG6806dOoWHhweOjo7Mnz+fsrIyfYXc4PyxD+bOncuQIUN074VffvkFqLpvxKNbvXo1zs7OODs7s2TJEkDeA3WpsvaX138d0wpRT129elU7aNAg7Y0bN7RFRUVapVKpPXv2rL7DatA0Go12wIAB2tLSUt0x6YfHLzU1Vevi4qJ99dVXtZmZmdo7d+5o33zzTe2lS5e0paWl2nfffVebkJCg1Wq1WmdnZ+2RI0e0Wq1WO3fuXO2mTZv0GXqD8cc+0Gq1WhcXF212dnaF8x7WN+LRHDhwQDty5EhtcXGxtqSkRDt27FhtTEyMvAfqSGXtHxcXJ6//OiYj7KLeOnjwIDY2NrRs2ZJnn30WR0dHdu7cqe+wGrTz588D8O677+Lq6srGjRulH+pAaGgon3zyCWZmZgAcO3aMDh060K5dOwwNDVEqlezcuZPff/+du3fv0qNHDwA8PDykL2rJH/vgzp07XL58mXnz5qFUKlm5ciUajabKvhGPztTUlDlz5tCkSRMaN25Mp06duHDhgrwH6khl7X/58mV5/dcxQ30HIMSjysnJwdTUVPfYzMyMY8eO6TGihu/mzZv069ePf/7zn5SWljJ27FiGDRsm/fCYLVy4sMLjyl772dnZDxw3NTUlOzu7zuJsyP7YB9evX8fGxoZPPvmE5s2b8/777/PTTz/x7LPPVto34tFZWVnp/n3hwgV27NjBO++8I++BOlJZ+2/atIlDhw7J678OyQi7qLc0Gg0KhUL3WKvVVngsal/Pnj1ZsmQJzZs3529/+xvDhw9n5cqV0g91rKrXvrwn6k67du345ptvMDMz45lnnsHb25t9+/ZJHzxGZ8+e5d133+Wjjz6iXbt28h6oY/e3/4svviiv/zomCbuot55//nmuXbume3zt2jXd19Xi8Th8+DC//vqr7rFWq6Vt27bSD3Wsqtf+H49fv35d+uIxOXPmDLt27dI91mq1GBoayt+lx+S///0v48ePZ+bMmbi7u8t7oI79sf3l9V/3JGEX9dYbb7zBr7/+Sl5eHnfu3CEuLg5bW1t9h9Wg3bp1iyVLllBcXExhYSEREREsXbpU+qGOde/enYyMDC5evIharSY2NhZbW1vatm2LkZER//3vfwGIioqSvnhMtFotixYtoqCggNLSUkJCQnjrrbeq7Bvx6K5cucLUqVNZtmwZzs7OgLwH6lJl7S+v/7onc9hFvWVubs6MGTMYO3YspaWlDB8+nG7duuk7rAZt0KBBHD16FDc3NzQaDV5eXvTu3Vv6oY4ZGRnxxRdf8OGHH1JcXMybb77J0KFDAVi2bBkBAQEUFhby6quvMnbsWD1H2zB17twZHx8fRo8eTVlZGUOGDMHFxQWgyr4Rj2bt2rUUFxfzxRdf6I6NGjVK3gN1pKr2l9d/3VJotVqtvoMQQgghhBBCVE6mxAghhBBCCPEEk4RdCCGEEEKIJ5gk7EIIIYQQQjzBJGEXQgghhBDiCSYJuxBCCCGEEE8wSdiFEEIIIYR4gknCLoQQQgghxBNMEnYhhBBCCCGeYP8fUyXnavYTvO8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TextBox 13"/>
          <p:cNvSpPr txBox="1"/>
          <p:nvPr/>
        </p:nvSpPr>
        <p:spPr>
          <a:xfrm>
            <a:off x="501608" y="3305164"/>
            <a:ext cx="12001584"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IN" dirty="0" smtClean="0">
                <a:latin typeface="Arial" pitchFamily="34" charset="0"/>
                <a:cs typeface="Arial" pitchFamily="34" charset="0"/>
              </a:rPr>
              <a:t>The </a:t>
            </a:r>
            <a:r>
              <a:rPr lang="en-IN" dirty="0" smtClean="0">
                <a:latin typeface="Arial" pitchFamily="34" charset="0"/>
                <a:cs typeface="Arial" pitchFamily="34" charset="0"/>
              </a:rPr>
              <a:t>pre-profiling report indicates that the data needs to be </a:t>
            </a:r>
            <a:r>
              <a:rPr lang="en-IN" dirty="0" smtClean="0">
                <a:latin typeface="Arial" pitchFamily="34" charset="0"/>
                <a:cs typeface="Arial" pitchFamily="34" charset="0"/>
              </a:rPr>
              <a:t>processed</a:t>
            </a:r>
          </a:p>
          <a:p>
            <a:pPr algn="l"/>
            <a:endParaRPr lang="en-IN" dirty="0" smtClean="0">
              <a:latin typeface="Arial" pitchFamily="34" charset="0"/>
              <a:cs typeface="Arial" pitchFamily="34" charset="0"/>
            </a:endParaRPr>
          </a:p>
          <a:p>
            <a:pPr lvl="1" algn="l">
              <a:buFont typeface="Arial" pitchFamily="34" charset="0"/>
              <a:buChar char="•"/>
            </a:pPr>
            <a:r>
              <a:rPr lang="en-IN" dirty="0" smtClean="0">
                <a:latin typeface="Arial" pitchFamily="34" charset="0"/>
                <a:cs typeface="Arial" pitchFamily="34" charset="0"/>
              </a:rPr>
              <a:t>Fields with greater than 70% of missing values need to be removed</a:t>
            </a:r>
          </a:p>
          <a:p>
            <a:pPr lvl="1" algn="l">
              <a:buFont typeface="Arial" pitchFamily="34" charset="0"/>
              <a:buChar char="•"/>
            </a:pPr>
            <a:r>
              <a:rPr lang="en-IN" dirty="0" smtClean="0">
                <a:latin typeface="Arial" pitchFamily="34" charset="0"/>
                <a:cs typeface="Arial" pitchFamily="34" charset="0"/>
              </a:rPr>
              <a:t>Only one of the fields with high cardinality need to be retained</a:t>
            </a:r>
          </a:p>
          <a:p>
            <a:pPr lvl="1" algn="l">
              <a:buFont typeface="Arial" pitchFamily="34" charset="0"/>
              <a:buChar char="•"/>
            </a:pPr>
            <a:r>
              <a:rPr lang="en-IN" dirty="0" smtClean="0">
                <a:latin typeface="Arial" pitchFamily="34" charset="0"/>
                <a:cs typeface="Arial" pitchFamily="34" charset="0"/>
              </a:rPr>
              <a:t>Fields </a:t>
            </a:r>
            <a:r>
              <a:rPr lang="en-IN" dirty="0" err="1" smtClean="0">
                <a:latin typeface="Arial" pitchFamily="34" charset="0"/>
                <a:cs typeface="Arial" pitchFamily="34" charset="0"/>
              </a:rPr>
              <a:t>Precip</a:t>
            </a:r>
            <a:r>
              <a:rPr lang="en-IN" dirty="0" smtClean="0">
                <a:latin typeface="Arial" pitchFamily="34" charset="0"/>
                <a:cs typeface="Arial" pitchFamily="34" charset="0"/>
              </a:rPr>
              <a:t> and Snowfall have inconsistent and missing values, these need to be replaced with their median values and their </a:t>
            </a:r>
            <a:r>
              <a:rPr lang="en-IN" dirty="0" err="1" smtClean="0">
                <a:latin typeface="Arial" pitchFamily="34" charset="0"/>
                <a:cs typeface="Arial" pitchFamily="34" charset="0"/>
              </a:rPr>
              <a:t>datatype</a:t>
            </a:r>
            <a:r>
              <a:rPr lang="en-IN" dirty="0" smtClean="0">
                <a:latin typeface="Arial" pitchFamily="34" charset="0"/>
                <a:cs typeface="Arial" pitchFamily="34" charset="0"/>
              </a:rPr>
              <a:t> updated to numeric for analysis</a:t>
            </a:r>
          </a:p>
          <a:p>
            <a:pPr lvl="1" algn="l">
              <a:buFont typeface="Arial" pitchFamily="34" charset="0"/>
              <a:buChar char="•"/>
            </a:pPr>
            <a:r>
              <a:rPr lang="en-IN" dirty="0" smtClean="0">
                <a:latin typeface="Arial" pitchFamily="34" charset="0"/>
                <a:cs typeface="Arial" pitchFamily="34" charset="0"/>
              </a:rPr>
              <a:t>There are 32 records with max temperature lower than minimum temperature. These records need to be deleted.</a:t>
            </a:r>
          </a:p>
          <a:p>
            <a:pPr lvl="1" algn="l">
              <a:buFont typeface="Arial" pitchFamily="34" charset="0"/>
              <a:buChar char="•"/>
            </a:pPr>
            <a:r>
              <a:rPr lang="en-IN" dirty="0" smtClean="0">
                <a:latin typeface="Arial" pitchFamily="34" charset="0"/>
                <a:cs typeface="Arial" pitchFamily="34" charset="0"/>
              </a:rPr>
              <a:t>There are 422 records with incorrect </a:t>
            </a:r>
            <a:r>
              <a:rPr lang="en-IN" dirty="0" err="1" smtClean="0">
                <a:latin typeface="Arial" pitchFamily="34" charset="0"/>
                <a:cs typeface="Arial" pitchFamily="34" charset="0"/>
              </a:rPr>
              <a:t>MeanTemp</a:t>
            </a:r>
            <a:r>
              <a:rPr lang="en-IN" dirty="0" smtClean="0">
                <a:latin typeface="Arial" pitchFamily="34" charset="0"/>
                <a:cs typeface="Arial" pitchFamily="34" charset="0"/>
              </a:rPr>
              <a:t> values. These need to be corrected.</a:t>
            </a:r>
            <a:endParaRPr kumimoji="0" lang="en-IN" sz="2400" b="0" i="0" u="none" strike="noStrike" cap="none" spc="0" normalizeH="0" baseline="0" dirty="0">
              <a:ln>
                <a:noFill/>
              </a:ln>
              <a:solidFill>
                <a:srgbClr val="414141"/>
              </a:solidFill>
              <a:effectLst/>
              <a:uFillTx/>
              <a:latin typeface="Arial" pitchFamily="34" charset="0"/>
              <a:cs typeface="Arial" pitchFamily="34" charset="0"/>
              <a:sym typeface="Palatino"/>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dirty="0" smtClean="0">
                <a:latin typeface="Arial" pitchFamily="34" charset="0"/>
                <a:cs typeface="Arial" pitchFamily="34" charset="0"/>
              </a:rPr>
              <a:t>Model Selection</a:t>
            </a:r>
            <a:endParaRPr dirty="0">
              <a:latin typeface="Arial" pitchFamily="34" charset="0"/>
              <a:cs typeface="Arial" pitchFamily="34" charset="0"/>
            </a:endParaRPr>
          </a:p>
        </p:txBody>
      </p:sp>
      <p:sp>
        <p:nvSpPr>
          <p:cNvPr id="5" name="Rectangle 4"/>
          <p:cNvSpPr/>
          <p:nvPr/>
        </p:nvSpPr>
        <p:spPr>
          <a:xfrm>
            <a:off x="501608" y="2590784"/>
            <a:ext cx="12001584" cy="1200329"/>
          </a:xfrm>
          <a:prstGeom prst="rect">
            <a:avLst/>
          </a:prstGeom>
        </p:spPr>
        <p:txBody>
          <a:bodyPr wrap="square">
            <a:spAutoFit/>
          </a:bodyPr>
          <a:lstStyle/>
          <a:p>
            <a:pPr algn="l"/>
            <a:r>
              <a:rPr lang="en-IN" dirty="0" smtClean="0">
                <a:latin typeface="Arial" pitchFamily="34" charset="0"/>
                <a:cs typeface="Arial" pitchFamily="34" charset="0"/>
              </a:rPr>
              <a:t>We need to build a Machine Learning model that can predict the temperature of any given station on any particular date. We will try different algorithms with different set of features to identify the one with most accuracy.</a:t>
            </a:r>
            <a:endParaRPr lang="en-IN" dirty="0">
              <a:latin typeface="Arial" pitchFamily="34" charset="0"/>
              <a:cs typeface="Arial" pitchFamily="34" charset="0"/>
            </a:endParaRPr>
          </a:p>
        </p:txBody>
      </p:sp>
      <p:sp>
        <p:nvSpPr>
          <p:cNvPr id="6" name="TextBox 5"/>
          <p:cNvSpPr txBox="1"/>
          <p:nvPr/>
        </p:nvSpPr>
        <p:spPr>
          <a:xfrm>
            <a:off x="1787492" y="4591048"/>
            <a:ext cx="4786346"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Font typeface="Arial" pitchFamily="34" charset="0"/>
              <a:buChar char="•"/>
            </a:pPr>
            <a:r>
              <a:rPr lang="en-IN" dirty="0" smtClean="0">
                <a:latin typeface="Arial" pitchFamily="34" charset="0"/>
                <a:cs typeface="Arial" pitchFamily="34" charset="0"/>
              </a:rPr>
              <a:t>Linear Regression</a:t>
            </a:r>
          </a:p>
          <a:p>
            <a:pPr algn="l">
              <a:buFont typeface="Arial" pitchFamily="34" charset="0"/>
              <a:buChar char="•"/>
            </a:pPr>
            <a:r>
              <a:rPr lang="en-IN" dirty="0" err="1" smtClean="0">
                <a:latin typeface="Arial" pitchFamily="34" charset="0"/>
                <a:cs typeface="Arial" pitchFamily="34" charset="0"/>
              </a:rPr>
              <a:t>LogisticRegression</a:t>
            </a:r>
            <a:endParaRPr lang="en-IN" dirty="0" smtClean="0">
              <a:latin typeface="Arial" pitchFamily="34" charset="0"/>
              <a:cs typeface="Arial" pitchFamily="34" charset="0"/>
            </a:endParaRPr>
          </a:p>
          <a:p>
            <a:pPr algn="l">
              <a:buFont typeface="Arial" pitchFamily="34" charset="0"/>
              <a:buChar char="•"/>
            </a:pPr>
            <a:r>
              <a:rPr lang="en-IN" dirty="0" err="1" smtClean="0">
                <a:latin typeface="Arial" pitchFamily="34" charset="0"/>
                <a:cs typeface="Arial" pitchFamily="34" charset="0"/>
              </a:rPr>
              <a:t>LinearDiscriminantAnalysis</a:t>
            </a:r>
            <a:endParaRPr lang="en-IN" dirty="0" smtClean="0">
              <a:latin typeface="Arial" pitchFamily="34" charset="0"/>
              <a:cs typeface="Arial" pitchFamily="34" charset="0"/>
            </a:endParaRPr>
          </a:p>
          <a:p>
            <a:pPr algn="l">
              <a:buFont typeface="Arial" pitchFamily="34" charset="0"/>
              <a:buChar char="•"/>
            </a:pPr>
            <a:r>
              <a:rPr lang="en-IN" dirty="0" err="1" smtClean="0">
                <a:latin typeface="Arial" pitchFamily="34" charset="0"/>
                <a:cs typeface="Arial" pitchFamily="34" charset="0"/>
              </a:rPr>
              <a:t>KNeighborsClassifier</a:t>
            </a:r>
            <a:endParaRPr lang="en-IN" dirty="0" smtClean="0">
              <a:latin typeface="Arial" pitchFamily="34" charset="0"/>
              <a:cs typeface="Arial" pitchFamily="34" charset="0"/>
            </a:endParaRPr>
          </a:p>
          <a:p>
            <a:pPr algn="l">
              <a:buFont typeface="Arial" pitchFamily="34" charset="0"/>
              <a:buChar char="•"/>
            </a:pPr>
            <a:r>
              <a:rPr lang="en-IN" dirty="0" err="1" smtClean="0">
                <a:latin typeface="Arial" pitchFamily="34" charset="0"/>
                <a:cs typeface="Arial" pitchFamily="34" charset="0"/>
              </a:rPr>
              <a:t>DecisionTreeClassifier</a:t>
            </a:r>
            <a:endParaRPr lang="en-IN" dirty="0" smtClean="0">
              <a:latin typeface="Arial" pitchFamily="34" charset="0"/>
              <a:cs typeface="Arial" pitchFamily="34" charset="0"/>
            </a:endParaRPr>
          </a:p>
          <a:p>
            <a:pPr algn="l">
              <a:buFont typeface="Arial" pitchFamily="34" charset="0"/>
              <a:buChar char="•"/>
            </a:pPr>
            <a:r>
              <a:rPr lang="en-IN" dirty="0" err="1" smtClean="0">
                <a:latin typeface="Arial" pitchFamily="34" charset="0"/>
                <a:cs typeface="Arial" pitchFamily="34" charset="0"/>
              </a:rPr>
              <a:t>GaussianNB</a:t>
            </a:r>
            <a:endParaRPr kumimoji="0" lang="en-IN" sz="2400" i="0" u="none" strike="noStrike" cap="none" spc="0" normalizeH="0" baseline="0" dirty="0">
              <a:ln>
                <a:noFill/>
              </a:ln>
              <a:solidFill>
                <a:srgbClr val="414141"/>
              </a:solidFill>
              <a:effectLst/>
              <a:uFillTx/>
              <a:latin typeface="Arial" pitchFamily="34" charset="0"/>
              <a:cs typeface="Arial" pitchFamily="34" charset="0"/>
              <a:sym typeface="Palatino"/>
            </a:endParaRPr>
          </a:p>
        </p:txBody>
      </p:sp>
      <p:sp>
        <p:nvSpPr>
          <p:cNvPr id="9" name="TextBox 8"/>
          <p:cNvSpPr txBox="1"/>
          <p:nvPr/>
        </p:nvSpPr>
        <p:spPr>
          <a:xfrm>
            <a:off x="1073112" y="4162420"/>
            <a:ext cx="371477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IN" sz="2400" b="1" i="0" u="none" strike="noStrike" cap="none" spc="0" normalizeH="0" baseline="0" dirty="0" smtClean="0">
                <a:ln>
                  <a:noFill/>
                </a:ln>
                <a:solidFill>
                  <a:srgbClr val="414141"/>
                </a:solidFill>
                <a:effectLst/>
                <a:uFillTx/>
                <a:latin typeface="Arial" pitchFamily="34" charset="0"/>
                <a:cs typeface="Arial" pitchFamily="34" charset="0"/>
                <a:sym typeface="Palatino"/>
              </a:rPr>
              <a:t>Algorithms Used</a:t>
            </a:r>
            <a:endParaRPr kumimoji="0" lang="en-IN" sz="2400" b="1" i="0" u="none" strike="noStrike" cap="none" spc="0" normalizeH="0" baseline="0" dirty="0">
              <a:ln>
                <a:noFill/>
              </a:ln>
              <a:solidFill>
                <a:srgbClr val="414141"/>
              </a:solidFill>
              <a:effectLst/>
              <a:uFillTx/>
              <a:latin typeface="Arial" pitchFamily="34" charset="0"/>
              <a:cs typeface="Arial" pitchFamily="34" charset="0"/>
              <a:sym typeface="Palatino"/>
            </a:endParaRPr>
          </a:p>
        </p:txBody>
      </p:sp>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dirty="0" smtClean="0"/>
              <a:t>Linear Regression</a:t>
            </a:r>
            <a:endParaRPr dirty="0"/>
          </a:p>
        </p:txBody>
      </p:sp>
      <p:sp>
        <p:nvSpPr>
          <p:cNvPr id="11" name="Rectangle 10"/>
          <p:cNvSpPr/>
          <p:nvPr/>
        </p:nvSpPr>
        <p:spPr>
          <a:xfrm>
            <a:off x="501608" y="2519346"/>
            <a:ext cx="12001584" cy="830997"/>
          </a:xfrm>
          <a:prstGeom prst="rect">
            <a:avLst/>
          </a:prstGeom>
        </p:spPr>
        <p:txBody>
          <a:bodyPr wrap="square">
            <a:spAutoFit/>
          </a:bodyPr>
          <a:lstStyle/>
          <a:p>
            <a:pPr algn="l"/>
            <a:r>
              <a:rPr lang="en-IN" dirty="0" smtClean="0"/>
              <a:t>Linear Regression Algorithm </a:t>
            </a:r>
            <a:r>
              <a:rPr lang="en-IN" dirty="0" smtClean="0"/>
              <a:t>is </a:t>
            </a:r>
            <a:r>
              <a:rPr lang="en-IN" dirty="0" smtClean="0"/>
              <a:t>a type of Supervised Learning in which labelled data is used, and this data is used to make predictions in a continuous </a:t>
            </a:r>
            <a:r>
              <a:rPr lang="en-IN" dirty="0" smtClean="0"/>
              <a:t>form.</a:t>
            </a:r>
            <a:endParaRPr lang="en-IN" dirty="0"/>
          </a:p>
        </p:txBody>
      </p:sp>
      <p:sp>
        <p:nvSpPr>
          <p:cNvPr id="12" name="Rectangle 11"/>
          <p:cNvSpPr/>
          <p:nvPr/>
        </p:nvSpPr>
        <p:spPr>
          <a:xfrm>
            <a:off x="930236" y="4019544"/>
            <a:ext cx="4929222" cy="1200329"/>
          </a:xfrm>
          <a:prstGeom prst="rect">
            <a:avLst/>
          </a:prstGeom>
        </p:spPr>
        <p:txBody>
          <a:bodyPr wrap="square">
            <a:spAutoFit/>
          </a:bodyPr>
          <a:lstStyle/>
          <a:p>
            <a:pPr algn="l"/>
            <a:r>
              <a:rPr lang="en-IN" dirty="0" err="1" smtClean="0"/>
              <a:t>feature_cols</a:t>
            </a:r>
            <a:r>
              <a:rPr lang="en-IN" dirty="0" smtClean="0"/>
              <a:t> = ['YR','MO','DA</a:t>
            </a:r>
            <a:r>
              <a:rPr lang="en-IN" dirty="0" smtClean="0"/>
              <a:t>']</a:t>
            </a:r>
            <a:endParaRPr lang="en-IN" dirty="0" smtClean="0"/>
          </a:p>
          <a:p>
            <a:pPr algn="l"/>
            <a:r>
              <a:rPr lang="en-IN" dirty="0" smtClean="0"/>
              <a:t>X = data1[</a:t>
            </a:r>
            <a:r>
              <a:rPr lang="en-IN" dirty="0" err="1" smtClean="0"/>
              <a:t>feature_cols</a:t>
            </a:r>
            <a:r>
              <a:rPr lang="en-IN" dirty="0" smtClean="0"/>
              <a:t>] </a:t>
            </a:r>
            <a:endParaRPr lang="en-IN" dirty="0" smtClean="0"/>
          </a:p>
          <a:p>
            <a:pPr algn="l"/>
            <a:r>
              <a:rPr lang="en-IN" dirty="0" smtClean="0"/>
              <a:t>y = data1.MeanTemp</a:t>
            </a:r>
            <a:endParaRPr lang="en-IN" dirty="0"/>
          </a:p>
        </p:txBody>
      </p:sp>
      <p:sp>
        <p:nvSpPr>
          <p:cNvPr id="13" name="TextBox 12"/>
          <p:cNvSpPr txBox="1"/>
          <p:nvPr/>
        </p:nvSpPr>
        <p:spPr>
          <a:xfrm>
            <a:off x="573046" y="3519478"/>
            <a:ext cx="1207302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 typeface="Arial" pitchFamily="34" charset="0"/>
              <a:buChar char="•"/>
              <a:tabLst/>
            </a:pPr>
            <a:r>
              <a:rPr kumimoji="0" lang="en-IN" sz="2400" b="0" i="0" u="none" strike="noStrike" cap="none" spc="0" normalizeH="0" baseline="0" dirty="0" smtClean="0">
                <a:ln>
                  <a:noFill/>
                </a:ln>
                <a:solidFill>
                  <a:srgbClr val="414141"/>
                </a:solidFill>
                <a:effectLst/>
                <a:uFillTx/>
                <a:latin typeface="Palatino"/>
                <a:ea typeface="Palatino"/>
                <a:cs typeface="Palatino"/>
                <a:sym typeface="Palatino"/>
              </a:rPr>
              <a:t>We used the fields year, month and day</a:t>
            </a:r>
            <a:r>
              <a:rPr kumimoji="0" lang="en-IN" sz="2400" b="0" i="0" u="none" strike="noStrike" cap="none" spc="0" normalizeH="0" dirty="0" smtClean="0">
                <a:ln>
                  <a:noFill/>
                </a:ln>
                <a:solidFill>
                  <a:srgbClr val="414141"/>
                </a:solidFill>
                <a:effectLst/>
                <a:uFillTx/>
                <a:latin typeface="Palatino"/>
                <a:ea typeface="Palatino"/>
                <a:cs typeface="Palatino"/>
                <a:sym typeface="Palatino"/>
              </a:rPr>
              <a:t> to predict the Mean temperature</a:t>
            </a:r>
            <a:endParaRPr kumimoji="0" lang="en-IN"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14" name="TextBox 13"/>
          <p:cNvSpPr txBox="1"/>
          <p:nvPr/>
        </p:nvSpPr>
        <p:spPr>
          <a:xfrm>
            <a:off x="573046" y="5448304"/>
            <a:ext cx="1207302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 typeface="Arial" pitchFamily="34" charset="0"/>
              <a:buChar char="•"/>
              <a:tabLst/>
            </a:pPr>
            <a:r>
              <a:rPr kumimoji="0" lang="en-IN" sz="2400" b="0" i="0" u="none" strike="noStrike" cap="none" spc="0" normalizeH="0" baseline="0" dirty="0" smtClean="0">
                <a:ln>
                  <a:noFill/>
                </a:ln>
                <a:solidFill>
                  <a:srgbClr val="414141"/>
                </a:solidFill>
                <a:effectLst/>
                <a:uFillTx/>
                <a:latin typeface="Palatino"/>
                <a:ea typeface="Palatino"/>
                <a:cs typeface="Palatino"/>
                <a:sym typeface="Palatino"/>
              </a:rPr>
              <a:t>80%</a:t>
            </a:r>
            <a:r>
              <a:rPr kumimoji="0" lang="en-IN" sz="2400" b="0" i="0" u="none" strike="noStrike" cap="none" spc="0" normalizeH="0" dirty="0" smtClean="0">
                <a:ln>
                  <a:noFill/>
                </a:ln>
                <a:solidFill>
                  <a:srgbClr val="414141"/>
                </a:solidFill>
                <a:effectLst/>
                <a:uFillTx/>
                <a:latin typeface="Palatino"/>
                <a:ea typeface="Palatino"/>
                <a:cs typeface="Palatino"/>
                <a:sym typeface="Palatino"/>
              </a:rPr>
              <a:t> of the data was used for training the model and the rest for testing</a:t>
            </a:r>
            <a:endParaRPr kumimoji="0" lang="en-IN"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15" name="TextBox 14"/>
          <p:cNvSpPr txBox="1"/>
          <p:nvPr/>
        </p:nvSpPr>
        <p:spPr>
          <a:xfrm>
            <a:off x="644484" y="6448436"/>
            <a:ext cx="11072890"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IN" sz="2400" b="1" i="0" u="none" strike="noStrike" cap="none" spc="0" normalizeH="0" baseline="0" dirty="0" smtClean="0">
                <a:ln>
                  <a:noFill/>
                </a:ln>
                <a:solidFill>
                  <a:srgbClr val="414141"/>
                </a:solidFill>
                <a:effectLst/>
                <a:uFillTx/>
                <a:latin typeface="Palatino"/>
                <a:ea typeface="Palatino"/>
                <a:cs typeface="Palatino"/>
                <a:sym typeface="Palatino"/>
              </a:rPr>
              <a:t>Model Evaluation</a:t>
            </a:r>
          </a:p>
          <a:p>
            <a:pPr marL="0" marR="0" indent="0" algn="ctr" defTabSz="584200" rtl="0" fontAlgn="auto" latinLnBrk="0" hangingPunct="0">
              <a:lnSpc>
                <a:spcPct val="100000"/>
              </a:lnSpc>
              <a:spcBef>
                <a:spcPts val="0"/>
              </a:spcBef>
              <a:spcAft>
                <a:spcPts val="0"/>
              </a:spcAft>
              <a:buClrTx/>
              <a:buSzTx/>
              <a:buFontTx/>
              <a:buNone/>
              <a:tabLst/>
            </a:pPr>
            <a:endParaRPr kumimoji="0" lang="en-IN" sz="2400" b="1" i="0" u="none" strike="noStrike" cap="none" spc="0" normalizeH="0" baseline="0" dirty="0" smtClean="0">
              <a:ln>
                <a:noFill/>
              </a:ln>
              <a:solidFill>
                <a:srgbClr val="414141"/>
              </a:solidFill>
              <a:effectLst/>
              <a:uFillTx/>
              <a:latin typeface="Palatino"/>
              <a:ea typeface="Palatino"/>
              <a:cs typeface="Palatino"/>
              <a:sym typeface="Palatino"/>
            </a:endParaRPr>
          </a:p>
          <a:p>
            <a:pPr algn="l"/>
            <a:r>
              <a:rPr lang="en-IN" dirty="0" smtClean="0"/>
              <a:t>MAE for training set is </a:t>
            </a:r>
            <a:r>
              <a:rPr lang="en-IN" dirty="0" smtClean="0"/>
              <a:t>0.70549654, </a:t>
            </a:r>
            <a:r>
              <a:rPr lang="en-IN" dirty="0" smtClean="0"/>
              <a:t>MAE for test set is </a:t>
            </a:r>
            <a:r>
              <a:rPr lang="en-IN" dirty="0" smtClean="0"/>
              <a:t>0.69822062</a:t>
            </a:r>
          </a:p>
          <a:p>
            <a:pPr algn="l"/>
            <a:r>
              <a:rPr lang="en-IN" dirty="0" smtClean="0"/>
              <a:t>MSE for training set is </a:t>
            </a:r>
            <a:r>
              <a:rPr lang="en-IN" dirty="0" smtClean="0"/>
              <a:t>1.00142110, </a:t>
            </a:r>
            <a:r>
              <a:rPr lang="en-IN" dirty="0" smtClean="0"/>
              <a:t>MSE for test set is </a:t>
            </a:r>
            <a:r>
              <a:rPr lang="en-IN" dirty="0" smtClean="0"/>
              <a:t>0.97944791</a:t>
            </a:r>
          </a:p>
          <a:p>
            <a:pPr algn="l"/>
            <a:endParaRPr lang="en-IN" dirty="0" smtClean="0"/>
          </a:p>
          <a:p>
            <a:pPr algn="l"/>
            <a:endParaRPr lang="en-IN" dirty="0" smtClean="0"/>
          </a:p>
          <a:p>
            <a:pPr marL="0" marR="0" indent="0" algn="l" defTabSz="584200" rtl="0" fontAlgn="auto" latinLnBrk="0" hangingPunct="0">
              <a:lnSpc>
                <a:spcPct val="100000"/>
              </a:lnSpc>
              <a:spcBef>
                <a:spcPts val="0"/>
              </a:spcBef>
              <a:spcAft>
                <a:spcPts val="0"/>
              </a:spcAft>
              <a:buClrTx/>
              <a:buSzTx/>
              <a:buFontTx/>
              <a:buNone/>
              <a:tabLst/>
            </a:pPr>
            <a:endParaRPr kumimoji="0" lang="en-IN" sz="2400" b="1"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 xmlns:p14="http://schemas.microsoft.com/office/powerpoint/2010/main" val="28493779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IN" dirty="0" smtClean="0">
                <a:latin typeface="Arial" pitchFamily="34" charset="0"/>
                <a:cs typeface="Arial" pitchFamily="34" charset="0"/>
              </a:rPr>
              <a:t>Classification Algorithms</a:t>
            </a:r>
            <a:endParaRPr dirty="0">
              <a:latin typeface="Arial" pitchFamily="34" charset="0"/>
              <a:cs typeface="Arial" pitchFamily="34" charset="0"/>
            </a:endParaRPr>
          </a:p>
        </p:txBody>
      </p:sp>
      <p:sp>
        <p:nvSpPr>
          <p:cNvPr id="6" name="TextBox 5"/>
          <p:cNvSpPr txBox="1"/>
          <p:nvPr/>
        </p:nvSpPr>
        <p:spPr>
          <a:xfrm>
            <a:off x="501608" y="2590784"/>
            <a:ext cx="1135864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IN" sz="1800" dirty="0" smtClean="0">
                <a:latin typeface="Arial" pitchFamily="34" charset="0"/>
                <a:cs typeface="Arial" pitchFamily="34" charset="0"/>
              </a:rPr>
              <a:t>We created a new </a:t>
            </a:r>
            <a:r>
              <a:rPr lang="en-IN" sz="1800" dirty="0" smtClean="0">
                <a:latin typeface="Arial" pitchFamily="34" charset="0"/>
                <a:cs typeface="Arial" pitchFamily="34" charset="0"/>
              </a:rPr>
              <a:t>field ‘</a:t>
            </a:r>
            <a:r>
              <a:rPr lang="en-IN" sz="1800" dirty="0" err="1" smtClean="0">
                <a:latin typeface="Arial" pitchFamily="34" charset="0"/>
                <a:cs typeface="Arial" pitchFamily="34" charset="0"/>
              </a:rPr>
              <a:t>MeanTemp_bracket</a:t>
            </a:r>
            <a:r>
              <a:rPr lang="en-IN" sz="1800" dirty="0" smtClean="0">
                <a:latin typeface="Arial" pitchFamily="34" charset="0"/>
                <a:cs typeface="Arial" pitchFamily="34" charset="0"/>
              </a:rPr>
              <a:t>’ with </a:t>
            </a:r>
            <a:r>
              <a:rPr lang="en-IN" sz="1800" dirty="0" smtClean="0">
                <a:latin typeface="Arial" pitchFamily="34" charset="0"/>
                <a:cs typeface="Arial" pitchFamily="34" charset="0"/>
              </a:rPr>
              <a:t>categorical values for mean temperature with a range of 5 degree Celsius.</a:t>
            </a:r>
          </a:p>
          <a:p>
            <a:pPr algn="l"/>
            <a:endParaRPr kumimoji="0" lang="en-IN" sz="1800" b="0" i="0" u="none" strike="noStrike" cap="none" spc="0" normalizeH="0" baseline="0" dirty="0" smtClean="0">
              <a:ln>
                <a:noFill/>
              </a:ln>
              <a:solidFill>
                <a:srgbClr val="414141"/>
              </a:solidFill>
              <a:effectLst/>
              <a:uFillTx/>
              <a:latin typeface="Arial" pitchFamily="34" charset="0"/>
              <a:cs typeface="Arial" pitchFamily="34" charset="0"/>
              <a:sym typeface="Palatino"/>
            </a:endParaRPr>
          </a:p>
          <a:p>
            <a:pPr algn="l"/>
            <a:r>
              <a:rPr lang="en-IN" sz="1800" dirty="0" smtClean="0">
                <a:latin typeface="Arial" pitchFamily="34" charset="0"/>
                <a:cs typeface="Arial" pitchFamily="34" charset="0"/>
              </a:rPr>
              <a:t>The below classification Algorithms were used</a:t>
            </a:r>
            <a:endParaRPr kumimoji="0" lang="en-IN" sz="1800" b="0" i="0" u="none" strike="noStrike" cap="none" spc="0" normalizeH="0" baseline="0" dirty="0">
              <a:ln>
                <a:noFill/>
              </a:ln>
              <a:solidFill>
                <a:srgbClr val="414141"/>
              </a:solidFill>
              <a:effectLst/>
              <a:uFillTx/>
              <a:latin typeface="Arial" pitchFamily="34" charset="0"/>
              <a:cs typeface="Arial" pitchFamily="34" charset="0"/>
              <a:sym typeface="Palatino"/>
            </a:endParaRPr>
          </a:p>
        </p:txBody>
      </p:sp>
      <p:sp>
        <p:nvSpPr>
          <p:cNvPr id="7" name="TextBox 6"/>
          <p:cNvSpPr txBox="1"/>
          <p:nvPr/>
        </p:nvSpPr>
        <p:spPr>
          <a:xfrm>
            <a:off x="1501740" y="4376734"/>
            <a:ext cx="4786346"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Font typeface="Arial" pitchFamily="34" charset="0"/>
              <a:buChar char="•"/>
            </a:pPr>
            <a:r>
              <a:rPr lang="en-IN" dirty="0" smtClean="0">
                <a:latin typeface="Arial" pitchFamily="34" charset="0"/>
                <a:cs typeface="Arial" pitchFamily="34" charset="0"/>
              </a:rPr>
              <a:t>Linear Regression</a:t>
            </a:r>
          </a:p>
          <a:p>
            <a:pPr algn="l">
              <a:buFont typeface="Arial" pitchFamily="34" charset="0"/>
              <a:buChar char="•"/>
            </a:pPr>
            <a:r>
              <a:rPr lang="en-IN" dirty="0" err="1" smtClean="0">
                <a:latin typeface="Arial" pitchFamily="34" charset="0"/>
                <a:cs typeface="Arial" pitchFamily="34" charset="0"/>
              </a:rPr>
              <a:t>LogisticRegression</a:t>
            </a:r>
            <a:endParaRPr lang="en-IN" dirty="0" smtClean="0">
              <a:latin typeface="Arial" pitchFamily="34" charset="0"/>
              <a:cs typeface="Arial" pitchFamily="34" charset="0"/>
            </a:endParaRPr>
          </a:p>
          <a:p>
            <a:pPr algn="l">
              <a:buFont typeface="Arial" pitchFamily="34" charset="0"/>
              <a:buChar char="•"/>
            </a:pPr>
            <a:r>
              <a:rPr lang="en-IN" dirty="0" err="1" smtClean="0">
                <a:latin typeface="Arial" pitchFamily="34" charset="0"/>
                <a:cs typeface="Arial" pitchFamily="34" charset="0"/>
              </a:rPr>
              <a:t>LinearDiscriminantAnalysis</a:t>
            </a:r>
            <a:endParaRPr lang="en-IN" dirty="0" smtClean="0">
              <a:latin typeface="Arial" pitchFamily="34" charset="0"/>
              <a:cs typeface="Arial" pitchFamily="34" charset="0"/>
            </a:endParaRPr>
          </a:p>
          <a:p>
            <a:pPr algn="l">
              <a:buFont typeface="Arial" pitchFamily="34" charset="0"/>
              <a:buChar char="•"/>
            </a:pPr>
            <a:r>
              <a:rPr lang="en-IN" dirty="0" err="1" smtClean="0">
                <a:latin typeface="Arial" pitchFamily="34" charset="0"/>
                <a:cs typeface="Arial" pitchFamily="34" charset="0"/>
              </a:rPr>
              <a:t>KNeighborsClassifier</a:t>
            </a:r>
            <a:endParaRPr lang="en-IN" dirty="0" smtClean="0">
              <a:latin typeface="Arial" pitchFamily="34" charset="0"/>
              <a:cs typeface="Arial" pitchFamily="34" charset="0"/>
            </a:endParaRPr>
          </a:p>
          <a:p>
            <a:pPr algn="l">
              <a:buFont typeface="Arial" pitchFamily="34" charset="0"/>
              <a:buChar char="•"/>
            </a:pPr>
            <a:r>
              <a:rPr lang="en-IN" dirty="0" err="1" smtClean="0">
                <a:latin typeface="Arial" pitchFamily="34" charset="0"/>
                <a:cs typeface="Arial" pitchFamily="34" charset="0"/>
              </a:rPr>
              <a:t>DecisionTreeClassifier</a:t>
            </a:r>
            <a:endParaRPr lang="en-IN" dirty="0" smtClean="0">
              <a:latin typeface="Arial" pitchFamily="34" charset="0"/>
              <a:cs typeface="Arial" pitchFamily="34" charset="0"/>
            </a:endParaRPr>
          </a:p>
          <a:p>
            <a:pPr algn="l">
              <a:buFont typeface="Arial" pitchFamily="34" charset="0"/>
              <a:buChar char="•"/>
            </a:pPr>
            <a:r>
              <a:rPr lang="en-IN" dirty="0" err="1" smtClean="0">
                <a:latin typeface="Arial" pitchFamily="34" charset="0"/>
                <a:cs typeface="Arial" pitchFamily="34" charset="0"/>
              </a:rPr>
              <a:t>GaussianNB</a:t>
            </a:r>
            <a:endParaRPr kumimoji="0" lang="en-IN" sz="2400" i="0" u="none" strike="noStrike" cap="none" spc="0" normalizeH="0" baseline="0" dirty="0">
              <a:ln>
                <a:noFill/>
              </a:ln>
              <a:solidFill>
                <a:srgbClr val="414141"/>
              </a:solidFill>
              <a:effectLst/>
              <a:uFillTx/>
              <a:latin typeface="Arial" pitchFamily="34" charset="0"/>
              <a:cs typeface="Arial" pitchFamily="34" charset="0"/>
              <a:sym typeface="Palatino"/>
            </a:endParaRPr>
          </a:p>
        </p:txBody>
      </p:sp>
      <p:sp>
        <p:nvSpPr>
          <p:cNvPr id="8" name="TextBox 7"/>
          <p:cNvSpPr txBox="1"/>
          <p:nvPr/>
        </p:nvSpPr>
        <p:spPr>
          <a:xfrm>
            <a:off x="787360" y="3948106"/>
            <a:ext cx="371477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IN" sz="2400" b="1" i="0" u="none" strike="noStrike" cap="none" spc="0" normalizeH="0" baseline="0" dirty="0" smtClean="0">
                <a:ln>
                  <a:noFill/>
                </a:ln>
                <a:solidFill>
                  <a:srgbClr val="414141"/>
                </a:solidFill>
                <a:effectLst/>
                <a:uFillTx/>
                <a:latin typeface="Arial" pitchFamily="34" charset="0"/>
                <a:cs typeface="Arial" pitchFamily="34" charset="0"/>
                <a:sym typeface="Palatino"/>
              </a:rPr>
              <a:t>Algorithms Used</a:t>
            </a:r>
            <a:endParaRPr kumimoji="0" lang="en-IN" sz="2400" b="1" i="0" u="none" strike="noStrike" cap="none" spc="0" normalizeH="0" baseline="0" dirty="0">
              <a:ln>
                <a:noFill/>
              </a:ln>
              <a:solidFill>
                <a:srgbClr val="414141"/>
              </a:solidFill>
              <a:effectLst/>
              <a:uFillTx/>
              <a:latin typeface="Arial" pitchFamily="34" charset="0"/>
              <a:cs typeface="Arial" pitchFamily="34" charset="0"/>
              <a:sym typeface="Palatino"/>
            </a:endParaRPr>
          </a:p>
        </p:txBody>
      </p:sp>
    </p:spTree>
    <p:extLst>
      <p:ext uri="{BB962C8B-B14F-4D97-AF65-F5344CB8AC3E}">
        <p14:creationId xmlns="" xmlns:p14="http://schemas.microsoft.com/office/powerpoint/2010/main" val="28493779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IN" dirty="0" smtClean="0">
                <a:latin typeface="Arial" pitchFamily="34" charset="0"/>
                <a:cs typeface="Arial" pitchFamily="34" charset="0"/>
              </a:rPr>
              <a:t>Classification Algorithms</a:t>
            </a:r>
            <a:endParaRPr dirty="0"/>
          </a:p>
        </p:txBody>
      </p:sp>
      <p:sp>
        <p:nvSpPr>
          <p:cNvPr id="8" name="TextBox 7"/>
          <p:cNvSpPr txBox="1"/>
          <p:nvPr/>
        </p:nvSpPr>
        <p:spPr>
          <a:xfrm>
            <a:off x="1144550" y="2947974"/>
            <a:ext cx="9715568" cy="57041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IN" sz="2800" b="0" i="0" u="none" strike="noStrike" cap="none" spc="0" normalizeH="0" baseline="0" dirty="0" smtClean="0">
                <a:ln>
                  <a:noFill/>
                </a:ln>
                <a:solidFill>
                  <a:srgbClr val="414141"/>
                </a:solidFill>
                <a:effectLst/>
                <a:uFillTx/>
                <a:latin typeface="Palatino"/>
                <a:ea typeface="Palatino"/>
                <a:cs typeface="Palatino"/>
                <a:sym typeface="Palatino"/>
              </a:rPr>
              <a:t>Model Evaluation</a:t>
            </a:r>
            <a:endParaRPr kumimoji="0" lang="en-IN" sz="2400" b="0" i="0" u="none" strike="noStrike" cap="none" spc="0" normalizeH="0" baseline="0" dirty="0" smtClean="0">
              <a:ln>
                <a:noFill/>
              </a:ln>
              <a:solidFill>
                <a:srgbClr val="414141"/>
              </a:solidFill>
              <a:effectLst/>
              <a:uFillTx/>
              <a:latin typeface="Palatino"/>
              <a:ea typeface="Palatino"/>
              <a:cs typeface="Palatino"/>
              <a:sym typeface="Palatino"/>
            </a:endParaRPr>
          </a:p>
          <a:p>
            <a:pPr marL="0" marR="0" indent="0" algn="ctr" defTabSz="584200" rtl="0" fontAlgn="auto" latinLnBrk="0" hangingPunct="0">
              <a:lnSpc>
                <a:spcPct val="100000"/>
              </a:lnSpc>
              <a:spcBef>
                <a:spcPts val="0"/>
              </a:spcBef>
              <a:spcAft>
                <a:spcPts val="0"/>
              </a:spcAft>
              <a:buClrTx/>
              <a:buSzTx/>
              <a:buFontTx/>
              <a:buNone/>
              <a:tabLst/>
            </a:pPr>
            <a:endParaRPr lang="en-IN" dirty="0" smtClean="0"/>
          </a:p>
          <a:p>
            <a:pPr marL="0" marR="0" indent="0" algn="l" defTabSz="584200" rtl="0" fontAlgn="auto" latinLnBrk="0" hangingPunct="0">
              <a:lnSpc>
                <a:spcPct val="100000"/>
              </a:lnSpc>
              <a:spcBef>
                <a:spcPts val="0"/>
              </a:spcBef>
              <a:spcAft>
                <a:spcPts val="0"/>
              </a:spcAft>
              <a:buClrTx/>
              <a:buSzTx/>
              <a:buFontTx/>
              <a:buNone/>
              <a:tabLst/>
            </a:pPr>
            <a:r>
              <a:rPr lang="en-IN" b="1" dirty="0" smtClean="0"/>
              <a:t>Training Set</a:t>
            </a:r>
            <a:endParaRPr lang="en-IN" b="1" dirty="0" smtClean="0"/>
          </a:p>
          <a:p>
            <a:pPr algn="l"/>
            <a:r>
              <a:rPr lang="en-IN" dirty="0" smtClean="0"/>
              <a:t>LR: 0.481052 (0.004865</a:t>
            </a:r>
            <a:r>
              <a:rPr lang="en-IN" dirty="0" smtClean="0"/>
              <a:t>)</a:t>
            </a:r>
          </a:p>
          <a:p>
            <a:pPr algn="l"/>
            <a:r>
              <a:rPr lang="nn-NO" dirty="0" smtClean="0"/>
              <a:t>LDA: 0.481052 (0.004865) </a:t>
            </a:r>
            <a:endParaRPr lang="nn-NO" dirty="0" smtClean="0"/>
          </a:p>
          <a:p>
            <a:pPr algn="l"/>
            <a:r>
              <a:rPr lang="nn-NO" dirty="0" smtClean="0"/>
              <a:t>KNN</a:t>
            </a:r>
            <a:r>
              <a:rPr lang="nn-NO" dirty="0" smtClean="0"/>
              <a:t>: 0.761790 (0.002940) </a:t>
            </a:r>
            <a:endParaRPr lang="nn-NO" dirty="0" smtClean="0"/>
          </a:p>
          <a:p>
            <a:pPr algn="l"/>
            <a:r>
              <a:rPr lang="nn-NO" dirty="0" smtClean="0"/>
              <a:t>CART</a:t>
            </a:r>
            <a:r>
              <a:rPr lang="nn-NO" dirty="0" smtClean="0"/>
              <a:t>: 0.790402 (0.003568) </a:t>
            </a:r>
            <a:endParaRPr lang="nn-NO" dirty="0" smtClean="0"/>
          </a:p>
          <a:p>
            <a:pPr algn="l"/>
            <a:r>
              <a:rPr lang="nn-NO" dirty="0" smtClean="0"/>
              <a:t>NB</a:t>
            </a:r>
            <a:r>
              <a:rPr lang="nn-NO" dirty="0" smtClean="0"/>
              <a:t>: 0.481902 (0.004758</a:t>
            </a:r>
            <a:r>
              <a:rPr lang="nn-NO" dirty="0" smtClean="0"/>
              <a:t>)</a:t>
            </a:r>
          </a:p>
          <a:p>
            <a:pPr algn="l"/>
            <a:endParaRPr kumimoji="0" lang="nn-NO" sz="2400" b="0" i="0" u="none" strike="noStrike" cap="none" spc="0" normalizeH="0" baseline="0" dirty="0" smtClean="0">
              <a:ln>
                <a:noFill/>
              </a:ln>
              <a:solidFill>
                <a:srgbClr val="414141"/>
              </a:solidFill>
              <a:effectLst/>
              <a:uFillTx/>
              <a:latin typeface="Palatino"/>
              <a:ea typeface="Palatino"/>
              <a:cs typeface="Palatino"/>
              <a:sym typeface="Palatino"/>
            </a:endParaRPr>
          </a:p>
          <a:p>
            <a:pPr algn="l"/>
            <a:r>
              <a:rPr lang="nn-NO" b="1" dirty="0" smtClean="0"/>
              <a:t>Test Set</a:t>
            </a:r>
          </a:p>
          <a:p>
            <a:pPr algn="l"/>
            <a:r>
              <a:rPr lang="en-IN" dirty="0" smtClean="0"/>
              <a:t>LR: 0.480675 (0.009660</a:t>
            </a:r>
            <a:r>
              <a:rPr lang="en-IN" dirty="0" smtClean="0"/>
              <a:t>)</a:t>
            </a:r>
          </a:p>
          <a:p>
            <a:pPr algn="l"/>
            <a:r>
              <a:rPr lang="nn-NO" dirty="0" smtClean="0"/>
              <a:t>LDA: 0.480675 (0.009660) </a:t>
            </a:r>
            <a:endParaRPr lang="nn-NO" dirty="0" smtClean="0"/>
          </a:p>
          <a:p>
            <a:pPr algn="l"/>
            <a:r>
              <a:rPr lang="nn-NO" dirty="0" smtClean="0"/>
              <a:t>KNN</a:t>
            </a:r>
            <a:r>
              <a:rPr lang="nn-NO" dirty="0" smtClean="0"/>
              <a:t>: 0.691328 (0.008317) </a:t>
            </a:r>
            <a:endParaRPr lang="nn-NO" dirty="0" smtClean="0"/>
          </a:p>
          <a:p>
            <a:pPr algn="l"/>
            <a:r>
              <a:rPr lang="nn-NO" dirty="0" smtClean="0"/>
              <a:t>CART</a:t>
            </a:r>
            <a:r>
              <a:rPr lang="nn-NO" dirty="0" smtClean="0"/>
              <a:t>: 0.735779 (0.006832) </a:t>
            </a:r>
            <a:endParaRPr lang="nn-NO" dirty="0" smtClean="0"/>
          </a:p>
          <a:p>
            <a:pPr algn="l"/>
            <a:r>
              <a:rPr lang="nn-NO" dirty="0" smtClean="0"/>
              <a:t>NB</a:t>
            </a:r>
            <a:r>
              <a:rPr lang="nn-NO" dirty="0" smtClean="0"/>
              <a:t>: 0.484288 (0.008849)</a:t>
            </a:r>
            <a:endParaRPr kumimoji="0" lang="en-IN" sz="2400" b="1"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 xmlns:p14="http://schemas.microsoft.com/office/powerpoint/2010/main" val="284937793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Apex</Template>
  <TotalTime>7369</TotalTime>
  <Words>835</Words>
  <Application>Microsoft Office PowerPoint</Application>
  <PresentationFormat>Custom</PresentationFormat>
  <Paragraphs>156</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New_Template4</vt:lpstr>
      <vt:lpstr>Machine Learning Project  Weather Prediction</vt:lpstr>
      <vt:lpstr>Dataset – Weather Pattern (1940-1945)</vt:lpstr>
      <vt:lpstr>Pre-profiling Report</vt:lpstr>
      <vt:lpstr>Problem Statement</vt:lpstr>
      <vt:lpstr>Data Cleaning</vt:lpstr>
      <vt:lpstr>Model Selection</vt:lpstr>
      <vt:lpstr>Linear Regression</vt:lpstr>
      <vt:lpstr>Classification Algorithms</vt:lpstr>
      <vt:lpstr>Classification Algorithms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ashis</cp:lastModifiedBy>
  <cp:revision>104</cp:revision>
  <dcterms:modified xsi:type="dcterms:W3CDTF">2019-04-21T18:06:45Z</dcterms:modified>
</cp:coreProperties>
</file>