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310" r:id="rId4"/>
    <p:sldId id="311" r:id="rId5"/>
    <p:sldId id="308" r:id="rId6"/>
    <p:sldId id="257" r:id="rId7"/>
    <p:sldId id="312" r:id="rId8"/>
    <p:sldId id="296" r:id="rId9"/>
    <p:sldId id="295" r:id="rId10"/>
    <p:sldId id="299" r:id="rId11"/>
    <p:sldId id="313" r:id="rId12"/>
    <p:sldId id="314" r:id="rId13"/>
    <p:sldId id="315" r:id="rId14"/>
    <p:sldId id="300"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7" d="100"/>
          <a:sy n="117"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30T03:16:34.54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1/19/25</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1/19/25</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6BC9-7554-C424-3975-D10FF3DCEEF9}"/>
              </a:ext>
            </a:extLst>
          </p:cNvPr>
          <p:cNvSpPr>
            <a:spLocks noGrp="1"/>
          </p:cNvSpPr>
          <p:nvPr>
            <p:ph type="ctrTitle"/>
          </p:nvPr>
        </p:nvSpPr>
        <p:spPr>
          <a:xfrm>
            <a:off x="1702065" y="-1332587"/>
            <a:ext cx="8637073" cy="2920713"/>
          </a:xfrm>
        </p:spPr>
        <p:txBody>
          <a:bodyPr>
            <a:normAutofit/>
          </a:bodyPr>
          <a:lstStyle/>
          <a:p>
            <a:r>
              <a:rPr lang="en-US" sz="8000" dirty="0"/>
              <a:t>project</a:t>
            </a:r>
            <a:endParaRPr lang="en-IN" sz="8000" dirty="0"/>
          </a:p>
        </p:txBody>
      </p:sp>
      <p:sp>
        <p:nvSpPr>
          <p:cNvPr id="3" name="Subtitle 2">
            <a:extLst>
              <a:ext uri="{FF2B5EF4-FFF2-40B4-BE49-F238E27FC236}">
                <a16:creationId xmlns:a16="http://schemas.microsoft.com/office/drawing/2014/main" id="{2759CDFE-AC84-4169-3DD1-C9BAD0508AEF}"/>
              </a:ext>
            </a:extLst>
          </p:cNvPr>
          <p:cNvSpPr>
            <a:spLocks noGrp="1"/>
          </p:cNvSpPr>
          <p:nvPr>
            <p:ph type="subTitle" idx="1"/>
          </p:nvPr>
        </p:nvSpPr>
        <p:spPr>
          <a:xfrm>
            <a:off x="789272" y="2000690"/>
            <a:ext cx="10270156" cy="3533836"/>
          </a:xfrm>
        </p:spPr>
        <p:txBody>
          <a:bodyPr>
            <a:normAutofit/>
          </a:bodyPr>
          <a:lstStyle/>
          <a:p>
            <a:r>
              <a:rPr lang="en-US" sz="3200" dirty="0"/>
              <a:t>on</a:t>
            </a:r>
          </a:p>
          <a:p>
            <a:r>
              <a:rPr lang="en-US" sz="6000" dirty="0"/>
              <a:t>“HEART DISEASE PREDICTION”</a:t>
            </a:r>
            <a:endParaRPr lang="en-IN" sz="6000" dirty="0"/>
          </a:p>
        </p:txBody>
      </p:sp>
    </p:spTree>
    <p:extLst>
      <p:ext uri="{BB962C8B-B14F-4D97-AF65-F5344CB8AC3E}">
        <p14:creationId xmlns:p14="http://schemas.microsoft.com/office/powerpoint/2010/main" val="397619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63FD0B-D4B4-D8B7-F876-B2FB78CEABC7}"/>
              </a:ext>
            </a:extLst>
          </p:cNvPr>
          <p:cNvSpPr>
            <a:spLocks noGrp="1"/>
          </p:cNvSpPr>
          <p:nvPr>
            <p:ph type="title"/>
          </p:nvPr>
        </p:nvSpPr>
        <p:spPr>
          <a:xfrm>
            <a:off x="904775" y="846541"/>
            <a:ext cx="10116151" cy="1049235"/>
          </a:xfrm>
        </p:spPr>
        <p:txBody>
          <a:bodyPr>
            <a:normAutofit fontScale="90000"/>
          </a:bodyPr>
          <a:lstStyle/>
          <a:p>
            <a:pPr algn="just"/>
            <a:r>
              <a:rPr lang="en-US" sz="3000" dirty="0"/>
              <a:t>Machine Learning Models for Heart Disease Diagnosis (Alex </a:t>
            </a:r>
            <a:r>
              <a:rPr lang="en-US" sz="3000" dirty="0" err="1"/>
              <a:t>pentland</a:t>
            </a:r>
            <a:r>
              <a:rPr lang="en-US" sz="3000" dirty="0"/>
              <a:t> – </a:t>
            </a:r>
            <a:r>
              <a:rPr lang="en-US" sz="3000" dirty="0" err="1"/>
              <a:t>mit</a:t>
            </a:r>
            <a:r>
              <a:rPr lang="en-US" sz="3000" dirty="0"/>
              <a:t> media lab, </a:t>
            </a:r>
            <a:r>
              <a:rPr lang="en-US" sz="3000" dirty="0" err="1"/>
              <a:t>usa</a:t>
            </a:r>
            <a:r>
              <a:rPr lang="en-US" sz="3000" dirty="0"/>
              <a:t>) (2023):-</a:t>
            </a:r>
            <a:endParaRPr lang="en-IN" sz="3000" dirty="0"/>
          </a:p>
        </p:txBody>
      </p:sp>
      <p:sp>
        <p:nvSpPr>
          <p:cNvPr id="4" name="Rectangle 2">
            <a:extLst>
              <a:ext uri="{FF2B5EF4-FFF2-40B4-BE49-F238E27FC236}">
                <a16:creationId xmlns:a16="http://schemas.microsoft.com/office/drawing/2014/main" id="{C6B9312C-406F-4C50-B170-AB5041B078C5}"/>
              </a:ext>
            </a:extLst>
          </p:cNvPr>
          <p:cNvSpPr>
            <a:spLocks noGrp="1" noChangeArrowheads="1"/>
          </p:cNvSpPr>
          <p:nvPr>
            <p:ph idx="1"/>
          </p:nvPr>
        </p:nvSpPr>
        <p:spPr bwMode="auto">
          <a:xfrm>
            <a:off x="5972794" y="355637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 name="TextBox 1">
            <a:extLst>
              <a:ext uri="{FF2B5EF4-FFF2-40B4-BE49-F238E27FC236}">
                <a16:creationId xmlns:a16="http://schemas.microsoft.com/office/drawing/2014/main" id="{86B06470-1079-47E1-9146-2FDC66055532}"/>
              </a:ext>
            </a:extLst>
          </p:cNvPr>
          <p:cNvSpPr txBox="1"/>
          <p:nvPr/>
        </p:nvSpPr>
        <p:spPr>
          <a:xfrm>
            <a:off x="904775" y="2279099"/>
            <a:ext cx="10228446" cy="2400657"/>
          </a:xfrm>
          <a:prstGeom prst="rect">
            <a:avLst/>
          </a:prstGeom>
          <a:noFill/>
        </p:spPr>
        <p:txBody>
          <a:bodyPr wrap="square" rtlCol="0">
            <a:spAutoFit/>
          </a:bodyPr>
          <a:lstStyle/>
          <a:p>
            <a:pPr algn="just"/>
            <a:r>
              <a:rPr lang="en-US" sz="3000" dirty="0"/>
              <a:t>This research examined the use of multiple machine learning algorithms like Logistic Regression, Naive Bayes, and SVM for heart disease prediction. It highlighted the importance of addressing data imbalances to improve prediction reliability.</a:t>
            </a:r>
          </a:p>
        </p:txBody>
      </p:sp>
    </p:spTree>
    <p:extLst>
      <p:ext uri="{BB962C8B-B14F-4D97-AF65-F5344CB8AC3E}">
        <p14:creationId xmlns:p14="http://schemas.microsoft.com/office/powerpoint/2010/main" val="282108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6EB4-086A-440F-B2B7-1CCBBBD7A804}"/>
              </a:ext>
            </a:extLst>
          </p:cNvPr>
          <p:cNvSpPr>
            <a:spLocks noGrp="1"/>
          </p:cNvSpPr>
          <p:nvPr>
            <p:ph type="title"/>
          </p:nvPr>
        </p:nvSpPr>
        <p:spPr>
          <a:xfrm>
            <a:off x="798898" y="708266"/>
            <a:ext cx="10289406" cy="1049235"/>
          </a:xfrm>
        </p:spPr>
        <p:txBody>
          <a:bodyPr>
            <a:normAutofit/>
          </a:bodyPr>
          <a:lstStyle/>
          <a:p>
            <a:pPr algn="just"/>
            <a:r>
              <a:rPr lang="en-US" sz="3000" dirty="0"/>
              <a:t>Deep Learning-Based Heart Disease Prediction Using Patient Data (MAX K.T - LIS LAB, UK) (2024):-</a:t>
            </a:r>
          </a:p>
        </p:txBody>
      </p:sp>
      <p:sp>
        <p:nvSpPr>
          <p:cNvPr id="3" name="Content Placeholder 2">
            <a:extLst>
              <a:ext uri="{FF2B5EF4-FFF2-40B4-BE49-F238E27FC236}">
                <a16:creationId xmlns:a16="http://schemas.microsoft.com/office/drawing/2014/main" id="{9BF70B49-3404-4715-A063-6548BB6CBE96}"/>
              </a:ext>
            </a:extLst>
          </p:cNvPr>
          <p:cNvSpPr>
            <a:spLocks noGrp="1"/>
          </p:cNvSpPr>
          <p:nvPr>
            <p:ph idx="1"/>
          </p:nvPr>
        </p:nvSpPr>
        <p:spPr>
          <a:xfrm>
            <a:off x="798897" y="2150485"/>
            <a:ext cx="10222029" cy="3450613"/>
          </a:xfrm>
        </p:spPr>
        <p:txBody>
          <a:bodyPr>
            <a:normAutofit/>
          </a:bodyPr>
          <a:lstStyle/>
          <a:p>
            <a:pPr marL="0" indent="0" algn="just">
              <a:buNone/>
            </a:pPr>
            <a:r>
              <a:rPr lang="en-US" sz="3000" dirty="0"/>
              <a:t>This paper introduced a deep learning model that uses patient data like cholesterol levels, blood pressure, and age to predict heart disease. The model showed better accuracy than traditional machine learning models, offering a potential tool for early diagnosis in clinical settings.</a:t>
            </a:r>
          </a:p>
          <a:p>
            <a:endParaRPr lang="en-US" sz="3000" dirty="0"/>
          </a:p>
        </p:txBody>
      </p:sp>
    </p:spTree>
    <p:extLst>
      <p:ext uri="{BB962C8B-B14F-4D97-AF65-F5344CB8AC3E}">
        <p14:creationId xmlns:p14="http://schemas.microsoft.com/office/powerpoint/2010/main" val="42954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070A-9045-4503-997C-140BF96765D4}"/>
              </a:ext>
            </a:extLst>
          </p:cNvPr>
          <p:cNvSpPr>
            <a:spLocks noGrp="1"/>
          </p:cNvSpPr>
          <p:nvPr>
            <p:ph type="title"/>
          </p:nvPr>
        </p:nvSpPr>
        <p:spPr>
          <a:xfrm>
            <a:off x="1336494" y="337648"/>
            <a:ext cx="9291215" cy="1434244"/>
          </a:xfrm>
        </p:spPr>
        <p:txBody>
          <a:bodyPr>
            <a:normAutofit/>
          </a:bodyPr>
          <a:lstStyle/>
          <a:p>
            <a:r>
              <a:rPr lang="en-US" sz="4800" dirty="0"/>
              <a:t>PROBLEM IDENTIFICATION</a:t>
            </a:r>
            <a:br>
              <a:rPr lang="en-US" sz="4800" dirty="0"/>
            </a:br>
            <a:endParaRPr lang="en-US" sz="4800" dirty="0"/>
          </a:p>
        </p:txBody>
      </p:sp>
      <p:sp>
        <p:nvSpPr>
          <p:cNvPr id="3" name="Content Placeholder 2">
            <a:extLst>
              <a:ext uri="{FF2B5EF4-FFF2-40B4-BE49-F238E27FC236}">
                <a16:creationId xmlns:a16="http://schemas.microsoft.com/office/drawing/2014/main" id="{67FFD0DA-339B-41DE-AB86-BAF846EBA684}"/>
              </a:ext>
            </a:extLst>
          </p:cNvPr>
          <p:cNvSpPr>
            <a:spLocks noGrp="1"/>
          </p:cNvSpPr>
          <p:nvPr>
            <p:ph idx="1"/>
          </p:nvPr>
        </p:nvSpPr>
        <p:spPr>
          <a:xfrm>
            <a:off x="519765" y="1273343"/>
            <a:ext cx="10924672" cy="4311313"/>
          </a:xfrm>
        </p:spPr>
        <p:txBody>
          <a:bodyPr>
            <a:noAutofit/>
          </a:bodyPr>
          <a:lstStyle/>
          <a:p>
            <a:pPr algn="just"/>
            <a:r>
              <a:rPr lang="en-US" sz="3000" dirty="0"/>
              <a:t>Difficulty in Predicting Heart Disease : Predicting heart disease accurately is tough because the data involves many factors like age, cholesterol, and blood pressure.</a:t>
            </a:r>
          </a:p>
          <a:p>
            <a:pPr marL="0" indent="0" algn="just">
              <a:buNone/>
            </a:pPr>
            <a:endParaRPr lang="en-US" sz="3000" dirty="0"/>
          </a:p>
          <a:p>
            <a:pPr algn="just"/>
            <a:r>
              <a:rPr lang="en-US" sz="3000" dirty="0"/>
              <a:t>Limitations of Existing Models : Current models may not perform well with large or unbalanced data, making predictions less reliable. There's also a need for models that can quickly help doctors make decisions in real-time.</a:t>
            </a:r>
          </a:p>
        </p:txBody>
      </p:sp>
    </p:spTree>
    <p:extLst>
      <p:ext uri="{BB962C8B-B14F-4D97-AF65-F5344CB8AC3E}">
        <p14:creationId xmlns:p14="http://schemas.microsoft.com/office/powerpoint/2010/main" val="3570644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9884-9979-4F1F-A240-6959D7FBC9A0}"/>
              </a:ext>
            </a:extLst>
          </p:cNvPr>
          <p:cNvSpPr>
            <a:spLocks noGrp="1"/>
          </p:cNvSpPr>
          <p:nvPr>
            <p:ph type="title"/>
          </p:nvPr>
        </p:nvSpPr>
        <p:spPr>
          <a:xfrm>
            <a:off x="1230198" y="-427516"/>
            <a:ext cx="9291215" cy="2362193"/>
          </a:xfrm>
        </p:spPr>
        <p:txBody>
          <a:bodyPr>
            <a:normAutofit/>
          </a:bodyPr>
          <a:lstStyle/>
          <a:p>
            <a:r>
              <a:rPr lang="en-US" sz="4800" dirty="0"/>
              <a:t>PROBLEM SOLUTION</a:t>
            </a:r>
            <a:br>
              <a:rPr lang="en-US" sz="4800" dirty="0"/>
            </a:br>
            <a:endParaRPr lang="en-US" sz="4800" dirty="0"/>
          </a:p>
        </p:txBody>
      </p:sp>
      <p:sp>
        <p:nvSpPr>
          <p:cNvPr id="3" name="Content Placeholder 2">
            <a:extLst>
              <a:ext uri="{FF2B5EF4-FFF2-40B4-BE49-F238E27FC236}">
                <a16:creationId xmlns:a16="http://schemas.microsoft.com/office/drawing/2014/main" id="{73C59651-A272-4E89-859C-4DC141A46ED9}"/>
              </a:ext>
            </a:extLst>
          </p:cNvPr>
          <p:cNvSpPr>
            <a:spLocks noGrp="1"/>
          </p:cNvSpPr>
          <p:nvPr>
            <p:ph idx="1"/>
          </p:nvPr>
        </p:nvSpPr>
        <p:spPr>
          <a:xfrm>
            <a:off x="388219" y="946086"/>
            <a:ext cx="11415562" cy="4649002"/>
          </a:xfrm>
        </p:spPr>
        <p:txBody>
          <a:bodyPr>
            <a:noAutofit/>
          </a:bodyPr>
          <a:lstStyle/>
          <a:p>
            <a:pPr>
              <a:buFont typeface="+mj-lt"/>
              <a:buAutoNum type="arabicPeriod"/>
            </a:pPr>
            <a:r>
              <a:rPr lang="en-US" sz="2700" b="1" dirty="0">
                <a:solidFill>
                  <a:schemeClr val="accent1"/>
                </a:solidFill>
              </a:rPr>
              <a:t>Use a Machine Learning Model</a:t>
            </a:r>
            <a:r>
              <a:rPr lang="en-US" sz="2700" dirty="0">
                <a:solidFill>
                  <a:schemeClr val="accent1"/>
                </a:solidFill>
              </a:rPr>
              <a:t>:</a:t>
            </a:r>
            <a:br>
              <a:rPr lang="en-US" sz="2700" dirty="0"/>
            </a:br>
            <a:r>
              <a:rPr lang="en-US" sz="2700" dirty="0"/>
              <a:t>We will use machine learning models to predict the risk of heart disease based on health factors like age, cholesterol, and blood pressure.</a:t>
            </a:r>
          </a:p>
          <a:p>
            <a:pPr>
              <a:buFont typeface="+mj-lt"/>
              <a:buAutoNum type="arabicPeriod"/>
            </a:pPr>
            <a:r>
              <a:rPr lang="en-US" sz="2700" b="1" dirty="0">
                <a:solidFill>
                  <a:schemeClr val="accent1"/>
                </a:solidFill>
              </a:rPr>
              <a:t>Quick and Reliable Predictions</a:t>
            </a:r>
            <a:r>
              <a:rPr lang="en-US" sz="2700" dirty="0">
                <a:solidFill>
                  <a:schemeClr val="accent1"/>
                </a:solidFill>
              </a:rPr>
              <a:t>:</a:t>
            </a:r>
            <a:br>
              <a:rPr lang="en-US" sz="2700" dirty="0"/>
            </a:br>
            <a:r>
              <a:rPr lang="en-US" sz="2700" dirty="0"/>
              <a:t>The model will give fast and accurate predictions to help doctors assess the risk of heart disease in patients.</a:t>
            </a:r>
          </a:p>
          <a:p>
            <a:pPr>
              <a:buFont typeface="+mj-lt"/>
              <a:buAutoNum type="arabicPeriod"/>
            </a:pPr>
            <a:r>
              <a:rPr lang="en-US" sz="2700" b="1" dirty="0">
                <a:solidFill>
                  <a:schemeClr val="accent1"/>
                </a:solidFill>
              </a:rPr>
              <a:t>Accuracy and Efficiency</a:t>
            </a:r>
            <a:r>
              <a:rPr lang="en-US" sz="2700" dirty="0">
                <a:solidFill>
                  <a:schemeClr val="accent1"/>
                </a:solidFill>
              </a:rPr>
              <a:t>:</a:t>
            </a:r>
            <a:br>
              <a:rPr lang="en-US" sz="2700" dirty="0"/>
            </a:br>
            <a:r>
              <a:rPr lang="en-US" sz="2700" dirty="0"/>
              <a:t>The goal is to make the model accurate while ensuring it works well with large amounts of data.</a:t>
            </a:r>
          </a:p>
          <a:p>
            <a:endParaRPr lang="en-US" sz="3000" dirty="0"/>
          </a:p>
        </p:txBody>
      </p:sp>
    </p:spTree>
    <p:extLst>
      <p:ext uri="{BB962C8B-B14F-4D97-AF65-F5344CB8AC3E}">
        <p14:creationId xmlns:p14="http://schemas.microsoft.com/office/powerpoint/2010/main" val="391031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9769-1D67-B476-BF3E-C494AAB13E67}"/>
              </a:ext>
            </a:extLst>
          </p:cNvPr>
          <p:cNvSpPr>
            <a:spLocks noGrp="1"/>
          </p:cNvSpPr>
          <p:nvPr>
            <p:ph type="title"/>
          </p:nvPr>
        </p:nvSpPr>
        <p:spPr>
          <a:xfrm>
            <a:off x="1200769" y="208734"/>
            <a:ext cx="9291215" cy="1049235"/>
          </a:xfrm>
        </p:spPr>
        <p:txBody>
          <a:bodyPr>
            <a:normAutofit/>
          </a:bodyPr>
          <a:lstStyle/>
          <a:p>
            <a:r>
              <a:rPr lang="en-IN" sz="4800" dirty="0"/>
              <a:t>conclusion</a:t>
            </a:r>
          </a:p>
        </p:txBody>
      </p:sp>
      <p:sp>
        <p:nvSpPr>
          <p:cNvPr id="3" name="Content Placeholder 2">
            <a:extLst>
              <a:ext uri="{FF2B5EF4-FFF2-40B4-BE49-F238E27FC236}">
                <a16:creationId xmlns:a16="http://schemas.microsoft.com/office/drawing/2014/main" id="{5D2ECC13-B35D-96A5-858D-58D28DC08569}"/>
              </a:ext>
            </a:extLst>
          </p:cNvPr>
          <p:cNvSpPr>
            <a:spLocks noGrp="1"/>
          </p:cNvSpPr>
          <p:nvPr>
            <p:ph idx="1"/>
          </p:nvPr>
        </p:nvSpPr>
        <p:spPr>
          <a:xfrm>
            <a:off x="873511" y="1472664"/>
            <a:ext cx="10234044" cy="3941129"/>
          </a:xfrm>
        </p:spPr>
        <p:txBody>
          <a:bodyPr>
            <a:normAutofit/>
          </a:bodyPr>
          <a:lstStyle/>
          <a:p>
            <a:pPr algn="just"/>
            <a:r>
              <a:rPr lang="en-US" sz="3000" dirty="0"/>
              <a:t>The heart disease prediction project uses machine learning to predict the risk of heart disease based on health data like age, cholesterol, and blood pressure. The model gives accurate results that can help doctors make better decisions. In the future, we can improve the model, use more data, and make it even more helpful in real-world healthcare.</a:t>
            </a:r>
          </a:p>
          <a:p>
            <a:pPr algn="just"/>
            <a:endParaRPr lang="en-US" sz="3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9697990-B066-18E7-192C-04C59A7212A1}"/>
                  </a:ext>
                </a:extLst>
              </p14:cNvPr>
              <p14:cNvContentPartPr/>
              <p14:nvPr/>
            </p14:nvContentPartPr>
            <p14:xfrm>
              <a:off x="6505494" y="3373601"/>
              <a:ext cx="360" cy="360"/>
            </p14:xfrm>
          </p:contentPart>
        </mc:Choice>
        <mc:Fallback xmlns="">
          <p:pic>
            <p:nvPicPr>
              <p:cNvPr id="4" name="Ink 3">
                <a:extLst>
                  <a:ext uri="{FF2B5EF4-FFF2-40B4-BE49-F238E27FC236}">
                    <a16:creationId xmlns:a16="http://schemas.microsoft.com/office/drawing/2014/main" id="{29697990-B066-18E7-192C-04C59A7212A1}"/>
                  </a:ext>
                </a:extLst>
              </p:cNvPr>
              <p:cNvPicPr/>
              <p:nvPr/>
            </p:nvPicPr>
            <p:blipFill>
              <a:blip r:embed="rId3"/>
              <a:stretch>
                <a:fillRect/>
              </a:stretch>
            </p:blipFill>
            <p:spPr>
              <a:xfrm>
                <a:off x="6496494" y="3364961"/>
                <a:ext cx="18000" cy="18000"/>
              </a:xfrm>
              <a:prstGeom prst="rect">
                <a:avLst/>
              </a:prstGeom>
            </p:spPr>
          </p:pic>
        </mc:Fallback>
      </mc:AlternateContent>
    </p:spTree>
    <p:extLst>
      <p:ext uri="{BB962C8B-B14F-4D97-AF65-F5344CB8AC3E}">
        <p14:creationId xmlns:p14="http://schemas.microsoft.com/office/powerpoint/2010/main" val="185455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9830-F9FF-6044-0A37-DD682575056D}"/>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35D5E211-38A5-7C80-E015-4585758E6093}"/>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62367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B0B6-488C-3B78-6757-C2DBCD3292B9}"/>
              </a:ext>
            </a:extLst>
          </p:cNvPr>
          <p:cNvSpPr>
            <a:spLocks noGrp="1"/>
          </p:cNvSpPr>
          <p:nvPr>
            <p:ph type="title"/>
          </p:nvPr>
        </p:nvSpPr>
        <p:spPr>
          <a:xfrm>
            <a:off x="1451579" y="154279"/>
            <a:ext cx="9291215" cy="1049235"/>
          </a:xfrm>
        </p:spPr>
        <p:txBody>
          <a:bodyPr>
            <a:normAutofit/>
          </a:bodyPr>
          <a:lstStyle/>
          <a:p>
            <a:r>
              <a:rPr lang="en-US" sz="4800" dirty="0"/>
              <a:t>POWERPOINT PRESENTATION</a:t>
            </a:r>
            <a:endParaRPr lang="en-IN" sz="4800" dirty="0"/>
          </a:p>
        </p:txBody>
      </p:sp>
      <p:sp>
        <p:nvSpPr>
          <p:cNvPr id="3" name="Content Placeholder 2">
            <a:extLst>
              <a:ext uri="{FF2B5EF4-FFF2-40B4-BE49-F238E27FC236}">
                <a16:creationId xmlns:a16="http://schemas.microsoft.com/office/drawing/2014/main" id="{A1C3CBC1-519A-BF7D-DD58-3136F4A51102}"/>
              </a:ext>
            </a:extLst>
          </p:cNvPr>
          <p:cNvSpPr>
            <a:spLocks noGrp="1"/>
          </p:cNvSpPr>
          <p:nvPr>
            <p:ph idx="1"/>
          </p:nvPr>
        </p:nvSpPr>
        <p:spPr>
          <a:xfrm>
            <a:off x="169673" y="1203514"/>
            <a:ext cx="11602720" cy="4720348"/>
          </a:xfrm>
        </p:spPr>
        <p:txBody>
          <a:bodyPr>
            <a:normAutofit fontScale="40000" lnSpcReduction="20000"/>
          </a:bodyPr>
          <a:lstStyle/>
          <a:p>
            <a:pPr marL="0" indent="0" algn="ctr">
              <a:buNone/>
            </a:pPr>
            <a:r>
              <a:rPr lang="en-US" sz="8000" dirty="0"/>
              <a:t>ON</a:t>
            </a:r>
          </a:p>
          <a:p>
            <a:pPr marL="0" indent="0" algn="ctr">
              <a:buNone/>
            </a:pPr>
            <a:r>
              <a:rPr lang="en-US" sz="6400" dirty="0"/>
              <a:t>   </a:t>
            </a:r>
            <a:r>
              <a:rPr lang="en-US" sz="12800" dirty="0"/>
              <a:t>“HEART DISEASE PREDICTION”</a:t>
            </a:r>
          </a:p>
          <a:p>
            <a:pPr marL="0" indent="0">
              <a:buNone/>
            </a:pPr>
            <a:endParaRPr lang="en-US" dirty="0"/>
          </a:p>
          <a:p>
            <a:pPr marL="0" indent="0">
              <a:buNone/>
            </a:pPr>
            <a:endParaRPr lang="en-US" dirty="0"/>
          </a:p>
          <a:p>
            <a:pPr marL="0" indent="0">
              <a:buNone/>
            </a:pPr>
            <a:r>
              <a:rPr lang="en-US" sz="6400" dirty="0"/>
              <a:t>BY:-</a:t>
            </a:r>
          </a:p>
          <a:p>
            <a:pPr marL="0" indent="0">
              <a:buNone/>
            </a:pPr>
            <a:r>
              <a:rPr lang="en-IN" sz="9600" dirty="0"/>
              <a:t>NISHA SHUKLA (SG21CSE081)</a:t>
            </a:r>
          </a:p>
          <a:p>
            <a:pPr marL="0" indent="0">
              <a:buNone/>
            </a:pPr>
            <a:r>
              <a:rPr lang="en-IN" sz="8000" dirty="0"/>
              <a:t>				</a:t>
            </a:r>
            <a:endParaRPr lang="en-US" dirty="0"/>
          </a:p>
        </p:txBody>
      </p:sp>
    </p:spTree>
    <p:extLst>
      <p:ext uri="{BB962C8B-B14F-4D97-AF65-F5344CB8AC3E}">
        <p14:creationId xmlns:p14="http://schemas.microsoft.com/office/powerpoint/2010/main" val="393172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C310-F0F8-4ABE-9BEB-F69AE22D3D3A}"/>
              </a:ext>
            </a:extLst>
          </p:cNvPr>
          <p:cNvSpPr>
            <a:spLocks noGrp="1"/>
          </p:cNvSpPr>
          <p:nvPr>
            <p:ph type="title"/>
          </p:nvPr>
        </p:nvSpPr>
        <p:spPr>
          <a:xfrm>
            <a:off x="1450392" y="146792"/>
            <a:ext cx="9291215" cy="1049235"/>
          </a:xfrm>
        </p:spPr>
        <p:txBody>
          <a:bodyPr>
            <a:normAutofit/>
          </a:bodyPr>
          <a:lstStyle/>
          <a:p>
            <a:r>
              <a:rPr lang="en-US" sz="4800" dirty="0"/>
              <a:t>AGENDA</a:t>
            </a:r>
            <a:endParaRPr lang="en-US" sz="5400" dirty="0"/>
          </a:p>
        </p:txBody>
      </p:sp>
      <p:sp>
        <p:nvSpPr>
          <p:cNvPr id="3" name="Content Placeholder 2">
            <a:extLst>
              <a:ext uri="{FF2B5EF4-FFF2-40B4-BE49-F238E27FC236}">
                <a16:creationId xmlns:a16="http://schemas.microsoft.com/office/drawing/2014/main" id="{D56C7243-C93B-41B7-838B-BF6CE46A5C2F}"/>
              </a:ext>
            </a:extLst>
          </p:cNvPr>
          <p:cNvSpPr>
            <a:spLocks noGrp="1"/>
          </p:cNvSpPr>
          <p:nvPr>
            <p:ph idx="1"/>
          </p:nvPr>
        </p:nvSpPr>
        <p:spPr>
          <a:xfrm>
            <a:off x="1450391" y="1196027"/>
            <a:ext cx="9291215" cy="4899973"/>
          </a:xfrm>
        </p:spPr>
        <p:txBody>
          <a:bodyPr>
            <a:normAutofit/>
          </a:bodyPr>
          <a:lstStyle/>
          <a:p>
            <a:r>
              <a:rPr lang="en-US" sz="3000" dirty="0"/>
              <a:t>ABSTRACT</a:t>
            </a:r>
          </a:p>
          <a:p>
            <a:r>
              <a:rPr lang="en-US" sz="3000" dirty="0"/>
              <a:t>INTRODUCTION</a:t>
            </a:r>
          </a:p>
          <a:p>
            <a:r>
              <a:rPr lang="en-US" sz="3000" dirty="0"/>
              <a:t>OBJECTIVES</a:t>
            </a:r>
          </a:p>
          <a:p>
            <a:r>
              <a:rPr lang="en-US" sz="3000" dirty="0"/>
              <a:t>LITRATURE SURVEY</a:t>
            </a:r>
          </a:p>
          <a:p>
            <a:r>
              <a:rPr lang="en-US" sz="3000" dirty="0"/>
              <a:t>PROBLEM IDENTIFICATION</a:t>
            </a:r>
          </a:p>
          <a:p>
            <a:r>
              <a:rPr lang="en-US" sz="3000" dirty="0"/>
              <a:t>PROBLEM SOLUTION</a:t>
            </a:r>
          </a:p>
          <a:p>
            <a:r>
              <a:rPr lang="en-US" sz="3000" dirty="0"/>
              <a:t>CONCLUSION</a:t>
            </a:r>
          </a:p>
          <a:p>
            <a:endParaRPr lang="en-US" dirty="0"/>
          </a:p>
        </p:txBody>
      </p:sp>
    </p:spTree>
    <p:extLst>
      <p:ext uri="{BB962C8B-B14F-4D97-AF65-F5344CB8AC3E}">
        <p14:creationId xmlns:p14="http://schemas.microsoft.com/office/powerpoint/2010/main" val="35951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1CF9-6369-42FD-A6F3-A77CFD9613DE}"/>
              </a:ext>
            </a:extLst>
          </p:cNvPr>
          <p:cNvSpPr>
            <a:spLocks noGrp="1"/>
          </p:cNvSpPr>
          <p:nvPr>
            <p:ph type="title"/>
          </p:nvPr>
        </p:nvSpPr>
        <p:spPr>
          <a:xfrm>
            <a:off x="1450392" y="0"/>
            <a:ext cx="9291215" cy="1049235"/>
          </a:xfrm>
        </p:spPr>
        <p:txBody>
          <a:bodyPr/>
          <a:lstStyle/>
          <a:p>
            <a:r>
              <a:rPr lang="en-US" sz="4800" dirty="0"/>
              <a:t>ABSTRACT</a:t>
            </a:r>
            <a:endParaRPr lang="en-US" dirty="0"/>
          </a:p>
        </p:txBody>
      </p:sp>
      <p:sp>
        <p:nvSpPr>
          <p:cNvPr id="3" name="Content Placeholder 2">
            <a:extLst>
              <a:ext uri="{FF2B5EF4-FFF2-40B4-BE49-F238E27FC236}">
                <a16:creationId xmlns:a16="http://schemas.microsoft.com/office/drawing/2014/main" id="{FECBBBFD-8A91-46A0-8E8C-156F865679AB}"/>
              </a:ext>
            </a:extLst>
          </p:cNvPr>
          <p:cNvSpPr>
            <a:spLocks noGrp="1"/>
          </p:cNvSpPr>
          <p:nvPr>
            <p:ph idx="1"/>
          </p:nvPr>
        </p:nvSpPr>
        <p:spPr>
          <a:xfrm>
            <a:off x="753979" y="1049234"/>
            <a:ext cx="10860505" cy="5126977"/>
          </a:xfrm>
        </p:spPr>
        <p:txBody>
          <a:bodyPr>
            <a:normAutofit fontScale="92500" lnSpcReduction="10000"/>
          </a:bodyPr>
          <a:lstStyle/>
          <a:p>
            <a:pPr marL="0" indent="0" algn="just">
              <a:buNone/>
            </a:pPr>
            <a:r>
              <a:rPr lang="en-US" sz="3200" dirty="0"/>
              <a:t>This project focuses on predicting the likelihood of heart disease using machine learning. By analyzing data such as age, cholesterol levels, and blood pressure, the system helps identify if someone is at risk of heart disease.</a:t>
            </a:r>
          </a:p>
          <a:p>
            <a:pPr algn="just">
              <a:buFont typeface="+mj-lt"/>
              <a:buAutoNum type="arabicPeriod"/>
            </a:pPr>
            <a:endParaRPr lang="en-US" sz="3200" dirty="0"/>
          </a:p>
          <a:p>
            <a:pPr marL="0" indent="0" algn="just">
              <a:buNone/>
            </a:pPr>
            <a:r>
              <a:rPr lang="en-US" sz="3200" dirty="0"/>
              <a:t>The system uses various machine learning models like Random Forest and Logistic Regression to make accurate predictions. It aims to assist healthcare providers in making better decisions for early diagnosis and prevention.</a:t>
            </a:r>
          </a:p>
          <a:p>
            <a:endParaRPr lang="en-US" dirty="0"/>
          </a:p>
        </p:txBody>
      </p:sp>
    </p:spTree>
    <p:extLst>
      <p:ext uri="{BB962C8B-B14F-4D97-AF65-F5344CB8AC3E}">
        <p14:creationId xmlns:p14="http://schemas.microsoft.com/office/powerpoint/2010/main" val="288423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B873-EEBE-478A-9DD2-52FFA832D260}"/>
              </a:ext>
            </a:extLst>
          </p:cNvPr>
          <p:cNvSpPr>
            <a:spLocks noGrp="1"/>
          </p:cNvSpPr>
          <p:nvPr>
            <p:ph type="title"/>
          </p:nvPr>
        </p:nvSpPr>
        <p:spPr>
          <a:xfrm>
            <a:off x="1297992" y="144379"/>
            <a:ext cx="9291215" cy="1049235"/>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E486474E-301C-451A-B209-7EE267860C00}"/>
              </a:ext>
            </a:extLst>
          </p:cNvPr>
          <p:cNvSpPr>
            <a:spLocks noGrp="1"/>
          </p:cNvSpPr>
          <p:nvPr>
            <p:ph idx="1"/>
          </p:nvPr>
        </p:nvSpPr>
        <p:spPr>
          <a:xfrm>
            <a:off x="433137" y="1193614"/>
            <a:ext cx="11325726" cy="5104598"/>
          </a:xfrm>
        </p:spPr>
        <p:txBody>
          <a:bodyPr>
            <a:normAutofit/>
          </a:bodyPr>
          <a:lstStyle/>
          <a:p>
            <a:pPr marL="0" indent="0" algn="just">
              <a:buNone/>
            </a:pPr>
            <a:r>
              <a:rPr lang="en-US" sz="3000" dirty="0"/>
              <a:t>This project aims to predict the risk of heart disease using machine learning. It analyzes data like age, cholesterol, and blood pressure to determine the likelihood of heart disease.</a:t>
            </a:r>
          </a:p>
          <a:p>
            <a:pPr marL="0" indent="0" algn="just">
              <a:buNone/>
            </a:pPr>
            <a:endParaRPr lang="en-US" sz="3000" dirty="0"/>
          </a:p>
          <a:p>
            <a:pPr marL="0" indent="0" algn="just">
              <a:buNone/>
            </a:pPr>
            <a:r>
              <a:rPr lang="en-US" sz="3000" dirty="0"/>
              <a:t>By training the model with real patient data, the system helps identify people at risk, enabling early detection and better decision-making in healthcare.</a:t>
            </a:r>
          </a:p>
        </p:txBody>
      </p:sp>
    </p:spTree>
    <p:extLst>
      <p:ext uri="{BB962C8B-B14F-4D97-AF65-F5344CB8AC3E}">
        <p14:creationId xmlns:p14="http://schemas.microsoft.com/office/powerpoint/2010/main" val="298907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BA23-1556-5CCE-2474-339393C719C9}"/>
              </a:ext>
            </a:extLst>
          </p:cNvPr>
          <p:cNvSpPr>
            <a:spLocks noGrp="1"/>
          </p:cNvSpPr>
          <p:nvPr>
            <p:ph type="title"/>
          </p:nvPr>
        </p:nvSpPr>
        <p:spPr>
          <a:xfrm>
            <a:off x="1450391" y="0"/>
            <a:ext cx="9291215" cy="1229361"/>
          </a:xfrm>
        </p:spPr>
        <p:txBody>
          <a:bodyPr>
            <a:normAutofit/>
          </a:bodyPr>
          <a:lstStyle/>
          <a:p>
            <a:r>
              <a:rPr lang="en-US" sz="4800" dirty="0"/>
              <a:t>OBJECTIVES</a:t>
            </a:r>
            <a:endParaRPr lang="en-IN" sz="4800" dirty="0"/>
          </a:p>
        </p:txBody>
      </p:sp>
      <p:sp>
        <p:nvSpPr>
          <p:cNvPr id="4" name="Content Placeholder 3">
            <a:extLst>
              <a:ext uri="{FF2B5EF4-FFF2-40B4-BE49-F238E27FC236}">
                <a16:creationId xmlns:a16="http://schemas.microsoft.com/office/drawing/2014/main" id="{1B6503A6-D3B2-1DAD-CB5C-622D5CAE5878}"/>
              </a:ext>
            </a:extLst>
          </p:cNvPr>
          <p:cNvSpPr>
            <a:spLocks noGrp="1"/>
          </p:cNvSpPr>
          <p:nvPr>
            <p:ph idx="1"/>
          </p:nvPr>
        </p:nvSpPr>
        <p:spPr>
          <a:xfrm>
            <a:off x="208546" y="1229361"/>
            <a:ext cx="11774904" cy="4825732"/>
          </a:xfrm>
        </p:spPr>
        <p:txBody>
          <a:bodyPr>
            <a:noAutofit/>
          </a:bodyPr>
          <a:lstStyle/>
          <a:p>
            <a:r>
              <a:rPr lang="en-US" sz="3000" b="1" dirty="0"/>
              <a:t>Primary Objectives:</a:t>
            </a:r>
            <a:endParaRPr lang="en-US" sz="3000" dirty="0"/>
          </a:p>
          <a:p>
            <a:pPr marL="742950" indent="-742950">
              <a:buFont typeface="+mj-lt"/>
              <a:buAutoNum type="arabicPeriod"/>
            </a:pPr>
            <a:r>
              <a:rPr lang="en-US" sz="3000" dirty="0"/>
              <a:t>Build a model that predicts the risk of heart disease based on health factors like age, cholesterol, and blood pressure.</a:t>
            </a:r>
          </a:p>
          <a:p>
            <a:pPr>
              <a:buFont typeface="+mj-lt"/>
              <a:buAutoNum type="arabicPeriod"/>
            </a:pPr>
            <a:endParaRPr lang="en-US" sz="3000" dirty="0"/>
          </a:p>
          <a:p>
            <a:pPr marL="742950" indent="-742950">
              <a:buFont typeface="+mj-lt"/>
              <a:buAutoNum type="arabicPeriod"/>
            </a:pPr>
            <a:r>
              <a:rPr lang="en-US" sz="3000" dirty="0"/>
              <a:t>Use machine learning techniques to make the model more accurate and reliable.</a:t>
            </a:r>
          </a:p>
          <a:p>
            <a:endParaRPr lang="en-IN" sz="3000" dirty="0"/>
          </a:p>
        </p:txBody>
      </p:sp>
    </p:spTree>
    <p:extLst>
      <p:ext uri="{BB962C8B-B14F-4D97-AF65-F5344CB8AC3E}">
        <p14:creationId xmlns:p14="http://schemas.microsoft.com/office/powerpoint/2010/main" val="11434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F757-C3F3-49BC-A072-9C34A69CAB4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208E559-F88B-4421-8EA2-6957BAEA04F5}"/>
              </a:ext>
            </a:extLst>
          </p:cNvPr>
          <p:cNvSpPr>
            <a:spLocks noGrp="1"/>
          </p:cNvSpPr>
          <p:nvPr>
            <p:ph idx="1"/>
          </p:nvPr>
        </p:nvSpPr>
        <p:spPr>
          <a:xfrm>
            <a:off x="452387" y="602786"/>
            <a:ext cx="10895798" cy="5652427"/>
          </a:xfrm>
        </p:spPr>
        <p:txBody>
          <a:bodyPr>
            <a:normAutofit/>
          </a:bodyPr>
          <a:lstStyle/>
          <a:p>
            <a:r>
              <a:rPr lang="en-US" sz="4000" b="1" dirty="0">
                <a:solidFill>
                  <a:schemeClr val="accent1"/>
                </a:solidFill>
              </a:rPr>
              <a:t>Secondary Objectives:</a:t>
            </a:r>
          </a:p>
          <a:p>
            <a:pPr marL="0" indent="0">
              <a:buNone/>
            </a:pPr>
            <a:endParaRPr lang="en-US" dirty="0">
              <a:solidFill>
                <a:schemeClr val="accent1"/>
              </a:solidFill>
            </a:endParaRPr>
          </a:p>
          <a:p>
            <a:pPr marL="742950" indent="-742950" algn="just">
              <a:buFont typeface="+mj-lt"/>
              <a:buAutoNum type="arabicPeriod"/>
            </a:pPr>
            <a:r>
              <a:rPr lang="en-US" sz="3000" dirty="0"/>
              <a:t>Reduce errors in predictions (false positives and false negatives) to make the model more dependable.</a:t>
            </a:r>
          </a:p>
          <a:p>
            <a:pPr marL="742950" indent="-742950" algn="just">
              <a:buFont typeface="+mj-lt"/>
              <a:buAutoNum type="arabicPeriod"/>
            </a:pPr>
            <a:r>
              <a:rPr lang="en-US" sz="3000" dirty="0"/>
              <a:t>Identify important patterns in the data to improve the model over time.</a:t>
            </a:r>
          </a:p>
          <a:p>
            <a:pPr marL="742950" indent="-742950" algn="just">
              <a:buFont typeface="+mj-lt"/>
              <a:buAutoNum type="arabicPeriod"/>
            </a:pPr>
            <a:r>
              <a:rPr lang="en-US" sz="3000" dirty="0"/>
              <a:t>Ensure the model can provide real-time predictions to help doctors make quick decisions.</a:t>
            </a:r>
          </a:p>
          <a:p>
            <a:pPr marL="0" indent="0">
              <a:buNone/>
            </a:pPr>
            <a:endParaRPr lang="en-US" dirty="0"/>
          </a:p>
        </p:txBody>
      </p:sp>
    </p:spTree>
    <p:extLst>
      <p:ext uri="{BB962C8B-B14F-4D97-AF65-F5344CB8AC3E}">
        <p14:creationId xmlns:p14="http://schemas.microsoft.com/office/powerpoint/2010/main" val="26879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756B-82F4-4BD4-C800-50DC08A8746A}"/>
              </a:ext>
            </a:extLst>
          </p:cNvPr>
          <p:cNvSpPr>
            <a:spLocks noGrp="1"/>
          </p:cNvSpPr>
          <p:nvPr>
            <p:ph type="title"/>
          </p:nvPr>
        </p:nvSpPr>
        <p:spPr>
          <a:xfrm>
            <a:off x="1019649" y="688530"/>
            <a:ext cx="10152702" cy="653144"/>
          </a:xfrm>
        </p:spPr>
        <p:txBody>
          <a:bodyPr>
            <a:noAutofit/>
          </a:bodyPr>
          <a:lstStyle/>
          <a:p>
            <a:r>
              <a:rPr lang="en-US" sz="4800" dirty="0"/>
              <a:t>LITERATURE SURVEY</a:t>
            </a:r>
            <a:br>
              <a:rPr lang="en-US" sz="4800" dirty="0"/>
            </a:br>
            <a:endParaRPr lang="en-IN" sz="4800" dirty="0"/>
          </a:p>
        </p:txBody>
      </p:sp>
      <p:sp>
        <p:nvSpPr>
          <p:cNvPr id="3" name="Content Placeholder 2">
            <a:extLst>
              <a:ext uri="{FF2B5EF4-FFF2-40B4-BE49-F238E27FC236}">
                <a16:creationId xmlns:a16="http://schemas.microsoft.com/office/drawing/2014/main" id="{49C0A819-32C4-0524-3FD2-3C2800834335}"/>
              </a:ext>
            </a:extLst>
          </p:cNvPr>
          <p:cNvSpPr>
            <a:spLocks noGrp="1"/>
          </p:cNvSpPr>
          <p:nvPr>
            <p:ph idx="1"/>
          </p:nvPr>
        </p:nvSpPr>
        <p:spPr>
          <a:xfrm>
            <a:off x="715649" y="2358916"/>
            <a:ext cx="9958768" cy="4815992"/>
          </a:xfrm>
        </p:spPr>
        <p:txBody>
          <a:bodyPr>
            <a:noAutofit/>
          </a:bodyPr>
          <a:lstStyle/>
          <a:p>
            <a:pPr marL="0" indent="0" algn="just">
              <a:buNone/>
            </a:pPr>
            <a:br>
              <a:rPr lang="en-US" sz="2800" dirty="0"/>
            </a:br>
            <a:r>
              <a:rPr lang="en-US" sz="2800" dirty="0"/>
              <a:t>This study explored various machine learning models, including Random Forest and Support Vector Machines (SVM), to predict heart disease. Feature selection techniques were used to improve model performance, achieving high accuracy in risk prediction.</a:t>
            </a:r>
            <a:endParaRPr lang="en-US" sz="3200" dirty="0"/>
          </a:p>
        </p:txBody>
      </p:sp>
      <p:sp>
        <p:nvSpPr>
          <p:cNvPr id="4" name="TextBox 3">
            <a:extLst>
              <a:ext uri="{FF2B5EF4-FFF2-40B4-BE49-F238E27FC236}">
                <a16:creationId xmlns:a16="http://schemas.microsoft.com/office/drawing/2014/main" id="{695877EF-EAFF-4A22-9130-503E144999F4}"/>
              </a:ext>
            </a:extLst>
          </p:cNvPr>
          <p:cNvSpPr txBox="1"/>
          <p:nvPr/>
        </p:nvSpPr>
        <p:spPr>
          <a:xfrm>
            <a:off x="715649" y="1472665"/>
            <a:ext cx="10382279" cy="1661993"/>
          </a:xfrm>
          <a:prstGeom prst="rect">
            <a:avLst/>
          </a:prstGeom>
          <a:noFill/>
        </p:spPr>
        <p:txBody>
          <a:bodyPr wrap="square" rtlCol="0">
            <a:spAutoFit/>
          </a:bodyPr>
          <a:lstStyle/>
          <a:p>
            <a:r>
              <a:rPr lang="en-US" sz="2800" dirty="0">
                <a:solidFill>
                  <a:schemeClr val="accent1"/>
                </a:solidFill>
              </a:rPr>
              <a:t>CARDIOVASCULAR DISEASE PREDICTION USING FEATURE SELECTION AND MACHINE LEARNING MODELS (</a:t>
            </a:r>
            <a:r>
              <a:rPr lang="en-US" sz="2800" dirty="0" err="1">
                <a:solidFill>
                  <a:schemeClr val="accent1"/>
                </a:solidFill>
              </a:rPr>
              <a:t>Jianfant</a:t>
            </a:r>
            <a:r>
              <a:rPr lang="en-US" sz="2800" dirty="0">
                <a:solidFill>
                  <a:schemeClr val="accent1"/>
                </a:solidFill>
              </a:rPr>
              <a:t> and team) (2022):-</a:t>
            </a:r>
          </a:p>
          <a:p>
            <a:endParaRPr lang="en-US" dirty="0"/>
          </a:p>
        </p:txBody>
      </p:sp>
    </p:spTree>
    <p:extLst>
      <p:ext uri="{BB962C8B-B14F-4D97-AF65-F5344CB8AC3E}">
        <p14:creationId xmlns:p14="http://schemas.microsoft.com/office/powerpoint/2010/main" val="180841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4508-B669-7E92-C23E-A332CA428396}"/>
              </a:ext>
            </a:extLst>
          </p:cNvPr>
          <p:cNvSpPr txBox="1">
            <a:spLocks/>
          </p:cNvSpPr>
          <p:nvPr/>
        </p:nvSpPr>
        <p:spPr>
          <a:xfrm>
            <a:off x="186726" y="383802"/>
            <a:ext cx="9291215" cy="1229361"/>
          </a:xfrm>
          <a:prstGeom prst="rect">
            <a:avLst/>
          </a:prstGeom>
        </p:spPr>
        <p:txBody>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6000" dirty="0"/>
              <a:t>         </a:t>
            </a:r>
            <a:endParaRPr lang="en-IN" sz="6000" dirty="0"/>
          </a:p>
        </p:txBody>
      </p:sp>
      <p:sp>
        <p:nvSpPr>
          <p:cNvPr id="7" name="TextBox 6">
            <a:extLst>
              <a:ext uri="{FF2B5EF4-FFF2-40B4-BE49-F238E27FC236}">
                <a16:creationId xmlns:a16="http://schemas.microsoft.com/office/drawing/2014/main" id="{B94619CB-1BE5-42B8-8380-4E413049EBA7}"/>
              </a:ext>
            </a:extLst>
          </p:cNvPr>
          <p:cNvSpPr txBox="1"/>
          <p:nvPr/>
        </p:nvSpPr>
        <p:spPr>
          <a:xfrm>
            <a:off x="683395" y="1919194"/>
            <a:ext cx="10558914" cy="3539430"/>
          </a:xfrm>
          <a:prstGeom prst="rect">
            <a:avLst/>
          </a:prstGeom>
          <a:noFill/>
        </p:spPr>
        <p:txBody>
          <a:bodyPr wrap="square">
            <a:spAutoFit/>
          </a:bodyPr>
          <a:lstStyle/>
          <a:p>
            <a:pPr algn="just">
              <a:buClr>
                <a:srgbClr val="FF0000"/>
              </a:buClr>
            </a:pPr>
            <a:br>
              <a:rPr lang="en-US" sz="3200" dirty="0"/>
            </a:br>
            <a:r>
              <a:rPr lang="en-US" sz="3200" dirty="0"/>
              <a:t>A study proposed the use of deep learning models like Neural Networks to predict heart disease risk. It demonstrated that deep learning could improve the prediction accuracy by handling large and complex datasets more efficiently compared to traditional models.</a:t>
            </a:r>
            <a:endParaRPr lang="en-US" sz="3200" dirty="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0C23CF4-01BD-48AF-A563-223E3C7F80B5}"/>
              </a:ext>
            </a:extLst>
          </p:cNvPr>
          <p:cNvSpPr txBox="1"/>
          <p:nvPr/>
        </p:nvSpPr>
        <p:spPr>
          <a:xfrm>
            <a:off x="683394" y="1073681"/>
            <a:ext cx="10369615" cy="1415772"/>
          </a:xfrm>
          <a:prstGeom prst="rect">
            <a:avLst/>
          </a:prstGeom>
          <a:noFill/>
        </p:spPr>
        <p:txBody>
          <a:bodyPr wrap="square" rtlCol="0">
            <a:spAutoFit/>
          </a:bodyPr>
          <a:lstStyle/>
          <a:p>
            <a:r>
              <a:rPr lang="en-US" sz="2800" dirty="0">
                <a:solidFill>
                  <a:schemeClr val="accent1"/>
                </a:solidFill>
              </a:rPr>
              <a:t>HEART </a:t>
            </a:r>
            <a:r>
              <a:rPr lang="en-US" sz="3000" dirty="0">
                <a:solidFill>
                  <a:schemeClr val="accent1"/>
                </a:solidFill>
              </a:rPr>
              <a:t>DISEASE</a:t>
            </a:r>
            <a:r>
              <a:rPr lang="en-US" sz="2800" dirty="0">
                <a:solidFill>
                  <a:schemeClr val="accent1"/>
                </a:solidFill>
              </a:rPr>
              <a:t> RISK PREDICTION USING DEEP LEARNING TECHNIQUES (</a:t>
            </a:r>
            <a:r>
              <a:rPr lang="en-US" sz="2800" dirty="0" err="1">
                <a:solidFill>
                  <a:schemeClr val="accent1"/>
                </a:solidFill>
              </a:rPr>
              <a:t>Keniya.R</a:t>
            </a:r>
            <a:r>
              <a:rPr lang="en-US" sz="2800" dirty="0">
                <a:solidFill>
                  <a:schemeClr val="accent1"/>
                </a:solidFill>
              </a:rPr>
              <a:t> </a:t>
            </a:r>
            <a:r>
              <a:rPr lang="en-US" sz="2800">
                <a:solidFill>
                  <a:schemeClr val="accent1"/>
                </a:solidFill>
              </a:rPr>
              <a:t>– IR LAB</a:t>
            </a:r>
            <a:r>
              <a:rPr lang="en-US" sz="2800" dirty="0">
                <a:solidFill>
                  <a:schemeClr val="accent1"/>
                </a:solidFill>
              </a:rPr>
              <a:t>, USA ) (2023):-</a:t>
            </a:r>
          </a:p>
          <a:p>
            <a:endParaRPr lang="en-US" sz="2800" dirty="0"/>
          </a:p>
        </p:txBody>
      </p:sp>
    </p:spTree>
    <p:extLst>
      <p:ext uri="{BB962C8B-B14F-4D97-AF65-F5344CB8AC3E}">
        <p14:creationId xmlns:p14="http://schemas.microsoft.com/office/powerpoint/2010/main" val="34272799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1525</TotalTime>
  <Words>739</Words>
  <Application>Microsoft Macintosh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Rockwell</vt:lpstr>
      <vt:lpstr>Gallery</vt:lpstr>
      <vt:lpstr>project</vt:lpstr>
      <vt:lpstr>POWERPOINT PRESENTATION</vt:lpstr>
      <vt:lpstr>AGENDA</vt:lpstr>
      <vt:lpstr>ABSTRACT</vt:lpstr>
      <vt:lpstr>INTRODUCTION</vt:lpstr>
      <vt:lpstr>OBJECTIVES</vt:lpstr>
      <vt:lpstr> </vt:lpstr>
      <vt:lpstr>LITERATURE SURVEY </vt:lpstr>
      <vt:lpstr>PowerPoint Presentation</vt:lpstr>
      <vt:lpstr>Machine Learning Models for Heart Disease Diagnosis (Alex pentland – mit media lab, usa) (2023):-</vt:lpstr>
      <vt:lpstr>Deep Learning-Based Heart Disease Prediction Using Patient Data (MAX K.T - LIS LAB, UK) (2024):-</vt:lpstr>
      <vt:lpstr>PROBLEM IDENTIFICATION </vt:lpstr>
      <vt:lpstr>PROBLEM SOLUTION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chandrakanth6564@gmail.com</dc:creator>
  <cp:lastModifiedBy>nishashukla277@gmail.com</cp:lastModifiedBy>
  <cp:revision>43</cp:revision>
  <dcterms:created xsi:type="dcterms:W3CDTF">2022-05-21T16:58:49Z</dcterms:created>
  <dcterms:modified xsi:type="dcterms:W3CDTF">2025-01-19T15:51:04Z</dcterms:modified>
</cp:coreProperties>
</file>