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6B1A"/>
    <a:srgbClr val="760808"/>
    <a:srgbClr val="D31B17"/>
    <a:srgbClr val="00CC99"/>
    <a:srgbClr val="518095"/>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291" autoAdjust="0"/>
  </p:normalViewPr>
  <p:slideViewPr>
    <p:cSldViewPr snapToGrid="0" showGuides="1">
      <p:cViewPr>
        <p:scale>
          <a:sx n="112" d="100"/>
          <a:sy n="112" d="100"/>
        </p:scale>
        <p:origin x="1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269987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1B6FF-7F28-409B-A685-660781F5D89B}"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359146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163816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58294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464851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3910496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550293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3052466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137218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118775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407953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1B6FF-7F28-409B-A685-660781F5D89B}"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10470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1B6FF-7F28-409B-A685-660781F5D89B}"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207636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213964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367098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41B6FF-7F28-409B-A685-660781F5D89B}" type="datetimeFigureOut">
              <a:rPr lang="en-IN" smtClean="0"/>
              <a:t>16-04-2023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317866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1B6FF-7F28-409B-A685-660781F5D89B}"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A90E2-5623-4D76-B2A4-840C08543C06}" type="slidenum">
              <a:rPr lang="en-IN" smtClean="0"/>
              <a:t>‹#›</a:t>
            </a:fld>
            <a:endParaRPr lang="en-IN"/>
          </a:p>
        </p:txBody>
      </p:sp>
    </p:spTree>
    <p:extLst>
      <p:ext uri="{BB962C8B-B14F-4D97-AF65-F5344CB8AC3E}">
        <p14:creationId xmlns:p14="http://schemas.microsoft.com/office/powerpoint/2010/main" val="56472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41B6FF-7F28-409B-A685-660781F5D89B}" type="datetimeFigureOut">
              <a:rPr lang="en-IN" smtClean="0"/>
              <a:t>16-04-2023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DA90E2-5623-4D76-B2A4-840C08543C06}" type="slidenum">
              <a:rPr lang="en-IN" smtClean="0"/>
              <a:t>‹#›</a:t>
            </a:fld>
            <a:endParaRPr lang="en-IN"/>
          </a:p>
        </p:txBody>
      </p:sp>
    </p:spTree>
    <p:extLst>
      <p:ext uri="{BB962C8B-B14F-4D97-AF65-F5344CB8AC3E}">
        <p14:creationId xmlns:p14="http://schemas.microsoft.com/office/powerpoint/2010/main" val="137908127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9.png"/><Relationship Id="rId5" Type="http://schemas.microsoft.com/office/2007/relationships/hdphoto" Target="../media/hdphoto8.wdp"/><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B3FB546-9133-7821-E1D7-92DD6F7C65CE}"/>
              </a:ext>
            </a:extLst>
          </p:cNvPr>
          <p:cNvSpPr txBox="1"/>
          <p:nvPr/>
        </p:nvSpPr>
        <p:spPr>
          <a:xfrm>
            <a:off x="2606467" y="723051"/>
            <a:ext cx="4050708" cy="461665"/>
          </a:xfrm>
          <a:prstGeom prst="rect">
            <a:avLst/>
          </a:prstGeom>
          <a:noFill/>
        </p:spPr>
        <p:txBody>
          <a:bodyPr wrap="square" rtlCol="0">
            <a:spAutoFit/>
          </a:bodyPr>
          <a:lstStyle/>
          <a:p>
            <a:pPr algn="ctr"/>
            <a:r>
              <a:rPr lang="en-IN" sz="2400" dirty="0">
                <a:solidFill>
                  <a:srgbClr val="FF0000"/>
                </a:solidFill>
              </a:rPr>
              <a:t>Zomato Case Study</a:t>
            </a:r>
          </a:p>
        </p:txBody>
      </p:sp>
      <p:pic>
        <p:nvPicPr>
          <p:cNvPr id="12" name="Picture 11">
            <a:extLst>
              <a:ext uri="{FF2B5EF4-FFF2-40B4-BE49-F238E27FC236}">
                <a16:creationId xmlns:a16="http://schemas.microsoft.com/office/drawing/2014/main" id="{D0A4D51F-38D4-2D91-5A04-3E9AE4A6B91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97934" y="150480"/>
            <a:ext cx="2771775" cy="1514475"/>
          </a:xfrm>
          <a:prstGeom prst="rect">
            <a:avLst/>
          </a:prstGeom>
        </p:spPr>
      </p:pic>
      <p:pic>
        <p:nvPicPr>
          <p:cNvPr id="15" name="Picture 14">
            <a:extLst>
              <a:ext uri="{FF2B5EF4-FFF2-40B4-BE49-F238E27FC236}">
                <a16:creationId xmlns:a16="http://schemas.microsoft.com/office/drawing/2014/main" id="{1FF1EFA2-BB6A-9661-88A3-CE38B197871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592546" y="1304162"/>
            <a:ext cx="1542569" cy="1661228"/>
          </a:xfrm>
          <a:prstGeom prst="rect">
            <a:avLst/>
          </a:prstGeom>
        </p:spPr>
      </p:pic>
      <p:sp>
        <p:nvSpPr>
          <p:cNvPr id="16" name="TextBox 15">
            <a:extLst>
              <a:ext uri="{FF2B5EF4-FFF2-40B4-BE49-F238E27FC236}">
                <a16:creationId xmlns:a16="http://schemas.microsoft.com/office/drawing/2014/main" id="{1A5D5A88-0536-EFD8-E431-0A8973A4AFDB}"/>
              </a:ext>
            </a:extLst>
          </p:cNvPr>
          <p:cNvSpPr txBox="1"/>
          <p:nvPr/>
        </p:nvSpPr>
        <p:spPr>
          <a:xfrm>
            <a:off x="5869399" y="4161802"/>
            <a:ext cx="4050707" cy="646331"/>
          </a:xfrm>
          <a:prstGeom prst="rect">
            <a:avLst/>
          </a:prstGeom>
          <a:noFill/>
        </p:spPr>
        <p:txBody>
          <a:bodyPr wrap="square" rtlCol="0">
            <a:spAutoFit/>
          </a:bodyPr>
          <a:lstStyle/>
          <a:p>
            <a:r>
              <a:rPr lang="en-IN" dirty="0"/>
              <a:t>Presented by Nisha Tripathi</a:t>
            </a:r>
          </a:p>
          <a:p>
            <a:endParaRPr lang="en-IN" dirty="0"/>
          </a:p>
        </p:txBody>
      </p:sp>
    </p:spTree>
    <p:extLst>
      <p:ext uri="{BB962C8B-B14F-4D97-AF65-F5344CB8AC3E}">
        <p14:creationId xmlns:p14="http://schemas.microsoft.com/office/powerpoint/2010/main" val="123235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accent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502F54-CA77-49AA-CCEF-7D41FB22FADB}"/>
              </a:ext>
            </a:extLst>
          </p:cNvPr>
          <p:cNvSpPr txBox="1"/>
          <p:nvPr/>
        </p:nvSpPr>
        <p:spPr>
          <a:xfrm>
            <a:off x="162369" y="307648"/>
            <a:ext cx="6385055" cy="938719"/>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t>Using the find and replace function in the CSV file, all the "spaces" in the column names have been replaced with "underscores“.</a:t>
            </a:r>
          </a:p>
          <a:p>
            <a:endParaRPr lang="en-US" sz="1100" dirty="0"/>
          </a:p>
          <a:p>
            <a:pPr marL="171450" indent="-171450">
              <a:buFont typeface="Wingdings" panose="05000000000000000000" pitchFamily="2" charset="2"/>
              <a:buChar char="ü"/>
            </a:pPr>
            <a:r>
              <a:rPr lang="en-US" sz="1100" dirty="0"/>
              <a:t>The CSV file is then sent to the pre-created database of MySQL Workbench so that further cleaning can be done using Query</a:t>
            </a:r>
            <a:endParaRPr lang="en-IN" sz="1100" dirty="0"/>
          </a:p>
        </p:txBody>
      </p:sp>
      <p:sp>
        <p:nvSpPr>
          <p:cNvPr id="6" name="TextBox 5">
            <a:extLst>
              <a:ext uri="{FF2B5EF4-FFF2-40B4-BE49-F238E27FC236}">
                <a16:creationId xmlns:a16="http://schemas.microsoft.com/office/drawing/2014/main" id="{6ED6F71E-9B7A-D087-CD44-B62364EF64AE}"/>
              </a:ext>
            </a:extLst>
          </p:cNvPr>
          <p:cNvSpPr txBox="1"/>
          <p:nvPr/>
        </p:nvSpPr>
        <p:spPr>
          <a:xfrm>
            <a:off x="393107" y="1726250"/>
            <a:ext cx="184731" cy="369332"/>
          </a:xfrm>
          <a:prstGeom prst="rect">
            <a:avLst/>
          </a:prstGeom>
          <a:noFill/>
        </p:spPr>
        <p:txBody>
          <a:bodyPr wrap="none" rtlCol="0">
            <a:spAutoFit/>
          </a:bodyPr>
          <a:lstStyle/>
          <a:p>
            <a:endParaRPr lang="en-IN" dirty="0"/>
          </a:p>
        </p:txBody>
      </p:sp>
      <p:graphicFrame>
        <p:nvGraphicFramePr>
          <p:cNvPr id="7" name="Table 7">
            <a:extLst>
              <a:ext uri="{FF2B5EF4-FFF2-40B4-BE49-F238E27FC236}">
                <a16:creationId xmlns:a16="http://schemas.microsoft.com/office/drawing/2014/main" id="{96B41518-DE18-5073-743A-C0AB255C74C5}"/>
              </a:ext>
            </a:extLst>
          </p:cNvPr>
          <p:cNvGraphicFramePr>
            <a:graphicFrameLocks noGrp="1"/>
          </p:cNvGraphicFramePr>
          <p:nvPr>
            <p:extLst>
              <p:ext uri="{D42A27DB-BD31-4B8C-83A1-F6EECF244321}">
                <p14:modId xmlns:p14="http://schemas.microsoft.com/office/powerpoint/2010/main" val="477883105"/>
              </p:ext>
            </p:extLst>
          </p:nvPr>
        </p:nvGraphicFramePr>
        <p:xfrm>
          <a:off x="801407" y="1541880"/>
          <a:ext cx="7206003" cy="5082930"/>
        </p:xfrm>
        <a:graphic>
          <a:graphicData uri="http://schemas.openxmlformats.org/drawingml/2006/table">
            <a:tbl>
              <a:tblPr firstRow="1" lastRow="1" lastCol="1" bandCol="1">
                <a:tableStyleId>{5C22544A-7EE6-4342-B048-85BDC9FD1C3A}</a:tableStyleId>
              </a:tblPr>
              <a:tblGrid>
                <a:gridCol w="2402001">
                  <a:extLst>
                    <a:ext uri="{9D8B030D-6E8A-4147-A177-3AD203B41FA5}">
                      <a16:colId xmlns:a16="http://schemas.microsoft.com/office/drawing/2014/main" val="1663753936"/>
                    </a:ext>
                  </a:extLst>
                </a:gridCol>
                <a:gridCol w="2402001">
                  <a:extLst>
                    <a:ext uri="{9D8B030D-6E8A-4147-A177-3AD203B41FA5}">
                      <a16:colId xmlns:a16="http://schemas.microsoft.com/office/drawing/2014/main" val="4192478280"/>
                    </a:ext>
                  </a:extLst>
                </a:gridCol>
                <a:gridCol w="2402001">
                  <a:extLst>
                    <a:ext uri="{9D8B030D-6E8A-4147-A177-3AD203B41FA5}">
                      <a16:colId xmlns:a16="http://schemas.microsoft.com/office/drawing/2014/main" val="2168436974"/>
                    </a:ext>
                  </a:extLst>
                </a:gridCol>
              </a:tblGrid>
              <a:tr h="664881">
                <a:tc>
                  <a:txBody>
                    <a:bodyPr/>
                    <a:lstStyle/>
                    <a:p>
                      <a:r>
                        <a:rPr lang="en-IN" sz="1400" dirty="0">
                          <a:solidFill>
                            <a:srgbClr val="FFFF00"/>
                          </a:solidFill>
                          <a:latin typeface="Arial" panose="020B0604020202020204" pitchFamily="34" charset="0"/>
                          <a:cs typeface="Arial" panose="020B0604020202020204" pitchFamily="34" charset="0"/>
                        </a:rPr>
                        <a:t>COLUMN NAME</a:t>
                      </a:r>
                    </a:p>
                  </a:txBody>
                  <a:tcPr>
                    <a:noFill/>
                  </a:tcPr>
                </a:tc>
                <a:tc>
                  <a:txBody>
                    <a:bodyPr/>
                    <a:lstStyle/>
                    <a:p>
                      <a:r>
                        <a:rPr lang="en-IN" sz="1400" dirty="0">
                          <a:solidFill>
                            <a:srgbClr val="FFFF00"/>
                          </a:solidFill>
                          <a:latin typeface="Arial" panose="020B0604020202020204" pitchFamily="34" charset="0"/>
                          <a:cs typeface="Arial" panose="020B0604020202020204" pitchFamily="34" charset="0"/>
                        </a:rPr>
                        <a:t>PURPOSE OF CLEANING</a:t>
                      </a:r>
                    </a:p>
                  </a:txBody>
                  <a:tcPr>
                    <a:noFill/>
                  </a:tcPr>
                </a:tc>
                <a:tc>
                  <a:txBody>
                    <a:bodyPr/>
                    <a:lstStyle/>
                    <a:p>
                      <a:r>
                        <a:rPr lang="en-IN" sz="1400" dirty="0">
                          <a:solidFill>
                            <a:srgbClr val="FFFF00"/>
                          </a:solidFill>
                          <a:latin typeface="Arial" panose="020B0604020202020204" pitchFamily="34" charset="0"/>
                          <a:cs typeface="Arial" panose="020B0604020202020204" pitchFamily="34" charset="0"/>
                        </a:rPr>
                        <a:t>QUERY</a:t>
                      </a:r>
                    </a:p>
                  </a:txBody>
                  <a:tcPr/>
                </a:tc>
                <a:extLst>
                  <a:ext uri="{0D108BD9-81ED-4DB2-BD59-A6C34878D82A}">
                    <a16:rowId xmlns:a16="http://schemas.microsoft.com/office/drawing/2014/main" val="3966773100"/>
                  </a:ext>
                </a:extLst>
              </a:tr>
              <a:tr h="1536872">
                <a:tc>
                  <a:txBody>
                    <a:bodyPr/>
                    <a:lstStyle/>
                    <a:p>
                      <a:r>
                        <a:rPr lang="en-IN" sz="1400" b="1" dirty="0">
                          <a:solidFill>
                            <a:schemeClr val="accent6">
                              <a:lumMod val="40000"/>
                              <a:lumOff val="60000"/>
                            </a:schemeClr>
                          </a:solidFill>
                          <a:latin typeface="Arial Black" panose="020B0A04020102020204" pitchFamily="34" charset="0"/>
                          <a:cs typeface="Arial" panose="020B0604020202020204" pitchFamily="34" charset="0"/>
                        </a:rPr>
                        <a:t>Country code</a:t>
                      </a:r>
                    </a:p>
                  </a:txBody>
                  <a:tcPr>
                    <a:noFill/>
                  </a:tcPr>
                </a:tc>
                <a:tc>
                  <a:txBody>
                    <a:bodyPr/>
                    <a:lstStyle/>
                    <a:p>
                      <a:r>
                        <a:rPr lang="en-US" sz="1200" dirty="0">
                          <a:solidFill>
                            <a:schemeClr val="tx1"/>
                          </a:solidFill>
                          <a:latin typeface="Arial" panose="020B0604020202020204" pitchFamily="34" charset="0"/>
                          <a:cs typeface="Arial" panose="020B0604020202020204" pitchFamily="34" charset="0"/>
                        </a:rPr>
                        <a:t>The column contains various country codes. For the analysis only country code of 'India' is needed</a:t>
                      </a:r>
                      <a:endParaRPr lang="en-IN" sz="1200" dirty="0">
                        <a:solidFill>
                          <a:schemeClr val="tx1"/>
                        </a:solidFill>
                        <a:latin typeface="Arial" panose="020B0604020202020204" pitchFamily="34" charset="0"/>
                        <a:cs typeface="Arial" panose="020B0604020202020204" pitchFamily="34" charset="0"/>
                      </a:endParaRPr>
                    </a:p>
                  </a:txBody>
                  <a:tcPr>
                    <a:noFill/>
                  </a:tcPr>
                </a:tc>
                <a:tc>
                  <a:txBody>
                    <a:bodyPr/>
                    <a:lstStyle/>
                    <a:p>
                      <a:endParaRPr lang="en-IN" dirty="0"/>
                    </a:p>
                  </a:txBody>
                  <a:tcPr/>
                </a:tc>
                <a:extLst>
                  <a:ext uri="{0D108BD9-81ED-4DB2-BD59-A6C34878D82A}">
                    <a16:rowId xmlns:a16="http://schemas.microsoft.com/office/drawing/2014/main" val="4098902513"/>
                  </a:ext>
                </a:extLst>
              </a:tr>
              <a:tr h="1590526">
                <a:tc>
                  <a:txBody>
                    <a:bodyPr/>
                    <a:lstStyle/>
                    <a:p>
                      <a:r>
                        <a:rPr lang="en-IN" sz="1400" b="1" dirty="0">
                          <a:solidFill>
                            <a:schemeClr val="accent6">
                              <a:lumMod val="40000"/>
                              <a:lumOff val="60000"/>
                            </a:schemeClr>
                          </a:solidFill>
                          <a:latin typeface="Arial Black" panose="020B0A04020102020204" pitchFamily="34" charset="0"/>
                          <a:cs typeface="Arial" panose="020B0604020202020204" pitchFamily="34" charset="0"/>
                        </a:rPr>
                        <a:t>City</a:t>
                      </a:r>
                    </a:p>
                  </a:txBody>
                  <a:tcPr>
                    <a:noFill/>
                  </a:tcPr>
                </a:tc>
                <a:tc>
                  <a:txBody>
                    <a:bodyPr/>
                    <a:lstStyle/>
                    <a:p>
                      <a:r>
                        <a:rPr lang="en-US" sz="1200" dirty="0">
                          <a:solidFill>
                            <a:schemeClr val="tx1"/>
                          </a:solidFill>
                          <a:latin typeface="Arial" panose="020B0604020202020204" pitchFamily="34" charset="0"/>
                          <a:cs typeface="Arial" panose="020B0604020202020204" pitchFamily="34" charset="0"/>
                        </a:rPr>
                        <a:t>The column contains the names of all the cities from all the regions of India. For the analysis only 'Central' region cities are needed</a:t>
                      </a:r>
                      <a:endParaRPr lang="en-IN" sz="1200" dirty="0">
                        <a:solidFill>
                          <a:schemeClr val="tx1"/>
                        </a:solidFill>
                        <a:latin typeface="Arial" panose="020B0604020202020204" pitchFamily="34" charset="0"/>
                        <a:cs typeface="Arial" panose="020B0604020202020204" pitchFamily="34" charset="0"/>
                      </a:endParaRPr>
                    </a:p>
                  </a:txBody>
                  <a:tcPr>
                    <a:noFill/>
                  </a:tcPr>
                </a:tc>
                <a:tc>
                  <a:txBody>
                    <a:bodyPr/>
                    <a:lstStyle/>
                    <a:p>
                      <a:endParaRPr lang="en-IN" dirty="0"/>
                    </a:p>
                  </a:txBody>
                  <a:tcPr/>
                </a:tc>
                <a:extLst>
                  <a:ext uri="{0D108BD9-81ED-4DB2-BD59-A6C34878D82A}">
                    <a16:rowId xmlns:a16="http://schemas.microsoft.com/office/drawing/2014/main" val="1709905954"/>
                  </a:ext>
                </a:extLst>
              </a:tr>
              <a:tr h="1290651">
                <a:tc>
                  <a:txBody>
                    <a:bodyPr/>
                    <a:lstStyle/>
                    <a:p>
                      <a:r>
                        <a:rPr lang="en-IN" sz="1400" b="1" dirty="0">
                          <a:solidFill>
                            <a:schemeClr val="accent6">
                              <a:lumMod val="40000"/>
                              <a:lumOff val="60000"/>
                            </a:schemeClr>
                          </a:solidFill>
                          <a:latin typeface="Arial Black" panose="020B0A04020102020204" pitchFamily="34" charset="0"/>
                          <a:cs typeface="Arial" panose="020B0604020202020204" pitchFamily="34" charset="0"/>
                        </a:rPr>
                        <a:t>Cuisines</a:t>
                      </a:r>
                    </a:p>
                  </a:txBody>
                  <a:tcPr/>
                </a:tc>
                <a:tc>
                  <a:txBody>
                    <a:bodyPr/>
                    <a:lstStyle/>
                    <a:p>
                      <a:r>
                        <a:rPr lang="en-US" sz="1200" dirty="0">
                          <a:latin typeface="Arial" panose="020B0604020202020204" pitchFamily="34" charset="0"/>
                          <a:cs typeface="Arial" panose="020B0604020202020204" pitchFamily="34" charset="0"/>
                        </a:rPr>
                        <a:t>The column contains all the cuisines. For the analysis only the rows containing 'North Indian' cuisines are needed. </a:t>
                      </a:r>
                      <a:endParaRPr lang="en-IN" sz="1200" dirty="0">
                        <a:latin typeface="Arial" panose="020B0604020202020204" pitchFamily="34" charset="0"/>
                        <a:cs typeface="Arial" panose="020B0604020202020204" pitchFamily="34" charset="0"/>
                      </a:endParaRPr>
                    </a:p>
                  </a:txBody>
                  <a:tcPr/>
                </a:tc>
                <a:tc>
                  <a:txBody>
                    <a:bodyPr/>
                    <a:lstStyle/>
                    <a:p>
                      <a:endParaRPr lang="en-IN" dirty="0"/>
                    </a:p>
                  </a:txBody>
                  <a:tcPr/>
                </a:tc>
                <a:extLst>
                  <a:ext uri="{0D108BD9-81ED-4DB2-BD59-A6C34878D82A}">
                    <a16:rowId xmlns:a16="http://schemas.microsoft.com/office/drawing/2014/main" val="3523903982"/>
                  </a:ext>
                </a:extLst>
              </a:tr>
            </a:tbl>
          </a:graphicData>
        </a:graphic>
      </p:graphicFrame>
      <p:pic>
        <p:nvPicPr>
          <p:cNvPr id="9" name="Picture 8">
            <a:extLst>
              <a:ext uri="{FF2B5EF4-FFF2-40B4-BE49-F238E27FC236}">
                <a16:creationId xmlns:a16="http://schemas.microsoft.com/office/drawing/2014/main" id="{4A18C74E-5763-1AC2-DA80-005289FB4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264" y="2260090"/>
            <a:ext cx="2244981" cy="1406057"/>
          </a:xfrm>
          <a:prstGeom prst="rect">
            <a:avLst/>
          </a:prstGeom>
        </p:spPr>
      </p:pic>
      <p:pic>
        <p:nvPicPr>
          <p:cNvPr id="11" name="Picture 10">
            <a:extLst>
              <a:ext uri="{FF2B5EF4-FFF2-40B4-BE49-F238E27FC236}">
                <a16:creationId xmlns:a16="http://schemas.microsoft.com/office/drawing/2014/main" id="{DF23E168-3758-2222-A86B-0ECCC70DA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264" y="3791940"/>
            <a:ext cx="2281659" cy="1497925"/>
          </a:xfrm>
          <a:prstGeom prst="rect">
            <a:avLst/>
          </a:prstGeom>
        </p:spPr>
      </p:pic>
      <p:pic>
        <p:nvPicPr>
          <p:cNvPr id="13" name="Picture 12">
            <a:extLst>
              <a:ext uri="{FF2B5EF4-FFF2-40B4-BE49-F238E27FC236}">
                <a16:creationId xmlns:a16="http://schemas.microsoft.com/office/drawing/2014/main" id="{98D850E8-A4F8-4315-5521-4A9B356C0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9317" y="5411359"/>
            <a:ext cx="2246928" cy="1112729"/>
          </a:xfrm>
          <a:prstGeom prst="rect">
            <a:avLst/>
          </a:prstGeom>
        </p:spPr>
      </p:pic>
    </p:spTree>
    <p:extLst>
      <p:ext uri="{BB962C8B-B14F-4D97-AF65-F5344CB8AC3E}">
        <p14:creationId xmlns:p14="http://schemas.microsoft.com/office/powerpoint/2010/main" val="230168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3D902-0284-308B-9E99-2618220B0FAF}"/>
              </a:ext>
            </a:extLst>
          </p:cNvPr>
          <p:cNvSpPr txBox="1"/>
          <p:nvPr/>
        </p:nvSpPr>
        <p:spPr>
          <a:xfrm>
            <a:off x="4939468" y="1862983"/>
            <a:ext cx="4187440" cy="1754326"/>
          </a:xfrm>
          <a:prstGeom prst="rect">
            <a:avLst/>
          </a:prstGeom>
          <a:noFill/>
        </p:spPr>
        <p:txBody>
          <a:bodyPr wrap="square" rtlCol="0">
            <a:spAutoFit/>
          </a:bodyPr>
          <a:lstStyle/>
          <a:p>
            <a:r>
              <a:rPr lang="en-US" sz="3600" dirty="0">
                <a:solidFill>
                  <a:schemeClr val="accent1"/>
                </a:solidFill>
              </a:rPr>
              <a:t>Data Analysis </a:t>
            </a:r>
          </a:p>
          <a:p>
            <a:r>
              <a:rPr lang="en-US" sz="3600" dirty="0">
                <a:solidFill>
                  <a:schemeClr val="accent1"/>
                </a:solidFill>
              </a:rPr>
              <a:t>with Query </a:t>
            </a:r>
          </a:p>
          <a:p>
            <a:r>
              <a:rPr lang="en-US" sz="3600" dirty="0">
                <a:solidFill>
                  <a:schemeClr val="accent1"/>
                </a:solidFill>
              </a:rPr>
              <a:t>and Insights</a:t>
            </a:r>
            <a:endParaRPr lang="en-IN" sz="3600" dirty="0">
              <a:solidFill>
                <a:schemeClr val="accent1"/>
              </a:solidFill>
            </a:endParaRPr>
          </a:p>
        </p:txBody>
      </p:sp>
      <p:pic>
        <p:nvPicPr>
          <p:cNvPr id="8" name="Picture 7">
            <a:extLst>
              <a:ext uri="{FF2B5EF4-FFF2-40B4-BE49-F238E27FC236}">
                <a16:creationId xmlns:a16="http://schemas.microsoft.com/office/drawing/2014/main" id="{879F540F-A2B2-56DD-69B0-2893B6B4B25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48534" y="1151003"/>
            <a:ext cx="3886732" cy="2643330"/>
          </a:xfrm>
          <a:prstGeom prst="rect">
            <a:avLst/>
          </a:prstGeom>
        </p:spPr>
      </p:pic>
    </p:spTree>
    <p:extLst>
      <p:ext uri="{BB962C8B-B14F-4D97-AF65-F5344CB8AC3E}">
        <p14:creationId xmlns:p14="http://schemas.microsoft.com/office/powerpoint/2010/main" val="130292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A465F1AA-9DB1-4AAC-2664-878EDDA758FC}"/>
              </a:ext>
            </a:extLst>
          </p:cNvPr>
          <p:cNvSpPr/>
          <p:nvPr/>
        </p:nvSpPr>
        <p:spPr>
          <a:xfrm>
            <a:off x="3725967" y="752030"/>
            <a:ext cx="1320240" cy="60427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QUERY</a:t>
            </a:r>
          </a:p>
        </p:txBody>
      </p:sp>
      <p:pic>
        <p:nvPicPr>
          <p:cNvPr id="7" name="Picture 6">
            <a:extLst>
              <a:ext uri="{FF2B5EF4-FFF2-40B4-BE49-F238E27FC236}">
                <a16:creationId xmlns:a16="http://schemas.microsoft.com/office/drawing/2014/main" id="{7A07B7FB-1846-A6CB-73BE-5C1EC49EF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675" y="752030"/>
            <a:ext cx="3021024" cy="1110953"/>
          </a:xfrm>
          <a:prstGeom prst="rect">
            <a:avLst/>
          </a:prstGeom>
        </p:spPr>
      </p:pic>
      <p:sp>
        <p:nvSpPr>
          <p:cNvPr id="8" name="Arrow: Right 7">
            <a:extLst>
              <a:ext uri="{FF2B5EF4-FFF2-40B4-BE49-F238E27FC236}">
                <a16:creationId xmlns:a16="http://schemas.microsoft.com/office/drawing/2014/main" id="{27AE6769-ED9C-29CC-2F2D-01B3A7B79365}"/>
              </a:ext>
            </a:extLst>
          </p:cNvPr>
          <p:cNvSpPr/>
          <p:nvPr/>
        </p:nvSpPr>
        <p:spPr>
          <a:xfrm>
            <a:off x="3725967" y="3580688"/>
            <a:ext cx="1320240" cy="70682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OUTPUT</a:t>
            </a:r>
          </a:p>
        </p:txBody>
      </p:sp>
      <p:pic>
        <p:nvPicPr>
          <p:cNvPr id="10" name="Picture 9">
            <a:extLst>
              <a:ext uri="{FF2B5EF4-FFF2-40B4-BE49-F238E27FC236}">
                <a16:creationId xmlns:a16="http://schemas.microsoft.com/office/drawing/2014/main" id="{E350AF95-0484-90EC-B066-343A7CE16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675" y="3029486"/>
            <a:ext cx="2056397" cy="1965532"/>
          </a:xfrm>
          <a:prstGeom prst="rect">
            <a:avLst/>
          </a:prstGeom>
        </p:spPr>
      </p:pic>
      <p:sp>
        <p:nvSpPr>
          <p:cNvPr id="11" name="Speech Bubble: Oval 10">
            <a:extLst>
              <a:ext uri="{FF2B5EF4-FFF2-40B4-BE49-F238E27FC236}">
                <a16:creationId xmlns:a16="http://schemas.microsoft.com/office/drawing/2014/main" id="{F90D8D00-B169-AF0F-1461-F72EB6BD28EC}"/>
              </a:ext>
            </a:extLst>
          </p:cNvPr>
          <p:cNvSpPr/>
          <p:nvPr/>
        </p:nvSpPr>
        <p:spPr>
          <a:xfrm>
            <a:off x="126580" y="1606610"/>
            <a:ext cx="2980271" cy="1732102"/>
          </a:xfrm>
          <a:prstGeom prst="wedgeEllipseCallou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IN" dirty="0">
                <a:solidFill>
                  <a:schemeClr val="bg1"/>
                </a:solidFill>
              </a:rPr>
              <a:t>Which cities have the</a:t>
            </a:r>
          </a:p>
          <a:p>
            <a:r>
              <a:rPr lang="en-IN" dirty="0">
                <a:solidFill>
                  <a:schemeClr val="bg1"/>
                </a:solidFill>
              </a:rPr>
              <a:t>most number of eateries</a:t>
            </a:r>
          </a:p>
          <a:p>
            <a:pPr algn="ctr"/>
            <a:endParaRPr lang="en-IN" dirty="0"/>
          </a:p>
        </p:txBody>
      </p:sp>
    </p:spTree>
    <p:extLst>
      <p:ext uri="{BB962C8B-B14F-4D97-AF65-F5344CB8AC3E}">
        <p14:creationId xmlns:p14="http://schemas.microsoft.com/office/powerpoint/2010/main" val="271692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09D4FC-7086-C4E4-ABAB-60192EE3F245}"/>
              </a:ext>
            </a:extLst>
          </p:cNvPr>
          <p:cNvSpPr txBox="1"/>
          <p:nvPr/>
        </p:nvSpPr>
        <p:spPr>
          <a:xfrm>
            <a:off x="1307507" y="1512606"/>
            <a:ext cx="4615366" cy="1200329"/>
          </a:xfrm>
          <a:prstGeom prst="rect">
            <a:avLst/>
          </a:prstGeom>
          <a:noFill/>
        </p:spPr>
        <p:txBody>
          <a:bodyPr wrap="none" rtlCol="0">
            <a:spAutoFit/>
          </a:bodyPr>
          <a:lstStyle/>
          <a:p>
            <a:pPr marL="171450" indent="-171450">
              <a:buFont typeface="Arial" panose="020B0604020202020204" pitchFamily="34" charset="0"/>
              <a:buChar char="•"/>
            </a:pPr>
            <a:r>
              <a:rPr lang="en-US" sz="1200" dirty="0">
                <a:solidFill>
                  <a:schemeClr val="bg1"/>
                </a:solidFill>
              </a:rPr>
              <a:t>In New Delhi and Noida, there are more eateries. </a:t>
            </a:r>
          </a:p>
          <a:p>
            <a:r>
              <a:rPr lang="en-US" sz="1200" dirty="0">
                <a:solidFill>
                  <a:schemeClr val="bg1"/>
                </a:solidFill>
              </a:rPr>
              <a:t>So, there is fierce competition in these cities.</a:t>
            </a:r>
          </a:p>
          <a:p>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Agra, Allahabad, Varanasi, Dehradun, Ghaziabad, </a:t>
            </a:r>
          </a:p>
          <a:p>
            <a:r>
              <a:rPr lang="en-US" sz="1200" dirty="0">
                <a:solidFill>
                  <a:schemeClr val="bg1"/>
                </a:solidFill>
              </a:rPr>
              <a:t>Kanpur, Indore, Lucknow, and Bhopal have fewer eateries. </a:t>
            </a:r>
          </a:p>
          <a:p>
            <a:r>
              <a:rPr lang="en-US" sz="1200" dirty="0">
                <a:solidFill>
                  <a:schemeClr val="bg1"/>
                </a:solidFill>
              </a:rPr>
              <a:t>So, there is less competition in these cities. </a:t>
            </a:r>
            <a:endParaRPr lang="en-IN" sz="1200" dirty="0">
              <a:solidFill>
                <a:schemeClr val="bg1"/>
              </a:solidFill>
            </a:endParaRPr>
          </a:p>
        </p:txBody>
      </p:sp>
      <p:sp>
        <p:nvSpPr>
          <p:cNvPr id="6" name="TextBox 5">
            <a:extLst>
              <a:ext uri="{FF2B5EF4-FFF2-40B4-BE49-F238E27FC236}">
                <a16:creationId xmlns:a16="http://schemas.microsoft.com/office/drawing/2014/main" id="{C439A830-11AA-48C6-EAEE-0E0D17EF5A6F}"/>
              </a:ext>
            </a:extLst>
          </p:cNvPr>
          <p:cNvSpPr txBox="1"/>
          <p:nvPr/>
        </p:nvSpPr>
        <p:spPr>
          <a:xfrm>
            <a:off x="1307507" y="982766"/>
            <a:ext cx="1346844" cy="400110"/>
          </a:xfrm>
          <a:prstGeom prst="rect">
            <a:avLst/>
          </a:prstGeom>
          <a:noFill/>
        </p:spPr>
        <p:txBody>
          <a:bodyPr wrap="none" rtlCol="0">
            <a:spAutoFit/>
          </a:bodyPr>
          <a:lstStyle/>
          <a:p>
            <a:r>
              <a:rPr lang="en-IN" sz="2000" dirty="0">
                <a:solidFill>
                  <a:schemeClr val="accent6">
                    <a:lumMod val="50000"/>
                  </a:schemeClr>
                </a:solidFill>
              </a:rPr>
              <a:t>FINDINGS</a:t>
            </a:r>
          </a:p>
        </p:txBody>
      </p:sp>
      <p:sp>
        <p:nvSpPr>
          <p:cNvPr id="7" name="TextBox 6">
            <a:extLst>
              <a:ext uri="{FF2B5EF4-FFF2-40B4-BE49-F238E27FC236}">
                <a16:creationId xmlns:a16="http://schemas.microsoft.com/office/drawing/2014/main" id="{870E99AB-A542-6D47-2F2B-53A2462F5193}"/>
              </a:ext>
            </a:extLst>
          </p:cNvPr>
          <p:cNvSpPr txBox="1"/>
          <p:nvPr/>
        </p:nvSpPr>
        <p:spPr>
          <a:xfrm>
            <a:off x="1307507" y="3230310"/>
            <a:ext cx="1396536" cy="369332"/>
          </a:xfrm>
          <a:prstGeom prst="rect">
            <a:avLst/>
          </a:prstGeom>
          <a:noFill/>
        </p:spPr>
        <p:txBody>
          <a:bodyPr wrap="none" rtlCol="0">
            <a:spAutoFit/>
          </a:bodyPr>
          <a:lstStyle/>
          <a:p>
            <a:r>
              <a:rPr lang="en-IN" dirty="0">
                <a:solidFill>
                  <a:schemeClr val="accent6">
                    <a:lumMod val="50000"/>
                  </a:schemeClr>
                </a:solidFill>
              </a:rPr>
              <a:t>SOLUTIONS</a:t>
            </a:r>
          </a:p>
        </p:txBody>
      </p:sp>
      <p:sp>
        <p:nvSpPr>
          <p:cNvPr id="8" name="TextBox 7">
            <a:extLst>
              <a:ext uri="{FF2B5EF4-FFF2-40B4-BE49-F238E27FC236}">
                <a16:creationId xmlns:a16="http://schemas.microsoft.com/office/drawing/2014/main" id="{2E365AA2-A66C-2DCA-3E10-E5C8973270F8}"/>
              </a:ext>
            </a:extLst>
          </p:cNvPr>
          <p:cNvSpPr txBox="1"/>
          <p:nvPr/>
        </p:nvSpPr>
        <p:spPr>
          <a:xfrm>
            <a:off x="1427148" y="3871245"/>
            <a:ext cx="3845925" cy="584775"/>
          </a:xfrm>
          <a:prstGeom prst="rect">
            <a:avLst/>
          </a:prstGeom>
          <a:noFill/>
        </p:spPr>
        <p:txBody>
          <a:bodyPr wrap="none" rtlCol="0">
            <a:spAutoFit/>
          </a:bodyPr>
          <a:lstStyle/>
          <a:p>
            <a:pPr marL="285750" indent="-285750">
              <a:buFont typeface="Wingdings" panose="05000000000000000000" pitchFamily="2" charset="2"/>
              <a:buChar char="ü"/>
            </a:pPr>
            <a:r>
              <a:rPr lang="en-US" sz="1400" dirty="0">
                <a:solidFill>
                  <a:schemeClr val="bg1"/>
                </a:solidFill>
              </a:rPr>
              <a:t>The eatery startup should concentrate </a:t>
            </a:r>
          </a:p>
          <a:p>
            <a:r>
              <a:rPr lang="en-US" sz="1400" dirty="0">
                <a:solidFill>
                  <a:schemeClr val="bg1"/>
                </a:solidFill>
              </a:rPr>
              <a:t>on opening in cities with less competition</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56526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CC99"/>
        </a:solidFill>
        <a:effectLst/>
      </p:bgPr>
    </p:bg>
    <p:spTree>
      <p:nvGrpSpPr>
        <p:cNvPr id="1" name=""/>
        <p:cNvGrpSpPr/>
        <p:nvPr/>
      </p:nvGrpSpPr>
      <p:grpSpPr>
        <a:xfrm>
          <a:off x="0" y="0"/>
          <a:ext cx="0" cy="0"/>
          <a:chOff x="0" y="0"/>
          <a:chExt cx="0" cy="0"/>
        </a:xfrm>
      </p:grpSpPr>
      <p:sp>
        <p:nvSpPr>
          <p:cNvPr id="4" name="Speech Bubble: Rectangle 3">
            <a:extLst>
              <a:ext uri="{FF2B5EF4-FFF2-40B4-BE49-F238E27FC236}">
                <a16:creationId xmlns:a16="http://schemas.microsoft.com/office/drawing/2014/main" id="{7BCAAE9B-A5A1-1203-D357-D5B691320D22}"/>
              </a:ext>
            </a:extLst>
          </p:cNvPr>
          <p:cNvSpPr/>
          <p:nvPr/>
        </p:nvSpPr>
        <p:spPr>
          <a:xfrm>
            <a:off x="811850" y="1128045"/>
            <a:ext cx="2743200" cy="1991170"/>
          </a:xfrm>
          <a:prstGeom prst="wedgeRectCallout">
            <a:avLst/>
          </a:prstGeom>
          <a:solidFill>
            <a:srgbClr val="00CC99"/>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Which low-competition cities have the most eateries with aggregated ratings more than 4?</a:t>
            </a:r>
            <a:endParaRPr lang="en-IN" dirty="0"/>
          </a:p>
        </p:txBody>
      </p:sp>
      <p:sp>
        <p:nvSpPr>
          <p:cNvPr id="5" name="Arrow: Right 4">
            <a:extLst>
              <a:ext uri="{FF2B5EF4-FFF2-40B4-BE49-F238E27FC236}">
                <a16:creationId xmlns:a16="http://schemas.microsoft.com/office/drawing/2014/main" id="{93DA90C7-D9DC-C0A6-AC17-210B24DF8B8A}"/>
              </a:ext>
            </a:extLst>
          </p:cNvPr>
          <p:cNvSpPr/>
          <p:nvPr/>
        </p:nvSpPr>
        <p:spPr>
          <a:xfrm>
            <a:off x="4378295" y="1897166"/>
            <a:ext cx="1717705" cy="666572"/>
          </a:xfrm>
          <a:prstGeom prst="rightArrow">
            <a:avLst/>
          </a:prstGeom>
          <a:solidFill>
            <a:srgbClr val="00CC99"/>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QUERY</a:t>
            </a:r>
          </a:p>
        </p:txBody>
      </p:sp>
      <p:sp>
        <p:nvSpPr>
          <p:cNvPr id="6" name="Arrow: Right 5">
            <a:extLst>
              <a:ext uri="{FF2B5EF4-FFF2-40B4-BE49-F238E27FC236}">
                <a16:creationId xmlns:a16="http://schemas.microsoft.com/office/drawing/2014/main" id="{891EC78D-867D-F090-2C2F-8CF5BE554B8F}"/>
              </a:ext>
            </a:extLst>
          </p:cNvPr>
          <p:cNvSpPr/>
          <p:nvPr/>
        </p:nvSpPr>
        <p:spPr>
          <a:xfrm>
            <a:off x="4378294" y="4127618"/>
            <a:ext cx="1717705" cy="786214"/>
          </a:xfrm>
          <a:prstGeom prst="rightArrow">
            <a:avLst/>
          </a:prstGeom>
          <a:solidFill>
            <a:srgbClr val="00CC99"/>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OUTPUT</a:t>
            </a:r>
          </a:p>
        </p:txBody>
      </p:sp>
      <p:pic>
        <p:nvPicPr>
          <p:cNvPr id="8" name="Picture 7">
            <a:extLst>
              <a:ext uri="{FF2B5EF4-FFF2-40B4-BE49-F238E27FC236}">
                <a16:creationId xmlns:a16="http://schemas.microsoft.com/office/drawing/2014/main" id="{03297222-C286-0553-5984-6504EB555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274" y="1340974"/>
            <a:ext cx="2938330" cy="1778241"/>
          </a:xfrm>
          <a:prstGeom prst="rect">
            <a:avLst/>
          </a:prstGeom>
        </p:spPr>
      </p:pic>
      <p:pic>
        <p:nvPicPr>
          <p:cNvPr id="10" name="Picture 9">
            <a:extLst>
              <a:ext uri="{FF2B5EF4-FFF2-40B4-BE49-F238E27FC236}">
                <a16:creationId xmlns:a16="http://schemas.microsoft.com/office/drawing/2014/main" id="{2A54581C-1D1F-CF06-D2D2-5D3339EB4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274" y="3847814"/>
            <a:ext cx="2329707" cy="2132036"/>
          </a:xfrm>
          <a:prstGeom prst="rect">
            <a:avLst/>
          </a:prstGeom>
        </p:spPr>
      </p:pic>
    </p:spTree>
    <p:extLst>
      <p:ext uri="{BB962C8B-B14F-4D97-AF65-F5344CB8AC3E}">
        <p14:creationId xmlns:p14="http://schemas.microsoft.com/office/powerpoint/2010/main" val="207349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CC99"/>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2ACF23A-B006-019E-168B-756FF9A77A31}"/>
              </a:ext>
            </a:extLst>
          </p:cNvPr>
          <p:cNvSpPr/>
          <p:nvPr/>
        </p:nvSpPr>
        <p:spPr>
          <a:xfrm>
            <a:off x="1153682" y="333286"/>
            <a:ext cx="2854296" cy="752030"/>
          </a:xfrm>
          <a:prstGeom prst="roundRect">
            <a:avLst/>
          </a:prstGeom>
          <a:solidFill>
            <a:srgbClr val="00CC99"/>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solidFill>
                  <a:schemeClr val="accent1"/>
                </a:solidFill>
              </a:rPr>
              <a:t>Findings</a:t>
            </a:r>
          </a:p>
        </p:txBody>
      </p:sp>
      <p:sp>
        <p:nvSpPr>
          <p:cNvPr id="5" name="TextBox 4">
            <a:extLst>
              <a:ext uri="{FF2B5EF4-FFF2-40B4-BE49-F238E27FC236}">
                <a16:creationId xmlns:a16="http://schemas.microsoft.com/office/drawing/2014/main" id="{1B3F815D-32DC-AAC1-F7D3-F01EFB062276}"/>
              </a:ext>
            </a:extLst>
          </p:cNvPr>
          <p:cNvSpPr txBox="1"/>
          <p:nvPr/>
        </p:nvSpPr>
        <p:spPr>
          <a:xfrm>
            <a:off x="1273323" y="1495514"/>
            <a:ext cx="7202613" cy="1477328"/>
          </a:xfrm>
          <a:prstGeom prst="rect">
            <a:avLst/>
          </a:prstGeom>
          <a:noFill/>
        </p:spPr>
        <p:txBody>
          <a:bodyPr wrap="none" rtlCol="0">
            <a:spAutoFit/>
          </a:bodyPr>
          <a:lstStyle/>
          <a:p>
            <a:pPr marL="285750" indent="-285750">
              <a:buFont typeface="Courier New" panose="02070309020205020404" pitchFamily="49" charset="0"/>
              <a:buChar char="o"/>
            </a:pPr>
            <a:r>
              <a:rPr lang="en-US" dirty="0">
                <a:solidFill>
                  <a:schemeClr val="bg1"/>
                </a:solidFill>
              </a:rPr>
              <a:t>There are no eateries in Allahabad, Varanasi, or Ghaziabad </a:t>
            </a:r>
          </a:p>
          <a:p>
            <a:r>
              <a:rPr lang="en-US" dirty="0">
                <a:solidFill>
                  <a:schemeClr val="bg1"/>
                </a:solidFill>
              </a:rPr>
              <a:t>with high aggregate ratings</a:t>
            </a:r>
          </a:p>
          <a:p>
            <a:endParaRPr lang="en-US" dirty="0">
              <a:solidFill>
                <a:schemeClr val="bg1"/>
              </a:solidFill>
            </a:endParaRPr>
          </a:p>
          <a:p>
            <a:pPr marL="285750" indent="-285750">
              <a:buFont typeface="Courier New" panose="02070309020205020404" pitchFamily="49" charset="0"/>
              <a:buChar char="o"/>
            </a:pPr>
            <a:r>
              <a:rPr lang="en-US" dirty="0">
                <a:solidFill>
                  <a:schemeClr val="bg1"/>
                </a:solidFill>
              </a:rPr>
              <a:t>The number of eateries with high aggregate ratings is about </a:t>
            </a:r>
          </a:p>
          <a:p>
            <a:r>
              <a:rPr lang="en-US" dirty="0">
                <a:solidFill>
                  <a:schemeClr val="bg1"/>
                </a:solidFill>
              </a:rPr>
              <a:t>the same in the other six low-competition cities.</a:t>
            </a:r>
            <a:endParaRPr lang="en-IN" dirty="0">
              <a:solidFill>
                <a:schemeClr val="bg1"/>
              </a:solidFill>
            </a:endParaRPr>
          </a:p>
        </p:txBody>
      </p:sp>
      <p:sp>
        <p:nvSpPr>
          <p:cNvPr id="6" name="Rectangle: Rounded Corners 5">
            <a:extLst>
              <a:ext uri="{FF2B5EF4-FFF2-40B4-BE49-F238E27FC236}">
                <a16:creationId xmlns:a16="http://schemas.microsoft.com/office/drawing/2014/main" id="{95818FD9-CBB3-D24C-AB4D-177C429112B8}"/>
              </a:ext>
            </a:extLst>
          </p:cNvPr>
          <p:cNvSpPr/>
          <p:nvPr/>
        </p:nvSpPr>
        <p:spPr>
          <a:xfrm>
            <a:off x="1273323" y="3307222"/>
            <a:ext cx="2281727" cy="577937"/>
          </a:xfrm>
          <a:prstGeom prst="roundRect">
            <a:avLst/>
          </a:prstGeom>
          <a:solidFill>
            <a:srgbClr val="00CC99"/>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chemeClr val="accent1"/>
                </a:solidFill>
              </a:rPr>
              <a:t>Solution</a:t>
            </a:r>
          </a:p>
        </p:txBody>
      </p:sp>
      <p:sp>
        <p:nvSpPr>
          <p:cNvPr id="7" name="TextBox 6">
            <a:extLst>
              <a:ext uri="{FF2B5EF4-FFF2-40B4-BE49-F238E27FC236}">
                <a16:creationId xmlns:a16="http://schemas.microsoft.com/office/drawing/2014/main" id="{D6BB2BA3-2E56-C091-B54A-E39086E4581B}"/>
              </a:ext>
            </a:extLst>
          </p:cNvPr>
          <p:cNvSpPr txBox="1"/>
          <p:nvPr/>
        </p:nvSpPr>
        <p:spPr>
          <a:xfrm>
            <a:off x="1273323" y="4315626"/>
            <a:ext cx="7197804" cy="923330"/>
          </a:xfrm>
          <a:prstGeom prst="rect">
            <a:avLst/>
          </a:prstGeom>
          <a:noFill/>
        </p:spPr>
        <p:txBody>
          <a:bodyPr wrap="none" rtlCol="0">
            <a:spAutoFit/>
          </a:bodyPr>
          <a:lstStyle/>
          <a:p>
            <a:pPr marL="285750" indent="-285750">
              <a:buFont typeface="Wingdings" panose="05000000000000000000" pitchFamily="2" charset="2"/>
              <a:buChar char="ü"/>
            </a:pPr>
            <a:r>
              <a:rPr lang="en-US" dirty="0">
                <a:solidFill>
                  <a:schemeClr val="bg1"/>
                </a:solidFill>
              </a:rPr>
              <a:t>To fill the need for a high-quality eateries, the eatery startup </a:t>
            </a:r>
          </a:p>
          <a:p>
            <a:r>
              <a:rPr lang="en-US" dirty="0">
                <a:solidFill>
                  <a:schemeClr val="bg1"/>
                </a:solidFill>
              </a:rPr>
              <a:t>should concentrate on opening in Allahabad, Varanasi, </a:t>
            </a:r>
          </a:p>
          <a:p>
            <a:r>
              <a:rPr lang="en-US" dirty="0">
                <a:solidFill>
                  <a:schemeClr val="bg1"/>
                </a:solidFill>
              </a:rPr>
              <a:t>and Ghaziabad.</a:t>
            </a:r>
            <a:endParaRPr lang="en-IN" dirty="0">
              <a:solidFill>
                <a:schemeClr val="bg1"/>
              </a:solidFill>
            </a:endParaRPr>
          </a:p>
        </p:txBody>
      </p:sp>
    </p:spTree>
    <p:extLst>
      <p:ext uri="{BB962C8B-B14F-4D97-AF65-F5344CB8AC3E}">
        <p14:creationId xmlns:p14="http://schemas.microsoft.com/office/powerpoint/2010/main" val="265917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Speech Bubble: Oval 4">
            <a:extLst>
              <a:ext uri="{FF2B5EF4-FFF2-40B4-BE49-F238E27FC236}">
                <a16:creationId xmlns:a16="http://schemas.microsoft.com/office/drawing/2014/main" id="{9FF79982-EE51-6653-D1FA-A588C9F62B0D}"/>
              </a:ext>
            </a:extLst>
          </p:cNvPr>
          <p:cNvSpPr/>
          <p:nvPr/>
        </p:nvSpPr>
        <p:spPr>
          <a:xfrm>
            <a:off x="247829" y="854581"/>
            <a:ext cx="4401084" cy="235009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relationship between the Aggregate rating and the Average cost for two people at eateries in Allahabad, Varanasi, and Ghaziabad?</a:t>
            </a:r>
            <a:endParaRPr lang="en-IN" dirty="0"/>
          </a:p>
        </p:txBody>
      </p:sp>
      <p:sp>
        <p:nvSpPr>
          <p:cNvPr id="8" name="Arrow: Right 7">
            <a:extLst>
              <a:ext uri="{FF2B5EF4-FFF2-40B4-BE49-F238E27FC236}">
                <a16:creationId xmlns:a16="http://schemas.microsoft.com/office/drawing/2014/main" id="{716C7365-5B30-2C30-F911-C44AE03247B1}"/>
              </a:ext>
            </a:extLst>
          </p:cNvPr>
          <p:cNvSpPr/>
          <p:nvPr/>
        </p:nvSpPr>
        <p:spPr>
          <a:xfrm>
            <a:off x="4973652" y="854581"/>
            <a:ext cx="1555335" cy="64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QUERY</a:t>
            </a:r>
          </a:p>
        </p:txBody>
      </p:sp>
      <p:sp>
        <p:nvSpPr>
          <p:cNvPr id="9" name="Arrow: Right 8">
            <a:extLst>
              <a:ext uri="{FF2B5EF4-FFF2-40B4-BE49-F238E27FC236}">
                <a16:creationId xmlns:a16="http://schemas.microsoft.com/office/drawing/2014/main" id="{6AECD540-B0CF-3FE3-C4C2-040DEE5B74FB}"/>
              </a:ext>
            </a:extLst>
          </p:cNvPr>
          <p:cNvSpPr/>
          <p:nvPr/>
        </p:nvSpPr>
        <p:spPr>
          <a:xfrm>
            <a:off x="4768554" y="4289990"/>
            <a:ext cx="1486968" cy="572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pic>
        <p:nvPicPr>
          <p:cNvPr id="11" name="Picture 10">
            <a:extLst>
              <a:ext uri="{FF2B5EF4-FFF2-40B4-BE49-F238E27FC236}">
                <a16:creationId xmlns:a16="http://schemas.microsoft.com/office/drawing/2014/main" id="{63773E16-4894-8019-93E7-E47175BE4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628" y="470019"/>
            <a:ext cx="2442803" cy="1743342"/>
          </a:xfrm>
          <a:prstGeom prst="rect">
            <a:avLst/>
          </a:prstGeom>
        </p:spPr>
      </p:pic>
      <p:pic>
        <p:nvPicPr>
          <p:cNvPr id="13" name="Picture 12">
            <a:extLst>
              <a:ext uri="{FF2B5EF4-FFF2-40B4-BE49-F238E27FC236}">
                <a16:creationId xmlns:a16="http://schemas.microsoft.com/office/drawing/2014/main" id="{DF24D5CB-1710-0D18-8497-B787A3066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591" y="4148021"/>
            <a:ext cx="2184875" cy="993237"/>
          </a:xfrm>
          <a:prstGeom prst="rect">
            <a:avLst/>
          </a:prstGeom>
        </p:spPr>
      </p:pic>
    </p:spTree>
    <p:extLst>
      <p:ext uri="{BB962C8B-B14F-4D97-AF65-F5344CB8AC3E}">
        <p14:creationId xmlns:p14="http://schemas.microsoft.com/office/powerpoint/2010/main" val="4124726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12474B-3C92-DF25-FE3E-3398A68CC944}"/>
              </a:ext>
            </a:extLst>
          </p:cNvPr>
          <p:cNvSpPr/>
          <p:nvPr/>
        </p:nvSpPr>
        <p:spPr>
          <a:xfrm>
            <a:off x="1179320" y="1008404"/>
            <a:ext cx="1726250" cy="461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FFFF00"/>
                </a:solidFill>
              </a:rPr>
              <a:t>FINDINGS</a:t>
            </a:r>
          </a:p>
        </p:txBody>
      </p:sp>
      <p:sp>
        <p:nvSpPr>
          <p:cNvPr id="5" name="TextBox 4">
            <a:extLst>
              <a:ext uri="{FF2B5EF4-FFF2-40B4-BE49-F238E27FC236}">
                <a16:creationId xmlns:a16="http://schemas.microsoft.com/office/drawing/2014/main" id="{E23A3DCC-8A1E-EE8E-8513-B7E4C85275BF}"/>
              </a:ext>
            </a:extLst>
          </p:cNvPr>
          <p:cNvSpPr txBox="1"/>
          <p:nvPr/>
        </p:nvSpPr>
        <p:spPr>
          <a:xfrm>
            <a:off x="1247686" y="1854437"/>
            <a:ext cx="7965642" cy="1477328"/>
          </a:xfrm>
          <a:prstGeom prst="rect">
            <a:avLst/>
          </a:prstGeom>
          <a:noFill/>
        </p:spPr>
        <p:txBody>
          <a:bodyPr wrap="none" rtlCol="0">
            <a:spAutoFit/>
          </a:bodyPr>
          <a:lstStyle/>
          <a:p>
            <a:pPr marL="285750" indent="-285750">
              <a:buFont typeface="Arial" panose="020B0604020202020204" pitchFamily="34" charset="0"/>
              <a:buChar char="•"/>
            </a:pPr>
            <a:r>
              <a:rPr lang="en-US" dirty="0"/>
              <a:t>Ghaziabad has the lowest average aggregate rating </a:t>
            </a:r>
          </a:p>
          <a:p>
            <a:r>
              <a:rPr lang="en-US" dirty="0"/>
              <a:t>and the highest average cost for two people in eateries.</a:t>
            </a:r>
          </a:p>
          <a:p>
            <a:endParaRPr lang="en-US" dirty="0"/>
          </a:p>
          <a:p>
            <a:pPr marL="285750" indent="-285750">
              <a:buFont typeface="Arial" panose="020B0604020202020204" pitchFamily="34" charset="0"/>
              <a:buChar char="•"/>
            </a:pPr>
            <a:r>
              <a:rPr lang="en-US" dirty="0"/>
              <a:t>Comparatively, Varanasi and Allahabad have higher average </a:t>
            </a:r>
          </a:p>
          <a:p>
            <a:r>
              <a:rPr lang="en-US" dirty="0"/>
              <a:t>aggregate ratings and lower average cost for two people in eateries.</a:t>
            </a:r>
            <a:endParaRPr lang="en-IN" dirty="0"/>
          </a:p>
        </p:txBody>
      </p:sp>
      <p:sp>
        <p:nvSpPr>
          <p:cNvPr id="6" name="Rectangle: Rounded Corners 5">
            <a:extLst>
              <a:ext uri="{FF2B5EF4-FFF2-40B4-BE49-F238E27FC236}">
                <a16:creationId xmlns:a16="http://schemas.microsoft.com/office/drawing/2014/main" id="{42E8C019-684C-DBBD-5349-3A67711D5D3B}"/>
              </a:ext>
            </a:extLst>
          </p:cNvPr>
          <p:cNvSpPr/>
          <p:nvPr/>
        </p:nvSpPr>
        <p:spPr>
          <a:xfrm>
            <a:off x="1179320" y="3896882"/>
            <a:ext cx="2068082" cy="461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FFFF00"/>
                </a:solidFill>
              </a:rPr>
              <a:t>SOLUTION</a:t>
            </a:r>
          </a:p>
        </p:txBody>
      </p:sp>
      <p:sp>
        <p:nvSpPr>
          <p:cNvPr id="7" name="TextBox 6">
            <a:extLst>
              <a:ext uri="{FF2B5EF4-FFF2-40B4-BE49-F238E27FC236}">
                <a16:creationId xmlns:a16="http://schemas.microsoft.com/office/drawing/2014/main" id="{8B824DB2-43C9-7B98-1574-286A305E7E16}"/>
              </a:ext>
            </a:extLst>
          </p:cNvPr>
          <p:cNvSpPr txBox="1"/>
          <p:nvPr/>
        </p:nvSpPr>
        <p:spPr>
          <a:xfrm>
            <a:off x="1247686" y="4802736"/>
            <a:ext cx="6328977" cy="923330"/>
          </a:xfrm>
          <a:prstGeom prst="rect">
            <a:avLst/>
          </a:prstGeom>
          <a:noFill/>
        </p:spPr>
        <p:txBody>
          <a:bodyPr wrap="none" rtlCol="0">
            <a:spAutoFit/>
          </a:bodyPr>
          <a:lstStyle/>
          <a:p>
            <a:r>
              <a:rPr lang="en-US" dirty="0"/>
              <a:t>• The eatery startup should launch a budget-friendly </a:t>
            </a:r>
          </a:p>
          <a:p>
            <a:r>
              <a:rPr lang="en-US" dirty="0"/>
              <a:t>outlet in Ghaziabad, and comparably pricey outlets in </a:t>
            </a:r>
          </a:p>
          <a:p>
            <a:r>
              <a:rPr lang="en-US" dirty="0"/>
              <a:t>Varanasi and Allahabad.</a:t>
            </a:r>
            <a:endParaRPr lang="en-IN" dirty="0"/>
          </a:p>
        </p:txBody>
      </p:sp>
    </p:spTree>
    <p:extLst>
      <p:ext uri="{BB962C8B-B14F-4D97-AF65-F5344CB8AC3E}">
        <p14:creationId xmlns:p14="http://schemas.microsoft.com/office/powerpoint/2010/main" val="40945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 name="Speech Bubble: Rectangle with Corners Rounded 3">
            <a:extLst>
              <a:ext uri="{FF2B5EF4-FFF2-40B4-BE49-F238E27FC236}">
                <a16:creationId xmlns:a16="http://schemas.microsoft.com/office/drawing/2014/main" id="{6EF284D2-0D6E-9266-99EC-D8E926E7A384}"/>
              </a:ext>
            </a:extLst>
          </p:cNvPr>
          <p:cNvSpPr/>
          <p:nvPr/>
        </p:nvSpPr>
        <p:spPr>
          <a:xfrm>
            <a:off x="247828" y="1247686"/>
            <a:ext cx="2965391" cy="2016807"/>
          </a:xfrm>
          <a:prstGeom prst="wedgeRoundRectCallout">
            <a:avLst/>
          </a:prstGeom>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How many eateries have a price range of 1, 2, 3, or 4 in Allahabad, Varanasi, and Ghaziabad?</a:t>
            </a:r>
            <a:endParaRPr lang="en-IN" dirty="0"/>
          </a:p>
        </p:txBody>
      </p:sp>
      <p:sp>
        <p:nvSpPr>
          <p:cNvPr id="5" name="Arrow: Chevron 4">
            <a:extLst>
              <a:ext uri="{FF2B5EF4-FFF2-40B4-BE49-F238E27FC236}">
                <a16:creationId xmlns:a16="http://schemas.microsoft.com/office/drawing/2014/main" id="{D45CFA06-60B2-8830-40D8-99A68DCC9730}"/>
              </a:ext>
            </a:extLst>
          </p:cNvPr>
          <p:cNvSpPr/>
          <p:nvPr/>
        </p:nvSpPr>
        <p:spPr>
          <a:xfrm>
            <a:off x="4255806" y="1649338"/>
            <a:ext cx="1734796" cy="478564"/>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chemeClr val="bg1"/>
                </a:solidFill>
              </a:rPr>
              <a:t>QUERY</a:t>
            </a:r>
          </a:p>
        </p:txBody>
      </p:sp>
      <p:pic>
        <p:nvPicPr>
          <p:cNvPr id="7" name="Picture 6">
            <a:extLst>
              <a:ext uri="{FF2B5EF4-FFF2-40B4-BE49-F238E27FC236}">
                <a16:creationId xmlns:a16="http://schemas.microsoft.com/office/drawing/2014/main" id="{ABD31318-519F-611E-06D5-C76400162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08404"/>
            <a:ext cx="2799208" cy="1657883"/>
          </a:xfrm>
          <a:prstGeom prst="rect">
            <a:avLst/>
          </a:prstGeom>
        </p:spPr>
      </p:pic>
      <p:sp>
        <p:nvSpPr>
          <p:cNvPr id="8" name="Arrow: Chevron 7">
            <a:extLst>
              <a:ext uri="{FF2B5EF4-FFF2-40B4-BE49-F238E27FC236}">
                <a16:creationId xmlns:a16="http://schemas.microsoft.com/office/drawing/2014/main" id="{327295D2-FB53-21BA-5FEF-E2E8A4DAD26E}"/>
              </a:ext>
            </a:extLst>
          </p:cNvPr>
          <p:cNvSpPr/>
          <p:nvPr/>
        </p:nvSpPr>
        <p:spPr>
          <a:xfrm>
            <a:off x="3311496" y="5123204"/>
            <a:ext cx="1811708" cy="478564"/>
          </a:xfrm>
          <a:prstGeom prst="chevr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solidFill>
                  <a:schemeClr val="bg1"/>
                </a:solidFill>
              </a:rPr>
              <a:t>OUTPUT</a:t>
            </a:r>
          </a:p>
        </p:txBody>
      </p:sp>
      <p:pic>
        <p:nvPicPr>
          <p:cNvPr id="10" name="Picture 9">
            <a:extLst>
              <a:ext uri="{FF2B5EF4-FFF2-40B4-BE49-F238E27FC236}">
                <a16:creationId xmlns:a16="http://schemas.microsoft.com/office/drawing/2014/main" id="{067FA1CC-4344-3789-EBB5-8D8E67520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350" y="4875376"/>
            <a:ext cx="2945858" cy="974220"/>
          </a:xfrm>
          <a:prstGeom prst="rect">
            <a:avLst/>
          </a:prstGeom>
        </p:spPr>
      </p:pic>
    </p:spTree>
    <p:extLst>
      <p:ext uri="{BB962C8B-B14F-4D97-AF65-F5344CB8AC3E}">
        <p14:creationId xmlns:p14="http://schemas.microsoft.com/office/powerpoint/2010/main" val="4139344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A4557FE-D4D1-5E23-63CB-A15231983D70}"/>
              </a:ext>
            </a:extLst>
          </p:cNvPr>
          <p:cNvSpPr/>
          <p:nvPr/>
        </p:nvSpPr>
        <p:spPr>
          <a:xfrm>
            <a:off x="700755" y="649480"/>
            <a:ext cx="1982624" cy="546931"/>
          </a:xfrm>
          <a:prstGeom prst="roundRect">
            <a:avLst/>
          </a:prstGeom>
          <a:solidFill>
            <a:schemeClr val="tx2">
              <a:lumMod val="2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solidFill>
                  <a:srgbClr val="FFFF00"/>
                </a:solidFill>
              </a:rPr>
              <a:t>FINDINGS</a:t>
            </a:r>
          </a:p>
        </p:txBody>
      </p:sp>
      <p:sp>
        <p:nvSpPr>
          <p:cNvPr id="5" name="TextBox 4">
            <a:extLst>
              <a:ext uri="{FF2B5EF4-FFF2-40B4-BE49-F238E27FC236}">
                <a16:creationId xmlns:a16="http://schemas.microsoft.com/office/drawing/2014/main" id="{9FB42386-F9E2-D15F-D31B-ECEEE69A3DF5}"/>
              </a:ext>
            </a:extLst>
          </p:cNvPr>
          <p:cNvSpPr txBox="1"/>
          <p:nvPr/>
        </p:nvSpPr>
        <p:spPr>
          <a:xfrm>
            <a:off x="811850" y="1632247"/>
            <a:ext cx="6253635" cy="1477328"/>
          </a:xfrm>
          <a:prstGeom prst="rect">
            <a:avLst/>
          </a:prstGeom>
          <a:noFill/>
        </p:spPr>
        <p:txBody>
          <a:bodyPr wrap="none" rtlCol="0">
            <a:spAutoFit/>
          </a:bodyPr>
          <a:lstStyle/>
          <a:p>
            <a:pPr marL="285750" indent="-285750">
              <a:buFont typeface="Arial" panose="020B0604020202020204" pitchFamily="34" charset="0"/>
              <a:buChar char="•"/>
            </a:pPr>
            <a:r>
              <a:rPr lang="en-US" dirty="0"/>
              <a:t>Allahabad has most of its eateries in Price Range 3.</a:t>
            </a:r>
          </a:p>
          <a:p>
            <a:endParaRPr lang="en-US" dirty="0"/>
          </a:p>
          <a:p>
            <a:pPr marL="285750" indent="-285750">
              <a:buFont typeface="Arial" panose="020B0604020202020204" pitchFamily="34" charset="0"/>
              <a:buChar char="•"/>
            </a:pPr>
            <a:r>
              <a:rPr lang="en-US" dirty="0"/>
              <a:t>Ghaziabad has most of its eateries in Price Range 2.</a:t>
            </a:r>
          </a:p>
          <a:p>
            <a:endParaRPr lang="en-US" dirty="0"/>
          </a:p>
          <a:p>
            <a:pPr marL="285750" indent="-285750">
              <a:buFont typeface="Arial" panose="020B0604020202020204" pitchFamily="34" charset="0"/>
              <a:buChar char="•"/>
            </a:pPr>
            <a:r>
              <a:rPr lang="en-US" dirty="0"/>
              <a:t>Varanasi has most of its eateries in Price Range 4. </a:t>
            </a:r>
            <a:endParaRPr lang="en-IN" dirty="0"/>
          </a:p>
        </p:txBody>
      </p:sp>
      <p:sp>
        <p:nvSpPr>
          <p:cNvPr id="6" name="Rectangle: Rounded Corners 5">
            <a:extLst>
              <a:ext uri="{FF2B5EF4-FFF2-40B4-BE49-F238E27FC236}">
                <a16:creationId xmlns:a16="http://schemas.microsoft.com/office/drawing/2014/main" id="{A010CCB1-E688-E6F7-18D4-22970A8E563D}"/>
              </a:ext>
            </a:extLst>
          </p:cNvPr>
          <p:cNvSpPr/>
          <p:nvPr/>
        </p:nvSpPr>
        <p:spPr>
          <a:xfrm>
            <a:off x="811850" y="3794333"/>
            <a:ext cx="1871529" cy="418744"/>
          </a:xfrm>
          <a:prstGeom prst="roundRect">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FFFF00"/>
                </a:solidFill>
              </a:rPr>
              <a:t>Solutions</a:t>
            </a:r>
          </a:p>
        </p:txBody>
      </p:sp>
      <p:sp>
        <p:nvSpPr>
          <p:cNvPr id="7" name="TextBox 6">
            <a:extLst>
              <a:ext uri="{FF2B5EF4-FFF2-40B4-BE49-F238E27FC236}">
                <a16:creationId xmlns:a16="http://schemas.microsoft.com/office/drawing/2014/main" id="{71C3F01B-C191-7D93-32C9-93332ED8EC6F}"/>
              </a:ext>
            </a:extLst>
          </p:cNvPr>
          <p:cNvSpPr txBox="1"/>
          <p:nvPr/>
        </p:nvSpPr>
        <p:spPr>
          <a:xfrm>
            <a:off x="897308" y="4666004"/>
            <a:ext cx="7582525" cy="1200329"/>
          </a:xfrm>
          <a:prstGeom prst="rect">
            <a:avLst/>
          </a:prstGeom>
          <a:noFill/>
        </p:spPr>
        <p:txBody>
          <a:bodyPr wrap="none" rtlCol="0">
            <a:spAutoFit/>
          </a:bodyPr>
          <a:lstStyle/>
          <a:p>
            <a:pPr marL="285750" indent="-285750">
              <a:buFont typeface="Wingdings" panose="05000000000000000000" pitchFamily="2" charset="2"/>
              <a:buChar char="ü"/>
            </a:pPr>
            <a:r>
              <a:rPr lang="en-US" dirty="0"/>
              <a:t>The Price Range of the eatery startup should be 3 in </a:t>
            </a:r>
          </a:p>
          <a:p>
            <a:r>
              <a:rPr lang="en-US" dirty="0"/>
              <a:t>Allahabad and Varanasi.</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 Price Range of the eatery startup should be 1 in Ghaziabad.</a:t>
            </a:r>
            <a:endParaRPr lang="en-IN" dirty="0"/>
          </a:p>
        </p:txBody>
      </p:sp>
    </p:spTree>
    <p:extLst>
      <p:ext uri="{BB962C8B-B14F-4D97-AF65-F5344CB8AC3E}">
        <p14:creationId xmlns:p14="http://schemas.microsoft.com/office/powerpoint/2010/main" val="417526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60808"/>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F87C85-0996-0F94-F2C8-03F48AEC60EE}"/>
              </a:ext>
            </a:extLst>
          </p:cNvPr>
          <p:cNvSpPr txBox="1"/>
          <p:nvPr/>
        </p:nvSpPr>
        <p:spPr>
          <a:xfrm>
            <a:off x="598206" y="888763"/>
            <a:ext cx="1832553" cy="584775"/>
          </a:xfrm>
          <a:prstGeom prst="rect">
            <a:avLst/>
          </a:prstGeom>
          <a:noFill/>
        </p:spPr>
        <p:txBody>
          <a:bodyPr wrap="none" rtlCol="0">
            <a:spAutoFit/>
          </a:bodyPr>
          <a:lstStyle/>
          <a:p>
            <a:r>
              <a:rPr lang="en-IN" sz="3200" dirty="0">
                <a:solidFill>
                  <a:schemeClr val="accent1">
                    <a:lumMod val="40000"/>
                    <a:lumOff val="60000"/>
                  </a:schemeClr>
                </a:solidFill>
              </a:rPr>
              <a:t>Content</a:t>
            </a:r>
          </a:p>
        </p:txBody>
      </p:sp>
      <p:sp>
        <p:nvSpPr>
          <p:cNvPr id="5" name="TextBox 4">
            <a:extLst>
              <a:ext uri="{FF2B5EF4-FFF2-40B4-BE49-F238E27FC236}">
                <a16:creationId xmlns:a16="http://schemas.microsoft.com/office/drawing/2014/main" id="{075BEC55-19BD-CEE9-AB11-A0AF4B0ADAF2}"/>
              </a:ext>
            </a:extLst>
          </p:cNvPr>
          <p:cNvSpPr txBox="1"/>
          <p:nvPr/>
        </p:nvSpPr>
        <p:spPr>
          <a:xfrm>
            <a:off x="4025070" y="1982624"/>
            <a:ext cx="5778414" cy="2031325"/>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rgbClr val="00FFFF"/>
                </a:solidFill>
              </a:rPr>
              <a:t>Introduction &amp; Objective</a:t>
            </a:r>
          </a:p>
          <a:p>
            <a:pPr marL="285750" indent="-285750">
              <a:buFont typeface="Wingdings" panose="05000000000000000000" pitchFamily="2" charset="2"/>
              <a:buChar char="q"/>
            </a:pPr>
            <a:r>
              <a:rPr lang="en-IN" dirty="0">
                <a:solidFill>
                  <a:srgbClr val="00FFFF"/>
                </a:solidFill>
              </a:rPr>
              <a:t>Data Collection</a:t>
            </a:r>
          </a:p>
          <a:p>
            <a:pPr marL="285750" indent="-285750">
              <a:buFont typeface="Wingdings" panose="05000000000000000000" pitchFamily="2" charset="2"/>
              <a:buChar char="q"/>
            </a:pPr>
            <a:r>
              <a:rPr lang="en-US" dirty="0">
                <a:solidFill>
                  <a:srgbClr val="00FFFF"/>
                </a:solidFill>
              </a:rPr>
              <a:t>Data Cleaning with Excel Function and </a:t>
            </a:r>
          </a:p>
          <a:p>
            <a:r>
              <a:rPr lang="en-US" dirty="0">
                <a:solidFill>
                  <a:srgbClr val="00FFFF"/>
                </a:solidFill>
              </a:rPr>
              <a:t>    Query</a:t>
            </a:r>
          </a:p>
          <a:p>
            <a:pPr marL="285750" indent="-285750">
              <a:buFont typeface="Wingdings" panose="05000000000000000000" pitchFamily="2" charset="2"/>
              <a:buChar char="q"/>
            </a:pPr>
            <a:r>
              <a:rPr lang="en-US" dirty="0">
                <a:solidFill>
                  <a:srgbClr val="00FFFF"/>
                </a:solidFill>
              </a:rPr>
              <a:t>Data Analysis with Query and Insights</a:t>
            </a:r>
          </a:p>
          <a:p>
            <a:pPr marL="285750" indent="-285750">
              <a:buFont typeface="Wingdings" panose="05000000000000000000" pitchFamily="2" charset="2"/>
              <a:buChar char="q"/>
            </a:pPr>
            <a:r>
              <a:rPr lang="en-IN" dirty="0">
                <a:solidFill>
                  <a:srgbClr val="00FFFF"/>
                </a:solidFill>
              </a:rPr>
              <a:t>Recommendations</a:t>
            </a:r>
            <a:endParaRPr lang="en-US" dirty="0">
              <a:solidFill>
                <a:srgbClr val="00FFFF"/>
              </a:solidFill>
            </a:endParaRPr>
          </a:p>
          <a:p>
            <a:endParaRPr lang="en-IN" dirty="0"/>
          </a:p>
        </p:txBody>
      </p:sp>
      <p:pic>
        <p:nvPicPr>
          <p:cNvPr id="7" name="Picture 6">
            <a:extLst>
              <a:ext uri="{FF2B5EF4-FFF2-40B4-BE49-F238E27FC236}">
                <a16:creationId xmlns:a16="http://schemas.microsoft.com/office/drawing/2014/main" id="{35E804AF-9BE8-B501-9031-6FAE2E3AD5F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98206" y="1615155"/>
            <a:ext cx="2008261" cy="2367185"/>
          </a:xfrm>
          <a:prstGeom prst="rect">
            <a:avLst/>
          </a:prstGeom>
        </p:spPr>
      </p:pic>
    </p:spTree>
    <p:extLst>
      <p:ext uri="{BB962C8B-B14F-4D97-AF65-F5344CB8AC3E}">
        <p14:creationId xmlns:p14="http://schemas.microsoft.com/office/powerpoint/2010/main" val="1776514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Thought Bubble: Cloud 3">
            <a:extLst>
              <a:ext uri="{FF2B5EF4-FFF2-40B4-BE49-F238E27FC236}">
                <a16:creationId xmlns:a16="http://schemas.microsoft.com/office/drawing/2014/main" id="{5C570DFB-ED23-017C-23BB-11DB36091991}"/>
              </a:ext>
            </a:extLst>
          </p:cNvPr>
          <p:cNvSpPr/>
          <p:nvPr/>
        </p:nvSpPr>
        <p:spPr>
          <a:xfrm>
            <a:off x="427289" y="1170774"/>
            <a:ext cx="3204674" cy="3102124"/>
          </a:xfrm>
          <a:prstGeom prst="cloudCallou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How many eateries have an average cost for two people of less than Rs. 500, between Rs. 500 and Rs. 1000, and more than Rs. 1000 in Allahabad, Varanasi, and Ghaziabad?</a:t>
            </a:r>
            <a:endParaRPr lang="en-IN" sz="1400" dirty="0"/>
          </a:p>
        </p:txBody>
      </p:sp>
      <p:sp>
        <p:nvSpPr>
          <p:cNvPr id="5" name="Arrow: Chevron 4">
            <a:extLst>
              <a:ext uri="{FF2B5EF4-FFF2-40B4-BE49-F238E27FC236}">
                <a16:creationId xmlns:a16="http://schemas.microsoft.com/office/drawing/2014/main" id="{28E5EB43-096F-73A5-25B3-27B8BA523A1C}"/>
              </a:ext>
            </a:extLst>
          </p:cNvPr>
          <p:cNvSpPr/>
          <p:nvPr/>
        </p:nvSpPr>
        <p:spPr>
          <a:xfrm>
            <a:off x="3956702" y="2847886"/>
            <a:ext cx="1444239" cy="273466"/>
          </a:xfrm>
          <a:prstGeom prst="chevron">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QUERY</a:t>
            </a:r>
          </a:p>
        </p:txBody>
      </p:sp>
      <p:pic>
        <p:nvPicPr>
          <p:cNvPr id="7" name="Picture 6">
            <a:extLst>
              <a:ext uri="{FF2B5EF4-FFF2-40B4-BE49-F238E27FC236}">
                <a16:creationId xmlns:a16="http://schemas.microsoft.com/office/drawing/2014/main" id="{64C4D0DB-9C35-0C40-EC8E-138015B52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584" y="2212296"/>
            <a:ext cx="3717327" cy="1868322"/>
          </a:xfrm>
          <a:prstGeom prst="rect">
            <a:avLst/>
          </a:prstGeom>
        </p:spPr>
      </p:pic>
      <p:sp>
        <p:nvSpPr>
          <p:cNvPr id="8" name="Arrow: Chevron 7">
            <a:extLst>
              <a:ext uri="{FF2B5EF4-FFF2-40B4-BE49-F238E27FC236}">
                <a16:creationId xmlns:a16="http://schemas.microsoft.com/office/drawing/2014/main" id="{9D5C11D9-8176-54AE-56F4-D1C5F40ECB1D}"/>
              </a:ext>
            </a:extLst>
          </p:cNvPr>
          <p:cNvSpPr/>
          <p:nvPr/>
        </p:nvSpPr>
        <p:spPr>
          <a:xfrm>
            <a:off x="2790203" y="5512037"/>
            <a:ext cx="1683520" cy="273466"/>
          </a:xfrm>
          <a:prstGeom prst="chevron">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pic>
        <p:nvPicPr>
          <p:cNvPr id="10" name="Picture 9">
            <a:extLst>
              <a:ext uri="{FF2B5EF4-FFF2-40B4-BE49-F238E27FC236}">
                <a16:creationId xmlns:a16="http://schemas.microsoft.com/office/drawing/2014/main" id="{0893714F-459B-A613-1451-2535CCFE5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589" y="5177217"/>
            <a:ext cx="4639322" cy="943107"/>
          </a:xfrm>
          <a:prstGeom prst="rect">
            <a:avLst/>
          </a:prstGeom>
        </p:spPr>
      </p:pic>
    </p:spTree>
    <p:extLst>
      <p:ext uri="{BB962C8B-B14F-4D97-AF65-F5344CB8AC3E}">
        <p14:creationId xmlns:p14="http://schemas.microsoft.com/office/powerpoint/2010/main" val="1355738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FC8331F-BECB-8478-46C8-2BA43D871FF0}"/>
              </a:ext>
            </a:extLst>
          </p:cNvPr>
          <p:cNvSpPr/>
          <p:nvPr/>
        </p:nvSpPr>
        <p:spPr>
          <a:xfrm>
            <a:off x="551203" y="435835"/>
            <a:ext cx="2273181" cy="410198"/>
          </a:xfrm>
          <a:prstGeom prst="roundRect">
            <a:avLst/>
          </a:prstGeom>
          <a:solidFill>
            <a:schemeClr val="accent3">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solidFill>
                  <a:srgbClr val="FFFF00"/>
                </a:solidFill>
              </a:rPr>
              <a:t>FINDINGS</a:t>
            </a:r>
          </a:p>
        </p:txBody>
      </p:sp>
      <p:sp>
        <p:nvSpPr>
          <p:cNvPr id="5" name="TextBox 4">
            <a:extLst>
              <a:ext uri="{FF2B5EF4-FFF2-40B4-BE49-F238E27FC236}">
                <a16:creationId xmlns:a16="http://schemas.microsoft.com/office/drawing/2014/main" id="{41EA85D8-9CAD-F965-C65D-CD85861E4C20}"/>
              </a:ext>
            </a:extLst>
          </p:cNvPr>
          <p:cNvSpPr txBox="1"/>
          <p:nvPr/>
        </p:nvSpPr>
        <p:spPr>
          <a:xfrm>
            <a:off x="551203" y="1206763"/>
            <a:ext cx="7536037" cy="2585323"/>
          </a:xfrm>
          <a:prstGeom prst="rect">
            <a:avLst/>
          </a:prstGeom>
          <a:noFill/>
        </p:spPr>
        <p:txBody>
          <a:bodyPr wrap="none" rtlCol="0">
            <a:spAutoFit/>
          </a:bodyPr>
          <a:lstStyle/>
          <a:p>
            <a:pPr marL="285750" indent="-285750">
              <a:buFont typeface="Arial" panose="020B0604020202020204" pitchFamily="34" charset="0"/>
              <a:buChar char="•"/>
            </a:pPr>
            <a:r>
              <a:rPr lang="en-US" dirty="0"/>
              <a:t>Very few eateries in Ghaziabad and Varanasi </a:t>
            </a:r>
          </a:p>
          <a:p>
            <a:r>
              <a:rPr lang="en-US" dirty="0"/>
              <a:t>charge more than Rs. 1000 for two people, </a:t>
            </a:r>
          </a:p>
          <a:p>
            <a:r>
              <a:rPr lang="en-US" dirty="0"/>
              <a:t>while there are none in Allahabad.</a:t>
            </a:r>
          </a:p>
          <a:p>
            <a:endParaRPr lang="en-US" dirty="0"/>
          </a:p>
          <a:p>
            <a:pPr marL="285750" indent="-285750">
              <a:buFont typeface="Arial" panose="020B0604020202020204" pitchFamily="34" charset="0"/>
              <a:buChar char="•"/>
            </a:pPr>
            <a:r>
              <a:rPr lang="en-US" dirty="0"/>
              <a:t>Allahabad and Ghaziabad have the most eateries </a:t>
            </a:r>
          </a:p>
          <a:p>
            <a:r>
              <a:rPr lang="en-US" dirty="0"/>
              <a:t>which cost between Rs. 500 and Rs.1000 for two people.</a:t>
            </a:r>
          </a:p>
          <a:p>
            <a:endParaRPr lang="en-US" dirty="0"/>
          </a:p>
          <a:p>
            <a:pPr marL="285750" indent="-285750">
              <a:buFont typeface="Arial" panose="020B0604020202020204" pitchFamily="34" charset="0"/>
              <a:buChar char="•"/>
            </a:pPr>
            <a:r>
              <a:rPr lang="en-US" dirty="0"/>
              <a:t>Ghaziabad And Allahabad has the most eateries which cost </a:t>
            </a:r>
          </a:p>
          <a:p>
            <a:r>
              <a:rPr lang="en-US" dirty="0"/>
              <a:t>between Rs. 500 and Rs.1000 and less than Rs. 500 for two people.</a:t>
            </a:r>
            <a:endParaRPr lang="en-IN" dirty="0"/>
          </a:p>
        </p:txBody>
      </p:sp>
      <p:sp>
        <p:nvSpPr>
          <p:cNvPr id="6" name="Rectangle 5">
            <a:extLst>
              <a:ext uri="{FF2B5EF4-FFF2-40B4-BE49-F238E27FC236}">
                <a16:creationId xmlns:a16="http://schemas.microsoft.com/office/drawing/2014/main" id="{53C6A821-D5BA-1AFB-EC80-CB34EE06DFE5}"/>
              </a:ext>
            </a:extLst>
          </p:cNvPr>
          <p:cNvSpPr/>
          <p:nvPr/>
        </p:nvSpPr>
        <p:spPr>
          <a:xfrm>
            <a:off x="734937" y="4264351"/>
            <a:ext cx="1905712" cy="3332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FFFF00"/>
                </a:solidFill>
              </a:rPr>
              <a:t>SOLUTIONS</a:t>
            </a:r>
          </a:p>
        </p:txBody>
      </p:sp>
      <p:sp>
        <p:nvSpPr>
          <p:cNvPr id="7" name="TextBox 6">
            <a:extLst>
              <a:ext uri="{FF2B5EF4-FFF2-40B4-BE49-F238E27FC236}">
                <a16:creationId xmlns:a16="http://schemas.microsoft.com/office/drawing/2014/main" id="{416C09B4-1323-7250-00DF-C9D95392A2E9}"/>
              </a:ext>
            </a:extLst>
          </p:cNvPr>
          <p:cNvSpPr txBox="1"/>
          <p:nvPr/>
        </p:nvSpPr>
        <p:spPr>
          <a:xfrm>
            <a:off x="734937" y="5069902"/>
            <a:ext cx="6604693" cy="1477328"/>
          </a:xfrm>
          <a:prstGeom prst="rect">
            <a:avLst/>
          </a:prstGeom>
          <a:noFill/>
        </p:spPr>
        <p:txBody>
          <a:bodyPr wrap="none" rtlCol="0">
            <a:spAutoFit/>
          </a:bodyPr>
          <a:lstStyle/>
          <a:p>
            <a:pPr marL="285750" indent="-285750">
              <a:buFont typeface="Wingdings" panose="05000000000000000000" pitchFamily="2" charset="2"/>
              <a:buChar char="ü"/>
            </a:pPr>
            <a:r>
              <a:rPr lang="en-US" dirty="0"/>
              <a:t>The eatery startup should have the price of its items </a:t>
            </a:r>
          </a:p>
          <a:p>
            <a:r>
              <a:rPr lang="en-US" dirty="0"/>
              <a:t>between Rs. 500 and Rs. 1000 in Allahabad and Varanasi.</a:t>
            </a:r>
          </a:p>
          <a:p>
            <a:endParaRPr lang="en-US" dirty="0"/>
          </a:p>
          <a:p>
            <a:pPr marL="285750" indent="-285750">
              <a:buFont typeface="Wingdings" panose="05000000000000000000" pitchFamily="2" charset="2"/>
              <a:buChar char="ü"/>
            </a:pPr>
            <a:r>
              <a:rPr lang="en-US" dirty="0"/>
              <a:t>In Ghaziabad, it should have the majority of items that</a:t>
            </a:r>
          </a:p>
          <a:p>
            <a:r>
              <a:rPr lang="en-US" dirty="0"/>
              <a:t>are priced less than or equal to Rs. 500.</a:t>
            </a:r>
            <a:endParaRPr lang="en-IN" dirty="0"/>
          </a:p>
        </p:txBody>
      </p:sp>
    </p:spTree>
    <p:extLst>
      <p:ext uri="{BB962C8B-B14F-4D97-AF65-F5344CB8AC3E}">
        <p14:creationId xmlns:p14="http://schemas.microsoft.com/office/powerpoint/2010/main" val="1108004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Speech Bubble: Rectangle 3">
            <a:extLst>
              <a:ext uri="{FF2B5EF4-FFF2-40B4-BE49-F238E27FC236}">
                <a16:creationId xmlns:a16="http://schemas.microsoft.com/office/drawing/2014/main" id="{CB06C6C3-A735-8FC6-82EA-61361D8CDFE3}"/>
              </a:ext>
            </a:extLst>
          </p:cNvPr>
          <p:cNvSpPr/>
          <p:nvPr/>
        </p:nvSpPr>
        <p:spPr>
          <a:xfrm>
            <a:off x="427289" y="1001995"/>
            <a:ext cx="3085031" cy="2427005"/>
          </a:xfrm>
          <a:prstGeom prst="wedgeRectCallou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do eateries with table booking or online delivery services compare in terms of pricing with eateries that do not offer these services in Allahabad, Varanasi, and Ghaziabad?</a:t>
            </a:r>
            <a:endParaRPr lang="en-IN" dirty="0"/>
          </a:p>
        </p:txBody>
      </p:sp>
      <p:sp>
        <p:nvSpPr>
          <p:cNvPr id="5" name="Arrow: Right 4">
            <a:extLst>
              <a:ext uri="{FF2B5EF4-FFF2-40B4-BE49-F238E27FC236}">
                <a16:creationId xmlns:a16="http://schemas.microsoft.com/office/drawing/2014/main" id="{42BE655D-35E8-33DD-0331-17221F994648}"/>
              </a:ext>
            </a:extLst>
          </p:cNvPr>
          <p:cNvSpPr/>
          <p:nvPr/>
        </p:nvSpPr>
        <p:spPr>
          <a:xfrm>
            <a:off x="3918246" y="1642927"/>
            <a:ext cx="1273323" cy="427290"/>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QUERY</a:t>
            </a:r>
          </a:p>
        </p:txBody>
      </p:sp>
      <p:pic>
        <p:nvPicPr>
          <p:cNvPr id="7" name="Picture 6">
            <a:extLst>
              <a:ext uri="{FF2B5EF4-FFF2-40B4-BE49-F238E27FC236}">
                <a16:creationId xmlns:a16="http://schemas.microsoft.com/office/drawing/2014/main" id="{AAEB8B2E-03D1-1F17-C60F-46180454F752}"/>
              </a:ext>
            </a:extLst>
          </p:cNvPr>
          <p:cNvPicPr>
            <a:picLocks noChangeAspect="1"/>
          </p:cNvPicPr>
          <p:nvPr/>
        </p:nvPicPr>
        <p:blipFill>
          <a:blip r:embed="rId2"/>
          <a:stretch>
            <a:fillRect/>
          </a:stretch>
        </p:blipFill>
        <p:spPr>
          <a:xfrm>
            <a:off x="5375304" y="931980"/>
            <a:ext cx="3626483" cy="1956500"/>
          </a:xfrm>
          <a:prstGeom prst="rect">
            <a:avLst/>
          </a:prstGeom>
        </p:spPr>
      </p:pic>
      <p:sp>
        <p:nvSpPr>
          <p:cNvPr id="8" name="Arrow: Right 7">
            <a:extLst>
              <a:ext uri="{FF2B5EF4-FFF2-40B4-BE49-F238E27FC236}">
                <a16:creationId xmlns:a16="http://schemas.microsoft.com/office/drawing/2014/main" id="{09678E61-1664-666C-B8C1-1C7DD7729E2A}"/>
              </a:ext>
            </a:extLst>
          </p:cNvPr>
          <p:cNvSpPr/>
          <p:nvPr/>
        </p:nvSpPr>
        <p:spPr>
          <a:xfrm>
            <a:off x="3918246" y="4289634"/>
            <a:ext cx="1273323" cy="609600"/>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pic>
        <p:nvPicPr>
          <p:cNvPr id="10" name="Picture 9">
            <a:extLst>
              <a:ext uri="{FF2B5EF4-FFF2-40B4-BE49-F238E27FC236}">
                <a16:creationId xmlns:a16="http://schemas.microsoft.com/office/drawing/2014/main" id="{F56C56CA-EE99-5BD9-4263-F1E92A39610F}"/>
              </a:ext>
            </a:extLst>
          </p:cNvPr>
          <p:cNvPicPr>
            <a:picLocks noChangeAspect="1"/>
          </p:cNvPicPr>
          <p:nvPr/>
        </p:nvPicPr>
        <p:blipFill>
          <a:blip r:embed="rId3"/>
          <a:stretch>
            <a:fillRect/>
          </a:stretch>
        </p:blipFill>
        <p:spPr>
          <a:xfrm>
            <a:off x="5375304" y="4289634"/>
            <a:ext cx="2552700" cy="609600"/>
          </a:xfrm>
          <a:prstGeom prst="rect">
            <a:avLst/>
          </a:prstGeom>
        </p:spPr>
      </p:pic>
    </p:spTree>
    <p:extLst>
      <p:ext uri="{BB962C8B-B14F-4D97-AF65-F5344CB8AC3E}">
        <p14:creationId xmlns:p14="http://schemas.microsoft.com/office/powerpoint/2010/main" val="4242868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1546B1F-8759-BF89-CBB3-632B4EE88C20}"/>
              </a:ext>
            </a:extLst>
          </p:cNvPr>
          <p:cNvSpPr/>
          <p:nvPr/>
        </p:nvSpPr>
        <p:spPr>
          <a:xfrm>
            <a:off x="726393" y="1367327"/>
            <a:ext cx="1888620" cy="444381"/>
          </a:xfrm>
          <a:prstGeom prst="roundRect">
            <a:avLst/>
          </a:prstGeom>
          <a:solidFill>
            <a:schemeClr val="accent5">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solidFill>
                  <a:srgbClr val="FFFF00"/>
                </a:solidFill>
              </a:rPr>
              <a:t>FINDINGS</a:t>
            </a:r>
          </a:p>
        </p:txBody>
      </p:sp>
      <p:sp>
        <p:nvSpPr>
          <p:cNvPr id="5" name="TextBox 4">
            <a:extLst>
              <a:ext uri="{FF2B5EF4-FFF2-40B4-BE49-F238E27FC236}">
                <a16:creationId xmlns:a16="http://schemas.microsoft.com/office/drawing/2014/main" id="{1FD74DDE-E096-16BF-E836-060185AECFEC}"/>
              </a:ext>
            </a:extLst>
          </p:cNvPr>
          <p:cNvSpPr txBox="1"/>
          <p:nvPr/>
        </p:nvSpPr>
        <p:spPr>
          <a:xfrm>
            <a:off x="726393" y="2307364"/>
            <a:ext cx="7752443" cy="1754326"/>
          </a:xfrm>
          <a:prstGeom prst="rect">
            <a:avLst/>
          </a:prstGeom>
          <a:noFill/>
        </p:spPr>
        <p:txBody>
          <a:bodyPr wrap="none" rtlCol="0">
            <a:spAutoFit/>
          </a:bodyPr>
          <a:lstStyle/>
          <a:p>
            <a:pPr marL="285750" indent="-285750">
              <a:buFont typeface="Arial" panose="020B0604020202020204" pitchFamily="34" charset="0"/>
              <a:buChar char="•"/>
            </a:pPr>
            <a:r>
              <a:rPr lang="en-US" dirty="0"/>
              <a:t>The average cost of eating is low in eateries that do not provide</a:t>
            </a:r>
          </a:p>
          <a:p>
            <a:r>
              <a:rPr lang="en-US" dirty="0"/>
              <a:t>any in Allahabad, Varanasi, and Ghaziabad.</a:t>
            </a:r>
          </a:p>
          <a:p>
            <a:endParaRPr lang="en-US" dirty="0"/>
          </a:p>
          <a:p>
            <a:pPr marL="285750" indent="-285750">
              <a:buFont typeface="Arial" panose="020B0604020202020204" pitchFamily="34" charset="0"/>
              <a:buChar char="•"/>
            </a:pPr>
            <a:r>
              <a:rPr lang="en-US" dirty="0"/>
              <a:t>The average cost of eating is significantly greater in eateries that </a:t>
            </a:r>
          </a:p>
          <a:p>
            <a:r>
              <a:rPr lang="en-US" dirty="0"/>
              <a:t>provide minimum one service between Table booking and Online</a:t>
            </a:r>
          </a:p>
          <a:p>
            <a:r>
              <a:rPr lang="en-US" dirty="0"/>
              <a:t>delivery in Allahabad, Varanasi, and Ghaziabad.</a:t>
            </a:r>
            <a:endParaRPr lang="en-IN" dirty="0"/>
          </a:p>
        </p:txBody>
      </p:sp>
      <p:sp>
        <p:nvSpPr>
          <p:cNvPr id="6" name="Rectangle 5">
            <a:extLst>
              <a:ext uri="{FF2B5EF4-FFF2-40B4-BE49-F238E27FC236}">
                <a16:creationId xmlns:a16="http://schemas.microsoft.com/office/drawing/2014/main" id="{A7A713CB-3927-3BAD-5A53-A3F69CA381AE}"/>
              </a:ext>
            </a:extLst>
          </p:cNvPr>
          <p:cNvSpPr/>
          <p:nvPr/>
        </p:nvSpPr>
        <p:spPr>
          <a:xfrm>
            <a:off x="811850" y="4401084"/>
            <a:ext cx="2213361" cy="43583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FFFF00"/>
                </a:solidFill>
              </a:rPr>
              <a:t>SOLUTIONS</a:t>
            </a:r>
          </a:p>
        </p:txBody>
      </p:sp>
      <p:sp>
        <p:nvSpPr>
          <p:cNvPr id="7" name="TextBox 6">
            <a:extLst>
              <a:ext uri="{FF2B5EF4-FFF2-40B4-BE49-F238E27FC236}">
                <a16:creationId xmlns:a16="http://schemas.microsoft.com/office/drawing/2014/main" id="{04D33139-2235-9C2F-9F6F-B91ED799A719}"/>
              </a:ext>
            </a:extLst>
          </p:cNvPr>
          <p:cNvSpPr txBox="1"/>
          <p:nvPr/>
        </p:nvSpPr>
        <p:spPr>
          <a:xfrm>
            <a:off x="811850" y="5341121"/>
            <a:ext cx="7701147" cy="646331"/>
          </a:xfrm>
          <a:prstGeom prst="rect">
            <a:avLst/>
          </a:prstGeom>
          <a:noFill/>
        </p:spPr>
        <p:txBody>
          <a:bodyPr wrap="none" rtlCol="0">
            <a:spAutoFit/>
          </a:bodyPr>
          <a:lstStyle/>
          <a:p>
            <a:pPr marL="285750" indent="-285750">
              <a:buFont typeface="Wingdings" panose="05000000000000000000" pitchFamily="2" charset="2"/>
              <a:buChar char="ü"/>
            </a:pPr>
            <a:r>
              <a:rPr lang="en-US" dirty="0"/>
              <a:t>The eatery startup should provide either Table booking or Online </a:t>
            </a:r>
          </a:p>
          <a:p>
            <a:r>
              <a:rPr lang="en-US" dirty="0"/>
              <a:t>delivery service in Allahabad, Varanasi, and Ghaziabad.</a:t>
            </a:r>
            <a:endParaRPr lang="en-IN" dirty="0"/>
          </a:p>
        </p:txBody>
      </p:sp>
    </p:spTree>
    <p:extLst>
      <p:ext uri="{BB962C8B-B14F-4D97-AF65-F5344CB8AC3E}">
        <p14:creationId xmlns:p14="http://schemas.microsoft.com/office/powerpoint/2010/main" val="43066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Speech Bubble: Rectangle with Corners Rounded 3">
            <a:extLst>
              <a:ext uri="{FF2B5EF4-FFF2-40B4-BE49-F238E27FC236}">
                <a16:creationId xmlns:a16="http://schemas.microsoft.com/office/drawing/2014/main" id="{F8AAFE2F-7896-697C-567E-D0B6CCD6CF4F}"/>
              </a:ext>
            </a:extLst>
          </p:cNvPr>
          <p:cNvSpPr/>
          <p:nvPr/>
        </p:nvSpPr>
        <p:spPr>
          <a:xfrm>
            <a:off x="478565" y="1093863"/>
            <a:ext cx="2589376" cy="2050990"/>
          </a:xfrm>
          <a:prstGeom prst="wedgeRoundRectCallou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solidFill>
              </a:rPr>
              <a:t>How many eateries offer Online delivery or Table booking service and what are their average consumer votes in Allahabad, Varanasi, and Ghaziabad?</a:t>
            </a:r>
            <a:endParaRPr lang="en-IN" sz="1600" dirty="0">
              <a:solidFill>
                <a:schemeClr val="tx1"/>
              </a:solidFill>
            </a:endParaRPr>
          </a:p>
        </p:txBody>
      </p:sp>
      <p:sp>
        <p:nvSpPr>
          <p:cNvPr id="5" name="Arrow: Right 4">
            <a:extLst>
              <a:ext uri="{FF2B5EF4-FFF2-40B4-BE49-F238E27FC236}">
                <a16:creationId xmlns:a16="http://schemas.microsoft.com/office/drawing/2014/main" id="{8BE147CC-3424-EC90-1609-D42FED99C88A}"/>
              </a:ext>
            </a:extLst>
          </p:cNvPr>
          <p:cNvSpPr/>
          <p:nvPr/>
        </p:nvSpPr>
        <p:spPr>
          <a:xfrm>
            <a:off x="3623417" y="1615155"/>
            <a:ext cx="1418602" cy="658027"/>
          </a:xfrm>
          <a:prstGeom prst="rightArrow">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chemeClr val="tx1"/>
                </a:solidFill>
              </a:rPr>
              <a:t>QUERY</a:t>
            </a:r>
          </a:p>
        </p:txBody>
      </p:sp>
      <p:pic>
        <p:nvPicPr>
          <p:cNvPr id="7" name="Picture 6">
            <a:extLst>
              <a:ext uri="{FF2B5EF4-FFF2-40B4-BE49-F238E27FC236}">
                <a16:creationId xmlns:a16="http://schemas.microsoft.com/office/drawing/2014/main" id="{54AB0881-EA38-7D8E-5C54-0FF2BDF86854}"/>
              </a:ext>
            </a:extLst>
          </p:cNvPr>
          <p:cNvPicPr>
            <a:picLocks noChangeAspect="1"/>
          </p:cNvPicPr>
          <p:nvPr/>
        </p:nvPicPr>
        <p:blipFill>
          <a:blip r:embed="rId2"/>
          <a:stretch>
            <a:fillRect/>
          </a:stretch>
        </p:blipFill>
        <p:spPr>
          <a:xfrm>
            <a:off x="5113234" y="1093863"/>
            <a:ext cx="3946190" cy="1956986"/>
          </a:xfrm>
          <a:prstGeom prst="rect">
            <a:avLst/>
          </a:prstGeom>
        </p:spPr>
      </p:pic>
      <p:sp>
        <p:nvSpPr>
          <p:cNvPr id="8" name="Arrow: Right 7">
            <a:extLst>
              <a:ext uri="{FF2B5EF4-FFF2-40B4-BE49-F238E27FC236}">
                <a16:creationId xmlns:a16="http://schemas.microsoft.com/office/drawing/2014/main" id="{70C827F1-E598-9D05-5B47-FD94CAE50106}"/>
              </a:ext>
            </a:extLst>
          </p:cNvPr>
          <p:cNvSpPr/>
          <p:nvPr/>
        </p:nvSpPr>
        <p:spPr>
          <a:xfrm>
            <a:off x="3486684" y="4480131"/>
            <a:ext cx="1418602" cy="568296"/>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OUTPUT</a:t>
            </a:r>
          </a:p>
        </p:txBody>
      </p:sp>
      <p:pic>
        <p:nvPicPr>
          <p:cNvPr id="10" name="Picture 9">
            <a:extLst>
              <a:ext uri="{FF2B5EF4-FFF2-40B4-BE49-F238E27FC236}">
                <a16:creationId xmlns:a16="http://schemas.microsoft.com/office/drawing/2014/main" id="{A6CD9EBA-B74A-B4C6-C7F5-BA1EA250CB34}"/>
              </a:ext>
            </a:extLst>
          </p:cNvPr>
          <p:cNvPicPr>
            <a:picLocks noChangeAspect="1"/>
          </p:cNvPicPr>
          <p:nvPr/>
        </p:nvPicPr>
        <p:blipFill>
          <a:blip r:embed="rId3"/>
          <a:stretch>
            <a:fillRect/>
          </a:stretch>
        </p:blipFill>
        <p:spPr>
          <a:xfrm>
            <a:off x="5116074" y="4283267"/>
            <a:ext cx="3943350" cy="962025"/>
          </a:xfrm>
          <a:prstGeom prst="rect">
            <a:avLst/>
          </a:prstGeom>
        </p:spPr>
      </p:pic>
    </p:spTree>
    <p:extLst>
      <p:ext uri="{BB962C8B-B14F-4D97-AF65-F5344CB8AC3E}">
        <p14:creationId xmlns:p14="http://schemas.microsoft.com/office/powerpoint/2010/main" val="4107824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648B0C-7A56-050E-1EA2-8730C2ECF009}"/>
              </a:ext>
            </a:extLst>
          </p:cNvPr>
          <p:cNvSpPr/>
          <p:nvPr/>
        </p:nvSpPr>
        <p:spPr>
          <a:xfrm>
            <a:off x="649480" y="572568"/>
            <a:ext cx="2529556" cy="606752"/>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rgbClr val="FFFF00"/>
                </a:solidFill>
              </a:rPr>
              <a:t>Findings</a:t>
            </a:r>
          </a:p>
        </p:txBody>
      </p:sp>
      <p:sp>
        <p:nvSpPr>
          <p:cNvPr id="5" name="TextBox 4">
            <a:extLst>
              <a:ext uri="{FF2B5EF4-FFF2-40B4-BE49-F238E27FC236}">
                <a16:creationId xmlns:a16="http://schemas.microsoft.com/office/drawing/2014/main" id="{2E2FD3EC-20A9-21A4-A167-29D854478998}"/>
              </a:ext>
            </a:extLst>
          </p:cNvPr>
          <p:cNvSpPr txBox="1"/>
          <p:nvPr/>
        </p:nvSpPr>
        <p:spPr>
          <a:xfrm>
            <a:off x="769121" y="1692067"/>
            <a:ext cx="7707559" cy="923330"/>
          </a:xfrm>
          <a:prstGeom prst="rect">
            <a:avLst/>
          </a:prstGeom>
          <a:noFill/>
        </p:spPr>
        <p:txBody>
          <a:bodyPr wrap="none" rtlCol="0">
            <a:spAutoFit/>
          </a:bodyPr>
          <a:lstStyle/>
          <a:p>
            <a:r>
              <a:rPr lang="en-US" dirty="0"/>
              <a:t>• Eateries in Ghaziabad offer Table booking and Online delivery</a:t>
            </a:r>
          </a:p>
          <a:p>
            <a:r>
              <a:rPr lang="en-US" dirty="0"/>
              <a:t> services hence the average consumer vote is much higher than in </a:t>
            </a:r>
          </a:p>
          <a:p>
            <a:r>
              <a:rPr lang="en-US" dirty="0"/>
              <a:t>Allahabad and Varanasi.</a:t>
            </a:r>
            <a:endParaRPr lang="en-IN" dirty="0"/>
          </a:p>
        </p:txBody>
      </p:sp>
      <p:sp>
        <p:nvSpPr>
          <p:cNvPr id="6" name="Rectangle 5">
            <a:extLst>
              <a:ext uri="{FF2B5EF4-FFF2-40B4-BE49-F238E27FC236}">
                <a16:creationId xmlns:a16="http://schemas.microsoft.com/office/drawing/2014/main" id="{D5F5CA72-10E2-B799-F91D-4ACE55955124}"/>
              </a:ext>
            </a:extLst>
          </p:cNvPr>
          <p:cNvSpPr/>
          <p:nvPr/>
        </p:nvSpPr>
        <p:spPr>
          <a:xfrm>
            <a:off x="649480" y="3361016"/>
            <a:ext cx="2529556" cy="476045"/>
          </a:xfrm>
          <a:prstGeom prst="rect">
            <a:avLst/>
          </a:prstGeom>
          <a:solidFill>
            <a:schemeClr val="accent6">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solidFill>
                  <a:srgbClr val="FFFF00"/>
                </a:solidFill>
              </a:rPr>
              <a:t>Solutions</a:t>
            </a:r>
          </a:p>
        </p:txBody>
      </p:sp>
      <p:sp>
        <p:nvSpPr>
          <p:cNvPr id="7" name="TextBox 6">
            <a:extLst>
              <a:ext uri="{FF2B5EF4-FFF2-40B4-BE49-F238E27FC236}">
                <a16:creationId xmlns:a16="http://schemas.microsoft.com/office/drawing/2014/main" id="{7D88A08F-0896-3827-7B66-03F77DE8E1F8}"/>
              </a:ext>
            </a:extLst>
          </p:cNvPr>
          <p:cNvSpPr txBox="1"/>
          <p:nvPr/>
        </p:nvSpPr>
        <p:spPr>
          <a:xfrm>
            <a:off x="769121" y="4435267"/>
            <a:ext cx="6053260" cy="1200329"/>
          </a:xfrm>
          <a:prstGeom prst="rect">
            <a:avLst/>
          </a:prstGeom>
          <a:noFill/>
        </p:spPr>
        <p:txBody>
          <a:bodyPr wrap="none" rtlCol="0">
            <a:spAutoFit/>
          </a:bodyPr>
          <a:lstStyle/>
          <a:p>
            <a:pPr marL="285750" indent="-285750">
              <a:buFont typeface="Wingdings" panose="05000000000000000000" pitchFamily="2" charset="2"/>
              <a:buChar char="ü"/>
            </a:pPr>
            <a:r>
              <a:rPr lang="en-US" dirty="0"/>
              <a:t>The eatery startup should provide both services in </a:t>
            </a:r>
          </a:p>
          <a:p>
            <a:r>
              <a:rPr lang="en-US" dirty="0"/>
              <a:t>Allahabad and Varanasi. </a:t>
            </a:r>
          </a:p>
          <a:p>
            <a:pPr marL="285750" indent="-285750">
              <a:buFont typeface="Wingdings" panose="05000000000000000000" pitchFamily="2" charset="2"/>
              <a:buChar char="ü"/>
            </a:pPr>
            <a:r>
              <a:rPr lang="en-US" dirty="0"/>
              <a:t>In Ghaziabad, the company can provide either </a:t>
            </a:r>
          </a:p>
          <a:p>
            <a:r>
              <a:rPr lang="en-US" dirty="0"/>
              <a:t>Table booking or Online delivery service.</a:t>
            </a:r>
            <a:endParaRPr lang="en-IN" dirty="0"/>
          </a:p>
        </p:txBody>
      </p:sp>
    </p:spTree>
    <p:extLst>
      <p:ext uri="{BB962C8B-B14F-4D97-AF65-F5344CB8AC3E}">
        <p14:creationId xmlns:p14="http://schemas.microsoft.com/office/powerpoint/2010/main" val="2095864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FFC167-FA59-0175-F0AB-48525E3B1B9C}"/>
              </a:ext>
            </a:extLst>
          </p:cNvPr>
          <p:cNvSpPr txBox="1"/>
          <p:nvPr/>
        </p:nvSpPr>
        <p:spPr>
          <a:xfrm>
            <a:off x="1538245" y="256374"/>
            <a:ext cx="3264492" cy="461665"/>
          </a:xfrm>
          <a:prstGeom prst="rect">
            <a:avLst/>
          </a:prstGeom>
          <a:noFill/>
        </p:spPr>
        <p:txBody>
          <a:bodyPr wrap="square" rtlCol="0">
            <a:spAutoFit/>
          </a:bodyPr>
          <a:lstStyle/>
          <a:p>
            <a:r>
              <a:rPr lang="en-IN" sz="2400" b="1" dirty="0">
                <a:solidFill>
                  <a:srgbClr val="FFFF00"/>
                </a:solidFill>
              </a:rPr>
              <a:t>Recommendations</a:t>
            </a:r>
          </a:p>
        </p:txBody>
      </p:sp>
      <p:sp>
        <p:nvSpPr>
          <p:cNvPr id="5" name="TextBox 4">
            <a:extLst>
              <a:ext uri="{FF2B5EF4-FFF2-40B4-BE49-F238E27FC236}">
                <a16:creationId xmlns:a16="http://schemas.microsoft.com/office/drawing/2014/main" id="{8A778F16-3DBD-5E10-39B5-9A5180D7666C}"/>
              </a:ext>
            </a:extLst>
          </p:cNvPr>
          <p:cNvSpPr txBox="1"/>
          <p:nvPr/>
        </p:nvSpPr>
        <p:spPr>
          <a:xfrm>
            <a:off x="495656" y="2508802"/>
            <a:ext cx="3879791" cy="1169551"/>
          </a:xfrm>
          <a:prstGeom prst="rect">
            <a:avLst/>
          </a:prstGeom>
          <a:noFill/>
        </p:spPr>
        <p:txBody>
          <a:bodyPr wrap="square" rtlCol="0">
            <a:spAutoFit/>
          </a:bodyPr>
          <a:lstStyle/>
          <a:p>
            <a:r>
              <a:rPr lang="en-US" sz="1400" dirty="0"/>
              <a:t>To meet the need for high-quality </a:t>
            </a:r>
          </a:p>
          <a:p>
            <a:r>
              <a:rPr lang="en-US" sz="1400" dirty="0"/>
              <a:t>eateries, the eatery startup should </a:t>
            </a:r>
          </a:p>
          <a:p>
            <a:r>
              <a:rPr lang="en-US" sz="1400" dirty="0"/>
              <a:t>focus on opening in low-competition cities such as Allahabad, Varanasi</a:t>
            </a:r>
          </a:p>
          <a:p>
            <a:r>
              <a:rPr lang="en-US" sz="1400" dirty="0"/>
              <a:t>and Ghaziabad.</a:t>
            </a:r>
            <a:endParaRPr lang="en-IN" sz="1400" dirty="0"/>
          </a:p>
        </p:txBody>
      </p:sp>
      <p:pic>
        <p:nvPicPr>
          <p:cNvPr id="7" name="Picture 6">
            <a:extLst>
              <a:ext uri="{FF2B5EF4-FFF2-40B4-BE49-F238E27FC236}">
                <a16:creationId xmlns:a16="http://schemas.microsoft.com/office/drawing/2014/main" id="{A45977E4-2961-651A-07DB-D4D533C3F11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83" b="95750" l="10000" r="90000"/>
                    </a14:imgEffect>
                  </a14:imgLayer>
                </a14:imgProps>
              </a:ext>
              <a:ext uri="{28A0092B-C50C-407E-A947-70E740481C1C}">
                <a14:useLocalDpi xmlns:a14="http://schemas.microsoft.com/office/drawing/2010/main" val="0"/>
              </a:ext>
            </a:extLst>
          </a:blip>
          <a:stretch>
            <a:fillRect/>
          </a:stretch>
        </p:blipFill>
        <p:spPr>
          <a:xfrm>
            <a:off x="1170774" y="1008595"/>
            <a:ext cx="1110954" cy="1110954"/>
          </a:xfrm>
          <a:prstGeom prst="rect">
            <a:avLst/>
          </a:prstGeom>
        </p:spPr>
      </p:pic>
      <p:pic>
        <p:nvPicPr>
          <p:cNvPr id="9" name="Picture 8">
            <a:extLst>
              <a:ext uri="{FF2B5EF4-FFF2-40B4-BE49-F238E27FC236}">
                <a16:creationId xmlns:a16="http://schemas.microsoft.com/office/drawing/2014/main" id="{23C58FB9-8E79-3780-96B5-D6D9FA385A7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056" b="96503" l="4476" r="95385"/>
                    </a14:imgEffect>
                  </a14:imgLayer>
                </a14:imgProps>
              </a:ext>
              <a:ext uri="{28A0092B-C50C-407E-A947-70E740481C1C}">
                <a14:useLocalDpi xmlns:a14="http://schemas.microsoft.com/office/drawing/2010/main" val="0"/>
              </a:ext>
            </a:extLst>
          </a:blip>
          <a:stretch>
            <a:fillRect/>
          </a:stretch>
        </p:blipFill>
        <p:spPr>
          <a:xfrm>
            <a:off x="6933486" y="952831"/>
            <a:ext cx="1469878" cy="1222482"/>
          </a:xfrm>
          <a:prstGeom prst="rect">
            <a:avLst/>
          </a:prstGeom>
        </p:spPr>
      </p:pic>
      <p:sp>
        <p:nvSpPr>
          <p:cNvPr id="10" name="TextBox 9">
            <a:extLst>
              <a:ext uri="{FF2B5EF4-FFF2-40B4-BE49-F238E27FC236}">
                <a16:creationId xmlns:a16="http://schemas.microsoft.com/office/drawing/2014/main" id="{30E794E1-1C9D-FFA0-811E-1B32B570FCA8}"/>
              </a:ext>
            </a:extLst>
          </p:cNvPr>
          <p:cNvSpPr txBox="1"/>
          <p:nvPr/>
        </p:nvSpPr>
        <p:spPr>
          <a:xfrm>
            <a:off x="6007693" y="2508802"/>
            <a:ext cx="2954655" cy="1600438"/>
          </a:xfrm>
          <a:prstGeom prst="rect">
            <a:avLst/>
          </a:prstGeom>
          <a:noFill/>
        </p:spPr>
        <p:txBody>
          <a:bodyPr wrap="none" rtlCol="0">
            <a:spAutoFit/>
          </a:bodyPr>
          <a:lstStyle/>
          <a:p>
            <a:r>
              <a:rPr lang="en-US" sz="1400" dirty="0"/>
              <a:t>The eatery startup should </a:t>
            </a:r>
          </a:p>
          <a:p>
            <a:r>
              <a:rPr lang="en-US" sz="1400" dirty="0"/>
              <a:t>open a budget-friendly outlet</a:t>
            </a:r>
          </a:p>
          <a:p>
            <a:r>
              <a:rPr lang="en-US" sz="1400" dirty="0"/>
              <a:t>in Ghaziabad, and comparably</a:t>
            </a:r>
          </a:p>
          <a:p>
            <a:r>
              <a:rPr lang="en-US" sz="1400" dirty="0"/>
              <a:t>pricey outlets in Varanasi and </a:t>
            </a:r>
          </a:p>
          <a:p>
            <a:r>
              <a:rPr lang="en-US" sz="1400" dirty="0"/>
              <a:t>Allahabad. The average cost</a:t>
            </a:r>
          </a:p>
          <a:p>
            <a:r>
              <a:rPr lang="en-US" sz="1400" dirty="0"/>
              <a:t>of eating for two should not </a:t>
            </a:r>
          </a:p>
          <a:p>
            <a:r>
              <a:rPr lang="en-US" sz="1400" dirty="0"/>
              <a:t>exceed Rs. 1000.</a:t>
            </a:r>
            <a:endParaRPr lang="en-IN" sz="1400" dirty="0"/>
          </a:p>
        </p:txBody>
      </p:sp>
      <p:pic>
        <p:nvPicPr>
          <p:cNvPr id="14" name="Picture 13">
            <a:extLst>
              <a:ext uri="{FF2B5EF4-FFF2-40B4-BE49-F238E27FC236}">
                <a16:creationId xmlns:a16="http://schemas.microsoft.com/office/drawing/2014/main" id="{2D86B10C-CCB9-D858-A858-726999855E3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890679" y="3768697"/>
            <a:ext cx="1488835" cy="1169552"/>
          </a:xfrm>
          <a:prstGeom prst="rect">
            <a:avLst/>
          </a:prstGeom>
        </p:spPr>
      </p:pic>
      <p:sp>
        <p:nvSpPr>
          <p:cNvPr id="15" name="TextBox 14">
            <a:extLst>
              <a:ext uri="{FF2B5EF4-FFF2-40B4-BE49-F238E27FC236}">
                <a16:creationId xmlns:a16="http://schemas.microsoft.com/office/drawing/2014/main" id="{62A81A92-CC8E-5A76-D51F-30170CC69824}"/>
              </a:ext>
            </a:extLst>
          </p:cNvPr>
          <p:cNvSpPr txBox="1"/>
          <p:nvPr/>
        </p:nvSpPr>
        <p:spPr>
          <a:xfrm>
            <a:off x="2281728" y="5178559"/>
            <a:ext cx="4706738" cy="1077218"/>
          </a:xfrm>
          <a:prstGeom prst="rect">
            <a:avLst/>
          </a:prstGeom>
          <a:noFill/>
        </p:spPr>
        <p:txBody>
          <a:bodyPr wrap="none" rtlCol="0">
            <a:spAutoFit/>
          </a:bodyPr>
          <a:lstStyle/>
          <a:p>
            <a:r>
              <a:rPr lang="en-US" sz="1600" dirty="0"/>
              <a:t>The eatery startup should provide both </a:t>
            </a:r>
          </a:p>
          <a:p>
            <a:r>
              <a:rPr lang="en-US" sz="1600" dirty="0"/>
              <a:t>Table booking and Online delivery services in </a:t>
            </a:r>
          </a:p>
          <a:p>
            <a:r>
              <a:rPr lang="en-US" sz="1600" dirty="0"/>
              <a:t>Allahabad and Varanasi, and a minimum of </a:t>
            </a:r>
          </a:p>
          <a:p>
            <a:r>
              <a:rPr lang="en-US" sz="1600" dirty="0"/>
              <a:t>one service in Ghaziabad.</a:t>
            </a:r>
            <a:endParaRPr lang="en-IN" sz="1600" dirty="0"/>
          </a:p>
        </p:txBody>
      </p:sp>
    </p:spTree>
    <p:extLst>
      <p:ext uri="{BB962C8B-B14F-4D97-AF65-F5344CB8AC3E}">
        <p14:creationId xmlns:p14="http://schemas.microsoft.com/office/powerpoint/2010/main" val="1854751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0B4DA8-1D0B-3F0F-B555-DDCBD1F141B2}"/>
              </a:ext>
            </a:extLst>
          </p:cNvPr>
          <p:cNvSpPr txBox="1"/>
          <p:nvPr/>
        </p:nvSpPr>
        <p:spPr>
          <a:xfrm>
            <a:off x="2640649" y="3307221"/>
            <a:ext cx="4426723" cy="923330"/>
          </a:xfrm>
          <a:prstGeom prst="rect">
            <a:avLst/>
          </a:prstGeom>
          <a:noFill/>
          <a:effectLst>
            <a:glow rad="139700">
              <a:schemeClr val="accent1">
                <a:satMod val="175000"/>
                <a:alpha val="40000"/>
              </a:schemeClr>
            </a:glow>
          </a:effectLst>
        </p:spPr>
        <p:txBody>
          <a:bodyPr wrap="square" rtlCol="0">
            <a:spAutoFit/>
            <a:scene3d>
              <a:camera prst="orthographicFront"/>
              <a:lightRig rig="threePt" dir="t"/>
            </a:scene3d>
            <a:sp3d extrusionH="57150" contourW="12700">
              <a:bevelT w="38100" h="38100" prst="angle"/>
              <a:contourClr>
                <a:srgbClr val="FFC000"/>
              </a:contourClr>
            </a:sp3d>
          </a:bodyPr>
          <a:lstStyle/>
          <a:p>
            <a:r>
              <a:rPr lang="en-IN" sz="5400" dirty="0">
                <a:effectLst>
                  <a:glow rad="228600">
                    <a:schemeClr val="accent1">
                      <a:satMod val="175000"/>
                      <a:alpha val="40000"/>
                    </a:schemeClr>
                  </a:glow>
                  <a:outerShdw blurRad="38100" dist="38100" dir="2700000" algn="tl">
                    <a:schemeClr val="tx1">
                      <a:alpha val="43000"/>
                    </a:schemeClr>
                  </a:outerShdw>
                </a:effectLst>
              </a:rPr>
              <a:t>THANK YOU</a:t>
            </a:r>
          </a:p>
        </p:txBody>
      </p:sp>
      <p:pic>
        <p:nvPicPr>
          <p:cNvPr id="1028" name="Picture 4" descr="Writing Literature Feather - Feather Pen Clipart, HD Png Download - vhv">
            <a:extLst>
              <a:ext uri="{FF2B5EF4-FFF2-40B4-BE49-F238E27FC236}">
                <a16:creationId xmlns:a16="http://schemas.microsoft.com/office/drawing/2014/main" id="{336D7E4F-D4EA-33B0-99DC-AFAB83D7F77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151" b="89950" l="10000" r="100000"/>
                    </a14:imgEffect>
                  </a14:imgLayer>
                </a14:imgProps>
              </a:ext>
              <a:ext uri="{28A0092B-C50C-407E-A947-70E740481C1C}">
                <a14:useLocalDpi xmlns:a14="http://schemas.microsoft.com/office/drawing/2010/main" val="0"/>
              </a:ext>
            </a:extLst>
          </a:blip>
          <a:srcRect/>
          <a:stretch>
            <a:fillRect/>
          </a:stretch>
        </p:blipFill>
        <p:spPr bwMode="auto">
          <a:xfrm>
            <a:off x="6096000" y="1476381"/>
            <a:ext cx="2928819" cy="27110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25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36CE-D2FE-B939-8ED0-F442EFD70E15}"/>
              </a:ext>
            </a:extLst>
          </p:cNvPr>
          <p:cNvSpPr txBox="1"/>
          <p:nvPr/>
        </p:nvSpPr>
        <p:spPr>
          <a:xfrm>
            <a:off x="769121" y="999858"/>
            <a:ext cx="3339376" cy="1938992"/>
          </a:xfrm>
          <a:prstGeom prst="rect">
            <a:avLst/>
          </a:prstGeom>
          <a:noFill/>
        </p:spPr>
        <p:txBody>
          <a:bodyPr wrap="none" rtlCol="0">
            <a:spAutoFit/>
          </a:bodyPr>
          <a:lstStyle/>
          <a:p>
            <a:r>
              <a:rPr lang="en-IN" sz="4000" dirty="0">
                <a:solidFill>
                  <a:srgbClr val="002060"/>
                </a:solidFill>
              </a:rPr>
              <a:t>Introduction </a:t>
            </a:r>
          </a:p>
          <a:p>
            <a:r>
              <a:rPr lang="en-IN" sz="4000" dirty="0">
                <a:solidFill>
                  <a:srgbClr val="002060"/>
                </a:solidFill>
              </a:rPr>
              <a:t>         &amp; </a:t>
            </a:r>
          </a:p>
          <a:p>
            <a:r>
              <a:rPr lang="en-IN" sz="4000" dirty="0">
                <a:solidFill>
                  <a:srgbClr val="002060"/>
                </a:solidFill>
              </a:rPr>
              <a:t>Objective</a:t>
            </a:r>
          </a:p>
        </p:txBody>
      </p:sp>
      <p:pic>
        <p:nvPicPr>
          <p:cNvPr id="2050" name="Picture 2">
            <a:extLst>
              <a:ext uri="{FF2B5EF4-FFF2-40B4-BE49-F238E27FC236}">
                <a16:creationId xmlns:a16="http://schemas.microsoft.com/office/drawing/2014/main" id="{1EA28186-CDC3-624C-AF93-12E7A48E5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099" y="1365128"/>
            <a:ext cx="2348274" cy="367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17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536998-7C43-0E96-9962-176C94C15EC1}"/>
              </a:ext>
            </a:extLst>
          </p:cNvPr>
          <p:cNvSpPr txBox="1"/>
          <p:nvPr/>
        </p:nvSpPr>
        <p:spPr>
          <a:xfrm>
            <a:off x="863125" y="632389"/>
            <a:ext cx="1588897" cy="400110"/>
          </a:xfrm>
          <a:prstGeom prst="rect">
            <a:avLst/>
          </a:prstGeom>
          <a:noFill/>
        </p:spPr>
        <p:txBody>
          <a:bodyPr wrap="none" rtlCol="0">
            <a:spAutoFit/>
          </a:bodyPr>
          <a:lstStyle/>
          <a:p>
            <a:r>
              <a:rPr lang="en-IN" sz="2000" dirty="0">
                <a:solidFill>
                  <a:srgbClr val="FFFF00"/>
                </a:solidFill>
              </a:rPr>
              <a:t>Case Study</a:t>
            </a:r>
          </a:p>
        </p:txBody>
      </p:sp>
      <p:sp>
        <p:nvSpPr>
          <p:cNvPr id="5" name="TextBox 4">
            <a:extLst>
              <a:ext uri="{FF2B5EF4-FFF2-40B4-BE49-F238E27FC236}">
                <a16:creationId xmlns:a16="http://schemas.microsoft.com/office/drawing/2014/main" id="{D6FABE60-F79B-6E9E-C1FF-3A65F7DF3EE4}"/>
              </a:ext>
            </a:extLst>
          </p:cNvPr>
          <p:cNvSpPr txBox="1"/>
          <p:nvPr/>
        </p:nvSpPr>
        <p:spPr>
          <a:xfrm>
            <a:off x="102550" y="1179320"/>
            <a:ext cx="10015542" cy="830997"/>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The case study consists of 3 datasets. The analysis is done on the Zomato dataset</a:t>
            </a:r>
          </a:p>
          <a:p>
            <a:r>
              <a:rPr lang="en-US" sz="1600" dirty="0"/>
              <a:t>      which includes customer ratings about 9000+ eateries all over the world.</a:t>
            </a:r>
          </a:p>
          <a:p>
            <a:r>
              <a:rPr lang="en-US" sz="1600" dirty="0"/>
              <a:t>     The other two datasets are used for data cleaning. </a:t>
            </a:r>
          </a:p>
        </p:txBody>
      </p:sp>
      <p:sp>
        <p:nvSpPr>
          <p:cNvPr id="6" name="TextBox 5">
            <a:extLst>
              <a:ext uri="{FF2B5EF4-FFF2-40B4-BE49-F238E27FC236}">
                <a16:creationId xmlns:a16="http://schemas.microsoft.com/office/drawing/2014/main" id="{20BC9609-9717-6EC2-4243-A47F767C8695}"/>
              </a:ext>
            </a:extLst>
          </p:cNvPr>
          <p:cNvSpPr txBox="1"/>
          <p:nvPr/>
        </p:nvSpPr>
        <p:spPr>
          <a:xfrm>
            <a:off x="196553" y="2409914"/>
            <a:ext cx="7670690" cy="1200329"/>
          </a:xfrm>
          <a:prstGeom prst="rect">
            <a:avLst/>
          </a:prstGeom>
          <a:noFill/>
        </p:spPr>
        <p:txBody>
          <a:bodyPr wrap="none" rtlCol="0">
            <a:spAutoFit/>
          </a:bodyPr>
          <a:lstStyle/>
          <a:p>
            <a:pPr marL="285750" indent="-285750">
              <a:buFont typeface="Wingdings" panose="05000000000000000000" pitchFamily="2" charset="2"/>
              <a:buChar char="v"/>
            </a:pPr>
            <a:r>
              <a:rPr lang="en-US" dirty="0"/>
              <a:t>There are 7 questions that have been created for the analysis. </a:t>
            </a:r>
          </a:p>
          <a:p>
            <a:r>
              <a:rPr lang="en-US" dirty="0"/>
              <a:t>     The first 2 help to decide the location, </a:t>
            </a:r>
          </a:p>
          <a:p>
            <a:r>
              <a:rPr lang="en-US" dirty="0"/>
              <a:t>     the next 3 help to choose the price range, and the last 2 help to </a:t>
            </a:r>
          </a:p>
          <a:p>
            <a:r>
              <a:rPr lang="en-US" dirty="0"/>
              <a:t>     choose the services for the eatery startup. </a:t>
            </a:r>
            <a:endParaRPr lang="en-IN" dirty="0"/>
          </a:p>
        </p:txBody>
      </p:sp>
    </p:spTree>
    <p:extLst>
      <p:ext uri="{BB962C8B-B14F-4D97-AF65-F5344CB8AC3E}">
        <p14:creationId xmlns:p14="http://schemas.microsoft.com/office/powerpoint/2010/main" val="215876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6B1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80FA98-5AE1-8F77-4AFC-B084D5ABC62A}"/>
              </a:ext>
            </a:extLst>
          </p:cNvPr>
          <p:cNvSpPr txBox="1"/>
          <p:nvPr/>
        </p:nvSpPr>
        <p:spPr>
          <a:xfrm>
            <a:off x="247828" y="1016950"/>
            <a:ext cx="1659429" cy="461665"/>
          </a:xfrm>
          <a:prstGeom prst="rect">
            <a:avLst/>
          </a:prstGeom>
          <a:noFill/>
        </p:spPr>
        <p:txBody>
          <a:bodyPr wrap="none" rtlCol="0">
            <a:spAutoFit/>
          </a:bodyPr>
          <a:lstStyle/>
          <a:p>
            <a:r>
              <a:rPr lang="en-IN" sz="2400" dirty="0">
                <a:solidFill>
                  <a:schemeClr val="bg2">
                    <a:lumMod val="20000"/>
                    <a:lumOff val="80000"/>
                  </a:schemeClr>
                </a:solidFill>
              </a:rPr>
              <a:t>Objective</a:t>
            </a:r>
          </a:p>
        </p:txBody>
      </p:sp>
      <p:sp>
        <p:nvSpPr>
          <p:cNvPr id="5" name="TextBox 4">
            <a:extLst>
              <a:ext uri="{FF2B5EF4-FFF2-40B4-BE49-F238E27FC236}">
                <a16:creationId xmlns:a16="http://schemas.microsoft.com/office/drawing/2014/main" id="{65073B4C-C38E-1944-CFEB-682DE735D094}"/>
              </a:ext>
            </a:extLst>
          </p:cNvPr>
          <p:cNvSpPr txBox="1"/>
          <p:nvPr/>
        </p:nvSpPr>
        <p:spPr>
          <a:xfrm>
            <a:off x="247828" y="2110811"/>
            <a:ext cx="1215397" cy="400110"/>
          </a:xfrm>
          <a:prstGeom prst="rect">
            <a:avLst/>
          </a:prstGeom>
          <a:noFill/>
        </p:spPr>
        <p:txBody>
          <a:bodyPr wrap="none" rtlCol="0">
            <a:spAutoFit/>
          </a:bodyPr>
          <a:lstStyle/>
          <a:p>
            <a:r>
              <a:rPr lang="en-IN" sz="2000" dirty="0">
                <a:solidFill>
                  <a:schemeClr val="accent4">
                    <a:lumMod val="20000"/>
                    <a:lumOff val="80000"/>
                  </a:schemeClr>
                </a:solidFill>
              </a:rPr>
              <a:t>Problem</a:t>
            </a:r>
          </a:p>
        </p:txBody>
      </p:sp>
      <p:sp>
        <p:nvSpPr>
          <p:cNvPr id="6" name="TextBox 5">
            <a:extLst>
              <a:ext uri="{FF2B5EF4-FFF2-40B4-BE49-F238E27FC236}">
                <a16:creationId xmlns:a16="http://schemas.microsoft.com/office/drawing/2014/main" id="{5629702D-CDE5-C481-F13A-D90AAA132626}"/>
              </a:ext>
            </a:extLst>
          </p:cNvPr>
          <p:cNvSpPr txBox="1"/>
          <p:nvPr/>
        </p:nvSpPr>
        <p:spPr>
          <a:xfrm>
            <a:off x="247828" y="2820112"/>
            <a:ext cx="8731878" cy="1200329"/>
          </a:xfrm>
          <a:prstGeom prst="rect">
            <a:avLst/>
          </a:prstGeom>
          <a:noFill/>
        </p:spPr>
        <p:txBody>
          <a:bodyPr wrap="none" rtlCol="0">
            <a:spAutoFit/>
          </a:bodyPr>
          <a:lstStyle/>
          <a:p>
            <a:pPr marL="285750" indent="-285750">
              <a:buFont typeface="Wingdings" panose="05000000000000000000" pitchFamily="2" charset="2"/>
              <a:buChar char="Ø"/>
            </a:pPr>
            <a:r>
              <a:rPr lang="en-US" dirty="0"/>
              <a:t>High competition in cities of India's Central Region among </a:t>
            </a:r>
          </a:p>
          <a:p>
            <a:r>
              <a:rPr lang="en-US" dirty="0"/>
              <a:t>    existing eateries serving North Indian cuisine.</a:t>
            </a:r>
          </a:p>
          <a:p>
            <a:pPr marL="285750" indent="-285750">
              <a:buFont typeface="Wingdings" panose="05000000000000000000" pitchFamily="2" charset="2"/>
              <a:buChar char="Ø"/>
            </a:pPr>
            <a:r>
              <a:rPr lang="en-US" dirty="0"/>
              <a:t>Different price range in different cities. </a:t>
            </a:r>
          </a:p>
          <a:p>
            <a:pPr marL="285750" indent="-285750">
              <a:buFont typeface="Wingdings" panose="05000000000000000000" pitchFamily="2" charset="2"/>
              <a:buChar char="Ø"/>
            </a:pPr>
            <a:r>
              <a:rPr lang="en-US" dirty="0"/>
              <a:t>Deciding to provide table reservations or online delivery services city-wise.</a:t>
            </a:r>
            <a:endParaRPr lang="en-IN" dirty="0"/>
          </a:p>
        </p:txBody>
      </p:sp>
      <p:sp>
        <p:nvSpPr>
          <p:cNvPr id="7" name="TextBox 6">
            <a:extLst>
              <a:ext uri="{FF2B5EF4-FFF2-40B4-BE49-F238E27FC236}">
                <a16:creationId xmlns:a16="http://schemas.microsoft.com/office/drawing/2014/main" id="{311DD212-3886-2326-B80B-0424755EC650}"/>
              </a:ext>
            </a:extLst>
          </p:cNvPr>
          <p:cNvSpPr txBox="1"/>
          <p:nvPr/>
        </p:nvSpPr>
        <p:spPr>
          <a:xfrm>
            <a:off x="4426722" y="4725824"/>
            <a:ext cx="5715088" cy="1384995"/>
          </a:xfrm>
          <a:prstGeom prst="rect">
            <a:avLst/>
          </a:prstGeom>
          <a:noFill/>
        </p:spPr>
        <p:txBody>
          <a:bodyPr wrap="square" rtlCol="0">
            <a:spAutoFit/>
          </a:bodyPr>
          <a:lstStyle/>
          <a:p>
            <a:r>
              <a:rPr lang="en-IN" sz="2000" dirty="0">
                <a:solidFill>
                  <a:srgbClr val="00B050"/>
                </a:solidFill>
              </a:rPr>
              <a:t>Solution</a:t>
            </a:r>
          </a:p>
          <a:p>
            <a:r>
              <a:rPr lang="en-US" sz="1600" dirty="0"/>
              <a:t>• To analyze and determine </a:t>
            </a:r>
          </a:p>
          <a:p>
            <a:r>
              <a:rPr lang="en-US" sz="1600" dirty="0"/>
              <a:t>the ideal Cities, Price range, </a:t>
            </a:r>
          </a:p>
          <a:p>
            <a:r>
              <a:rPr lang="en-US" sz="1600" dirty="0"/>
              <a:t>and Services for an eatery startup providing </a:t>
            </a:r>
          </a:p>
          <a:p>
            <a:r>
              <a:rPr lang="en-US" sz="1600" dirty="0"/>
              <a:t>North Indian food in India's central region. </a:t>
            </a:r>
            <a:endParaRPr lang="en-IN" sz="1600" dirty="0"/>
          </a:p>
        </p:txBody>
      </p:sp>
      <p:pic>
        <p:nvPicPr>
          <p:cNvPr id="9" name="Picture 8">
            <a:extLst>
              <a:ext uri="{FF2B5EF4-FFF2-40B4-BE49-F238E27FC236}">
                <a16:creationId xmlns:a16="http://schemas.microsoft.com/office/drawing/2014/main" id="{E3DC4A3E-FECA-5D06-9D31-4D98EBFCB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76" y="831970"/>
            <a:ext cx="2705047" cy="1577944"/>
          </a:xfrm>
          <a:prstGeom prst="rect">
            <a:avLst/>
          </a:prstGeom>
        </p:spPr>
      </p:pic>
      <p:pic>
        <p:nvPicPr>
          <p:cNvPr id="11" name="Picture 10">
            <a:extLst>
              <a:ext uri="{FF2B5EF4-FFF2-40B4-BE49-F238E27FC236}">
                <a16:creationId xmlns:a16="http://schemas.microsoft.com/office/drawing/2014/main" id="{18D81B2E-DA54-47C2-0D33-59F9A6A4DF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25" b="89918" l="10000" r="90000"/>
                    </a14:imgEffect>
                  </a14:imgLayer>
                </a14:imgProps>
              </a:ext>
              <a:ext uri="{28A0092B-C50C-407E-A947-70E740481C1C}">
                <a14:useLocalDpi xmlns:a14="http://schemas.microsoft.com/office/drawing/2010/main" val="0"/>
              </a:ext>
            </a:extLst>
          </a:blip>
          <a:stretch>
            <a:fillRect/>
          </a:stretch>
        </p:blipFill>
        <p:spPr>
          <a:xfrm>
            <a:off x="552927" y="4335502"/>
            <a:ext cx="2130452" cy="2171877"/>
          </a:xfrm>
          <a:prstGeom prst="rect">
            <a:avLst/>
          </a:prstGeom>
        </p:spPr>
      </p:pic>
    </p:spTree>
    <p:extLst>
      <p:ext uri="{BB962C8B-B14F-4D97-AF65-F5344CB8AC3E}">
        <p14:creationId xmlns:p14="http://schemas.microsoft.com/office/powerpoint/2010/main" val="424448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609BC41-B10A-AB0B-C19E-E17353A8D007}"/>
              </a:ext>
            </a:extLst>
          </p:cNvPr>
          <p:cNvSpPr txBox="1"/>
          <p:nvPr/>
        </p:nvSpPr>
        <p:spPr>
          <a:xfrm>
            <a:off x="4469450" y="2734654"/>
            <a:ext cx="4562127" cy="2215991"/>
          </a:xfrm>
          <a:prstGeom prst="rect">
            <a:avLst/>
          </a:prstGeom>
          <a:noFill/>
        </p:spPr>
        <p:txBody>
          <a:bodyPr wrap="square" rtlCol="0">
            <a:spAutoFit/>
          </a:bodyPr>
          <a:lstStyle/>
          <a:p>
            <a:r>
              <a:rPr lang="en-IN" sz="6000" dirty="0">
                <a:solidFill>
                  <a:schemeClr val="accent1">
                    <a:lumMod val="40000"/>
                    <a:lumOff val="60000"/>
                  </a:schemeClr>
                </a:solidFill>
              </a:rPr>
              <a:t>Data Collection</a:t>
            </a:r>
          </a:p>
          <a:p>
            <a:endParaRPr lang="en-IN" dirty="0"/>
          </a:p>
        </p:txBody>
      </p:sp>
      <p:pic>
        <p:nvPicPr>
          <p:cNvPr id="11" name="Picture 10">
            <a:extLst>
              <a:ext uri="{FF2B5EF4-FFF2-40B4-BE49-F238E27FC236}">
                <a16:creationId xmlns:a16="http://schemas.microsoft.com/office/drawing/2014/main" id="{3D86CE3E-E27A-742F-18D8-940C27BBE4A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72625" y="1415397"/>
            <a:ext cx="3429000" cy="3429000"/>
          </a:xfrm>
          <a:prstGeom prst="rect">
            <a:avLst/>
          </a:prstGeom>
        </p:spPr>
      </p:pic>
    </p:spTree>
    <p:extLst>
      <p:ext uri="{BB962C8B-B14F-4D97-AF65-F5344CB8AC3E}">
        <p14:creationId xmlns:p14="http://schemas.microsoft.com/office/powerpoint/2010/main" val="386392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EAF60B-8CA5-E61E-60E9-355F5A2D25F6}"/>
              </a:ext>
            </a:extLst>
          </p:cNvPr>
          <p:cNvSpPr txBox="1"/>
          <p:nvPr/>
        </p:nvSpPr>
        <p:spPr>
          <a:xfrm>
            <a:off x="811850" y="700756"/>
            <a:ext cx="5583549"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project consist of 3 datasets: </a:t>
            </a:r>
          </a:p>
          <a:p>
            <a:r>
              <a:rPr lang="en-US" dirty="0"/>
              <a:t>                             - Zomato</a:t>
            </a:r>
          </a:p>
          <a:p>
            <a:r>
              <a:rPr lang="en-US" dirty="0"/>
              <a:t>                             - Country code</a:t>
            </a:r>
          </a:p>
          <a:p>
            <a:r>
              <a:rPr lang="en-US" dirty="0"/>
              <a:t>                             - City region </a:t>
            </a:r>
          </a:p>
          <a:p>
            <a:endParaRPr lang="en-US" dirty="0"/>
          </a:p>
          <a:p>
            <a:pPr marL="285750" indent="-285750">
              <a:buFont typeface="Wingdings" panose="05000000000000000000" pitchFamily="2" charset="2"/>
              <a:buChar char="§"/>
            </a:pPr>
            <a:r>
              <a:rPr lang="en-US" dirty="0"/>
              <a:t>The analysis is done on Zomato with the help of Country code and City region. </a:t>
            </a:r>
          </a:p>
          <a:p>
            <a:endParaRPr lang="en-US" dirty="0"/>
          </a:p>
          <a:p>
            <a:pPr marL="285750" indent="-285750">
              <a:buFont typeface="Wingdings" panose="05000000000000000000" pitchFamily="2" charset="2"/>
              <a:buChar char="§"/>
            </a:pPr>
            <a:r>
              <a:rPr lang="en-US" dirty="0"/>
              <a:t>Zomato and Country code files were </a:t>
            </a:r>
          </a:p>
          <a:p>
            <a:r>
              <a:rPr lang="en-US" dirty="0"/>
              <a:t>    collected from Kaggle. </a:t>
            </a:r>
          </a:p>
          <a:p>
            <a:r>
              <a:rPr lang="en-US" dirty="0"/>
              <a:t>    City region file was made for </a:t>
            </a:r>
          </a:p>
          <a:p>
            <a:r>
              <a:rPr lang="en-US" dirty="0"/>
              <a:t>    data cleaning purpose.</a:t>
            </a:r>
            <a:endParaRPr lang="en-IN" dirty="0"/>
          </a:p>
        </p:txBody>
      </p:sp>
    </p:spTree>
    <p:extLst>
      <p:ext uri="{BB962C8B-B14F-4D97-AF65-F5344CB8AC3E}">
        <p14:creationId xmlns:p14="http://schemas.microsoft.com/office/powerpoint/2010/main" val="420822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42604D-477B-BECB-FBB1-9B6B7310F1E2}"/>
              </a:ext>
            </a:extLst>
          </p:cNvPr>
          <p:cNvSpPr txBox="1"/>
          <p:nvPr/>
        </p:nvSpPr>
        <p:spPr>
          <a:xfrm>
            <a:off x="393107" y="435836"/>
            <a:ext cx="2528256" cy="400110"/>
          </a:xfrm>
          <a:prstGeom prst="rect">
            <a:avLst/>
          </a:prstGeom>
          <a:noFill/>
        </p:spPr>
        <p:txBody>
          <a:bodyPr wrap="none" rtlCol="0">
            <a:spAutoFit/>
          </a:bodyPr>
          <a:lstStyle/>
          <a:p>
            <a:r>
              <a:rPr lang="en-IN" sz="2000" b="1" dirty="0">
                <a:solidFill>
                  <a:srgbClr val="7030A0"/>
                </a:solidFill>
              </a:rPr>
              <a:t>About the datasets</a:t>
            </a:r>
          </a:p>
        </p:txBody>
      </p:sp>
      <p:sp>
        <p:nvSpPr>
          <p:cNvPr id="5" name="TextBox 4">
            <a:extLst>
              <a:ext uri="{FF2B5EF4-FFF2-40B4-BE49-F238E27FC236}">
                <a16:creationId xmlns:a16="http://schemas.microsoft.com/office/drawing/2014/main" id="{DAD85352-7EFF-643A-752F-B553E188E533}"/>
              </a:ext>
            </a:extLst>
          </p:cNvPr>
          <p:cNvSpPr txBox="1"/>
          <p:nvPr/>
        </p:nvSpPr>
        <p:spPr>
          <a:xfrm>
            <a:off x="76912" y="1290415"/>
            <a:ext cx="4136165" cy="523220"/>
          </a:xfrm>
          <a:prstGeom prst="rect">
            <a:avLst/>
          </a:prstGeom>
          <a:noFill/>
        </p:spPr>
        <p:txBody>
          <a:bodyPr wrap="square" rtlCol="0">
            <a:spAutoFit/>
          </a:bodyPr>
          <a:lstStyle/>
          <a:p>
            <a:r>
              <a:rPr lang="en-IN" sz="1400" dirty="0">
                <a:solidFill>
                  <a:schemeClr val="accent1">
                    <a:lumMod val="75000"/>
                  </a:schemeClr>
                </a:solidFill>
                <a:latin typeface="Arial Black" panose="020B0A04020102020204" pitchFamily="34" charset="0"/>
              </a:rPr>
              <a:t>Zomato dataset has 9551 rows And 19 columns</a:t>
            </a:r>
          </a:p>
        </p:txBody>
      </p:sp>
      <p:pic>
        <p:nvPicPr>
          <p:cNvPr id="7" name="Picture 6">
            <a:extLst>
              <a:ext uri="{FF2B5EF4-FFF2-40B4-BE49-F238E27FC236}">
                <a16:creationId xmlns:a16="http://schemas.microsoft.com/office/drawing/2014/main" id="{BE2B14A6-556F-6E86-4F4D-CCE20E1AC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1641" y="1024828"/>
            <a:ext cx="4556172" cy="2526785"/>
          </a:xfrm>
          <a:prstGeom prst="rect">
            <a:avLst/>
          </a:prstGeom>
        </p:spPr>
      </p:pic>
      <p:sp>
        <p:nvSpPr>
          <p:cNvPr id="8" name="TextBox 7">
            <a:extLst>
              <a:ext uri="{FF2B5EF4-FFF2-40B4-BE49-F238E27FC236}">
                <a16:creationId xmlns:a16="http://schemas.microsoft.com/office/drawing/2014/main" id="{9CCE4BD3-FA09-13E2-92CB-796B8DBD7610}"/>
              </a:ext>
            </a:extLst>
          </p:cNvPr>
          <p:cNvSpPr txBox="1"/>
          <p:nvPr/>
        </p:nvSpPr>
        <p:spPr>
          <a:xfrm>
            <a:off x="282011" y="3999432"/>
            <a:ext cx="3931066" cy="523220"/>
          </a:xfrm>
          <a:prstGeom prst="rect">
            <a:avLst/>
          </a:prstGeom>
          <a:noFill/>
        </p:spPr>
        <p:txBody>
          <a:bodyPr wrap="square" rtlCol="0">
            <a:spAutoFit/>
          </a:bodyPr>
          <a:lstStyle/>
          <a:p>
            <a:r>
              <a:rPr lang="en-US" sz="1400" dirty="0">
                <a:solidFill>
                  <a:schemeClr val="accent1">
                    <a:lumMod val="75000"/>
                  </a:schemeClr>
                </a:solidFill>
                <a:latin typeface="Arial Black" panose="020B0A04020102020204" pitchFamily="34" charset="0"/>
              </a:rPr>
              <a:t>Country code has 15 rows and 2 columns </a:t>
            </a:r>
            <a:endParaRPr lang="en-IN" sz="1400" dirty="0">
              <a:solidFill>
                <a:schemeClr val="accent1">
                  <a:lumMod val="75000"/>
                </a:schemeClr>
              </a:solidFill>
              <a:latin typeface="Arial Black" panose="020B0A04020102020204" pitchFamily="34" charset="0"/>
            </a:endParaRPr>
          </a:p>
        </p:txBody>
      </p:sp>
      <p:pic>
        <p:nvPicPr>
          <p:cNvPr id="10" name="Picture 9">
            <a:extLst>
              <a:ext uri="{FF2B5EF4-FFF2-40B4-BE49-F238E27FC236}">
                <a16:creationId xmlns:a16="http://schemas.microsoft.com/office/drawing/2014/main" id="{118B846E-E66D-8F66-E877-CB0E62AA9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1641" y="3969361"/>
            <a:ext cx="4556172" cy="488698"/>
          </a:xfrm>
          <a:prstGeom prst="rect">
            <a:avLst/>
          </a:prstGeom>
        </p:spPr>
      </p:pic>
      <p:sp>
        <p:nvSpPr>
          <p:cNvPr id="11" name="TextBox 10">
            <a:extLst>
              <a:ext uri="{FF2B5EF4-FFF2-40B4-BE49-F238E27FC236}">
                <a16:creationId xmlns:a16="http://schemas.microsoft.com/office/drawing/2014/main" id="{23DF8418-B376-DE95-241E-5C828D9CD400}"/>
              </a:ext>
            </a:extLst>
          </p:cNvPr>
          <p:cNvSpPr txBox="1"/>
          <p:nvPr/>
        </p:nvSpPr>
        <p:spPr>
          <a:xfrm>
            <a:off x="282011" y="5204389"/>
            <a:ext cx="4204531" cy="307777"/>
          </a:xfrm>
          <a:prstGeom prst="rect">
            <a:avLst/>
          </a:prstGeom>
          <a:noFill/>
        </p:spPr>
        <p:txBody>
          <a:bodyPr wrap="square" rtlCol="0">
            <a:spAutoFit/>
          </a:bodyPr>
          <a:lstStyle/>
          <a:p>
            <a:r>
              <a:rPr lang="en-IN" sz="1400" dirty="0">
                <a:solidFill>
                  <a:schemeClr val="accent1">
                    <a:lumMod val="75000"/>
                  </a:schemeClr>
                </a:solidFill>
                <a:latin typeface="Arial Black" panose="020B0A04020102020204" pitchFamily="34" charset="0"/>
              </a:rPr>
              <a:t>City Region has 43 rows and 2 columns</a:t>
            </a:r>
          </a:p>
        </p:txBody>
      </p:sp>
      <p:pic>
        <p:nvPicPr>
          <p:cNvPr id="13" name="Picture 12">
            <a:extLst>
              <a:ext uri="{FF2B5EF4-FFF2-40B4-BE49-F238E27FC236}">
                <a16:creationId xmlns:a16="http://schemas.microsoft.com/office/drawing/2014/main" id="{C21D3CDE-560B-16C0-D1FB-DE3AB13DE4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1641" y="5204389"/>
            <a:ext cx="4556172" cy="439697"/>
          </a:xfrm>
          <a:prstGeom prst="rect">
            <a:avLst/>
          </a:prstGeom>
        </p:spPr>
      </p:pic>
    </p:spTree>
    <p:extLst>
      <p:ext uri="{BB962C8B-B14F-4D97-AF65-F5344CB8AC3E}">
        <p14:creationId xmlns:p14="http://schemas.microsoft.com/office/powerpoint/2010/main" val="267728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EC1D48-4BA2-6F72-B5BF-89D2FC759675}"/>
              </a:ext>
            </a:extLst>
          </p:cNvPr>
          <p:cNvSpPr txBox="1"/>
          <p:nvPr/>
        </p:nvSpPr>
        <p:spPr>
          <a:xfrm>
            <a:off x="5230735" y="2306304"/>
            <a:ext cx="4379725" cy="984885"/>
          </a:xfrm>
          <a:prstGeom prst="rect">
            <a:avLst/>
          </a:prstGeom>
          <a:noFill/>
        </p:spPr>
        <p:txBody>
          <a:bodyPr wrap="none" rtlCol="0">
            <a:spAutoFit/>
          </a:bodyPr>
          <a:lstStyle/>
          <a:p>
            <a:r>
              <a:rPr lang="en-US" sz="4400" dirty="0">
                <a:solidFill>
                  <a:schemeClr val="accent1">
                    <a:lumMod val="40000"/>
                    <a:lumOff val="60000"/>
                  </a:schemeClr>
                </a:solidFill>
              </a:rPr>
              <a:t>Data Cleaning </a:t>
            </a:r>
          </a:p>
          <a:p>
            <a:r>
              <a:rPr lang="en-US" sz="1400" dirty="0">
                <a:solidFill>
                  <a:srgbClr val="FFC000"/>
                </a:solidFill>
              </a:rPr>
              <a:t>with Excel Function and Query</a:t>
            </a:r>
            <a:endParaRPr lang="en-IN" sz="1400" dirty="0">
              <a:solidFill>
                <a:srgbClr val="FFC000"/>
              </a:solidFill>
            </a:endParaRPr>
          </a:p>
        </p:txBody>
      </p:sp>
      <p:pic>
        <p:nvPicPr>
          <p:cNvPr id="8" name="Picture 7">
            <a:extLst>
              <a:ext uri="{FF2B5EF4-FFF2-40B4-BE49-F238E27FC236}">
                <a16:creationId xmlns:a16="http://schemas.microsoft.com/office/drawing/2014/main" id="{43F8FDBB-553B-DA99-93AB-53C89E20F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14" y="1230594"/>
            <a:ext cx="4674550" cy="3136307"/>
          </a:xfrm>
          <a:prstGeom prst="rect">
            <a:avLst/>
          </a:prstGeom>
        </p:spPr>
      </p:pic>
    </p:spTree>
    <p:extLst>
      <p:ext uri="{BB962C8B-B14F-4D97-AF65-F5344CB8AC3E}">
        <p14:creationId xmlns:p14="http://schemas.microsoft.com/office/powerpoint/2010/main" val="464108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704</TotalTime>
  <Words>1180</Words>
  <Application>Microsoft Office PowerPoint</Application>
  <PresentationFormat>Widescreen</PresentationFormat>
  <Paragraphs>179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Century Gothic</vt:lpstr>
      <vt:lpstr>Courier New</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nisha.tripathy231@gmail.com</dc:creator>
  <cp:lastModifiedBy>nisha.tripathy231@gmail.com</cp:lastModifiedBy>
  <cp:revision>1</cp:revision>
  <dcterms:created xsi:type="dcterms:W3CDTF">2023-04-16T07:38:28Z</dcterms:created>
  <dcterms:modified xsi:type="dcterms:W3CDTF">2023-04-16T19:23:19Z</dcterms:modified>
</cp:coreProperties>
</file>