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3" r:id="rId6"/>
    <p:sldId id="264" r:id="rId7"/>
    <p:sldId id="259" r:id="rId8"/>
    <p:sldId id="260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tatistics%20Assignment\assignment\SALES\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Sales,</a:t>
            </a:r>
            <a:r>
              <a:rPr lang="en-IN" baseline="0"/>
              <a:t> 2011-2013</a:t>
            </a:r>
            <a:endParaRPr lang="en-IN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dataset!$B$1</c:f>
              <c:strCache>
                <c:ptCount val="1"/>
                <c:pt idx="0">
                  <c:v>Jan</c:v>
                </c:pt>
              </c:strCache>
            </c:strRef>
          </c:tx>
          <c:invertIfNegative val="0"/>
          <c:cat>
            <c:numRef>
              <c:f>dataset!$A$2:$A$4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dataset!$B$2:$B$4</c:f>
              <c:numCache>
                <c:formatCode>_("$"* #,##0.00_);_("$"* \(#,##0.00\);_("$"* "-"??_);_(@_)</c:formatCode>
                <c:ptCount val="3"/>
                <c:pt idx="0">
                  <c:v>130073</c:v>
                </c:pt>
                <c:pt idx="1">
                  <c:v>131379</c:v>
                </c:pt>
                <c:pt idx="2">
                  <c:v>133023</c:v>
                </c:pt>
              </c:numCache>
            </c:numRef>
          </c:val>
        </c:ser>
        <c:ser>
          <c:idx val="1"/>
          <c:order val="1"/>
          <c:tx>
            <c:strRef>
              <c:f>dataset!$C$1</c:f>
              <c:strCache>
                <c:ptCount val="1"/>
                <c:pt idx="0">
                  <c:v>Feb</c:v>
                </c:pt>
              </c:strCache>
            </c:strRef>
          </c:tx>
          <c:invertIfNegative val="0"/>
          <c:cat>
            <c:numRef>
              <c:f>dataset!$A$2:$A$4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dataset!$C$2:$C$4</c:f>
              <c:numCache>
                <c:formatCode>_("$"* #,##0.00_);_("$"* \(#,##0.00\);_("$"* "-"??_);_(@_)</c:formatCode>
                <c:ptCount val="3"/>
                <c:pt idx="0">
                  <c:v>146779</c:v>
                </c:pt>
                <c:pt idx="1">
                  <c:v>148249</c:v>
                </c:pt>
                <c:pt idx="2">
                  <c:v>150097</c:v>
                </c:pt>
              </c:numCache>
            </c:numRef>
          </c:val>
        </c:ser>
        <c:ser>
          <c:idx val="2"/>
          <c:order val="2"/>
          <c:tx>
            <c:strRef>
              <c:f>dataset!$D$1</c:f>
              <c:strCache>
                <c:ptCount val="1"/>
                <c:pt idx="0">
                  <c:v>Mar</c:v>
                </c:pt>
              </c:strCache>
            </c:strRef>
          </c:tx>
          <c:invertIfNegative val="0"/>
          <c:cat>
            <c:numRef>
              <c:f>dataset!$A$2:$A$4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dataset!$D$2:$D$4</c:f>
              <c:numCache>
                <c:formatCode>_("$"* #,##0.00_);_("$"* \(#,##0.00\);_("$"* "-"??_);_(@_)</c:formatCode>
                <c:ptCount val="3"/>
                <c:pt idx="0">
                  <c:v>140244</c:v>
                </c:pt>
                <c:pt idx="1">
                  <c:v>141647</c:v>
                </c:pt>
                <c:pt idx="2">
                  <c:v>143415</c:v>
                </c:pt>
              </c:numCache>
            </c:numRef>
          </c:val>
        </c:ser>
        <c:ser>
          <c:idx val="3"/>
          <c:order val="3"/>
          <c:tx>
            <c:strRef>
              <c:f>dataset!$E$1</c:f>
              <c:strCache>
                <c:ptCount val="1"/>
                <c:pt idx="0">
                  <c:v>Apr</c:v>
                </c:pt>
              </c:strCache>
            </c:strRef>
          </c:tx>
          <c:invertIfNegative val="0"/>
          <c:cat>
            <c:numRef>
              <c:f>dataset!$A$2:$A$4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dataset!$E$2:$E$4</c:f>
              <c:numCache>
                <c:formatCode>_("$"* #,##0.00_);_("$"* \(#,##0.00\);_("$"* "-"??_);_(@_)</c:formatCode>
                <c:ptCount val="3"/>
                <c:pt idx="0">
                  <c:v>141825</c:v>
                </c:pt>
                <c:pt idx="1">
                  <c:v>143244</c:v>
                </c:pt>
                <c:pt idx="2">
                  <c:v>145036</c:v>
                </c:pt>
              </c:numCache>
            </c:numRef>
          </c:val>
        </c:ser>
        <c:ser>
          <c:idx val="4"/>
          <c:order val="4"/>
          <c:tx>
            <c:strRef>
              <c:f>dataset!$F$1</c:f>
              <c:strCache>
                <c:ptCount val="1"/>
                <c:pt idx="0">
                  <c:v>May</c:v>
                </c:pt>
              </c:strCache>
            </c:strRef>
          </c:tx>
          <c:invertIfNegative val="0"/>
          <c:cat>
            <c:numRef>
              <c:f>dataset!$A$2:$A$4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dataset!$F$2:$F$4</c:f>
              <c:numCache>
                <c:formatCode>_("$"* #,##0.00_);_("$"* \(#,##0.00\);_("$"* "-"??_);_(@_)</c:formatCode>
                <c:ptCount val="3"/>
                <c:pt idx="0">
                  <c:v>103203</c:v>
                </c:pt>
                <c:pt idx="1">
                  <c:v>104233</c:v>
                </c:pt>
                <c:pt idx="2">
                  <c:v>105534</c:v>
                </c:pt>
              </c:numCache>
            </c:numRef>
          </c:val>
        </c:ser>
        <c:ser>
          <c:idx val="5"/>
          <c:order val="5"/>
          <c:tx>
            <c:strRef>
              <c:f>dataset!$G$1</c:f>
              <c:strCache>
                <c:ptCount val="1"/>
                <c:pt idx="0">
                  <c:v>Jun</c:v>
                </c:pt>
              </c:strCache>
            </c:strRef>
          </c:tx>
          <c:invertIfNegative val="0"/>
          <c:cat>
            <c:numRef>
              <c:f>dataset!$A$2:$A$4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dataset!$G$2:$G$4</c:f>
              <c:numCache>
                <c:formatCode>_("$"* #,##0.00_);_("$"* \(#,##0.00\);_("$"* "-"??_);_(@_)</c:formatCode>
                <c:ptCount val="3"/>
                <c:pt idx="0">
                  <c:v>96939</c:v>
                </c:pt>
                <c:pt idx="1">
                  <c:v>97907</c:v>
                </c:pt>
                <c:pt idx="2">
                  <c:v>99130</c:v>
                </c:pt>
              </c:numCache>
            </c:numRef>
          </c:val>
        </c:ser>
        <c:ser>
          <c:idx val="6"/>
          <c:order val="6"/>
          <c:tx>
            <c:strRef>
              <c:f>dataset!$H$1</c:f>
              <c:strCache>
                <c:ptCount val="1"/>
                <c:pt idx="0">
                  <c:v>Jul</c:v>
                </c:pt>
              </c:strCache>
            </c:strRef>
          </c:tx>
          <c:invertIfNegative val="0"/>
          <c:cat>
            <c:numRef>
              <c:f>dataset!$A$2:$A$4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dataset!$H$2:$H$4</c:f>
              <c:numCache>
                <c:formatCode>_("$"* #,##0.00_);_("$"* \(#,##0.00\);_("$"* "-"??_);_(@_)</c:formatCode>
                <c:ptCount val="3"/>
                <c:pt idx="0">
                  <c:v>73509</c:v>
                </c:pt>
                <c:pt idx="1">
                  <c:v>74240</c:v>
                </c:pt>
                <c:pt idx="2">
                  <c:v>75170</c:v>
                </c:pt>
              </c:numCache>
            </c:numRef>
          </c:val>
        </c:ser>
        <c:ser>
          <c:idx val="7"/>
          <c:order val="7"/>
          <c:tx>
            <c:strRef>
              <c:f>dataset!$I$1</c:f>
              <c:strCache>
                <c:ptCount val="1"/>
                <c:pt idx="0">
                  <c:v>Aug</c:v>
                </c:pt>
              </c:strCache>
            </c:strRef>
          </c:tx>
          <c:invertIfNegative val="0"/>
          <c:cat>
            <c:numRef>
              <c:f>dataset!$A$2:$A$4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dataset!$I$2:$I$4</c:f>
              <c:numCache>
                <c:formatCode>_("$"* #,##0.00_);_("$"* \(#,##0.00\);_("$"* "-"??_);_(@_)</c:formatCode>
                <c:ptCount val="3"/>
                <c:pt idx="0">
                  <c:v>128186</c:v>
                </c:pt>
                <c:pt idx="1">
                  <c:v>129463</c:v>
                </c:pt>
                <c:pt idx="2">
                  <c:v>131087</c:v>
                </c:pt>
              </c:numCache>
            </c:numRef>
          </c:val>
        </c:ser>
        <c:ser>
          <c:idx val="8"/>
          <c:order val="8"/>
          <c:tx>
            <c:strRef>
              <c:f>dataset!$J$1</c:f>
              <c:strCache>
                <c:ptCount val="1"/>
                <c:pt idx="0">
                  <c:v>Sep</c:v>
                </c:pt>
              </c:strCache>
            </c:strRef>
          </c:tx>
          <c:invertIfNegative val="0"/>
          <c:cat>
            <c:numRef>
              <c:f>dataset!$A$2:$A$4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dataset!$J$2:$J$4</c:f>
              <c:numCache>
                <c:formatCode>_("$"* #,##0.00_);_("$"* \(#,##0.00\);_("$"* "-"??_);_(@_)</c:formatCode>
                <c:ptCount val="3"/>
                <c:pt idx="0">
                  <c:v>148978</c:v>
                </c:pt>
                <c:pt idx="1">
                  <c:v>150470</c:v>
                </c:pt>
                <c:pt idx="2">
                  <c:v>152348</c:v>
                </c:pt>
              </c:numCache>
            </c:numRef>
          </c:val>
        </c:ser>
        <c:ser>
          <c:idx val="9"/>
          <c:order val="9"/>
          <c:tx>
            <c:strRef>
              <c:f>dataset!$K$1</c:f>
              <c:strCache>
                <c:ptCount val="1"/>
                <c:pt idx="0">
                  <c:v>Oct</c:v>
                </c:pt>
              </c:strCache>
            </c:strRef>
          </c:tx>
          <c:invertIfNegative val="0"/>
          <c:cat>
            <c:numRef>
              <c:f>dataset!$A$2:$A$4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dataset!$K$2:$K$4</c:f>
              <c:numCache>
                <c:formatCode>_("$"* #,##0.00_);_("$"* \(#,##0.00\);_("$"* "-"??_);_(@_)</c:formatCode>
                <c:ptCount val="3"/>
                <c:pt idx="0">
                  <c:v>157154</c:v>
                </c:pt>
                <c:pt idx="1">
                  <c:v>158725</c:v>
                </c:pt>
                <c:pt idx="2">
                  <c:v>160708</c:v>
                </c:pt>
              </c:numCache>
            </c:numRef>
          </c:val>
        </c:ser>
        <c:ser>
          <c:idx val="10"/>
          <c:order val="10"/>
          <c:tx>
            <c:strRef>
              <c:f>dataset!$L$1</c:f>
              <c:strCache>
                <c:ptCount val="1"/>
                <c:pt idx="0">
                  <c:v>Nov</c:v>
                </c:pt>
              </c:strCache>
            </c:strRef>
          </c:tx>
          <c:invertIfNegative val="0"/>
          <c:cat>
            <c:numRef>
              <c:f>dataset!$A$2:$A$4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dataset!$L$2:$L$4</c:f>
              <c:numCache>
                <c:formatCode>_("$"* #,##0.00_);_("$"* \(#,##0.00\);_("$"* "-"??_);_(@_)</c:formatCode>
                <c:ptCount val="3"/>
                <c:pt idx="0">
                  <c:v>143395</c:v>
                </c:pt>
                <c:pt idx="1">
                  <c:v>144835</c:v>
                </c:pt>
                <c:pt idx="2">
                  <c:v>146646</c:v>
                </c:pt>
              </c:numCache>
            </c:numRef>
          </c:val>
        </c:ser>
        <c:ser>
          <c:idx val="11"/>
          <c:order val="11"/>
          <c:tx>
            <c:strRef>
              <c:f>dataset!$M$1</c:f>
              <c:strCache>
                <c:ptCount val="1"/>
                <c:pt idx="0">
                  <c:v>Dec</c:v>
                </c:pt>
              </c:strCache>
            </c:strRef>
          </c:tx>
          <c:invertIfNegative val="0"/>
          <c:cat>
            <c:numRef>
              <c:f>dataset!$A$2:$A$4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dataset!$M$2:$M$4</c:f>
              <c:numCache>
                <c:formatCode>_("$"* #,##0.00_);_("$"* \(#,##0.00\);_("$"* "-"??_);_(@_)</c:formatCode>
                <c:ptCount val="3"/>
                <c:pt idx="0">
                  <c:v>136206</c:v>
                </c:pt>
                <c:pt idx="1">
                  <c:v>137569</c:v>
                </c:pt>
                <c:pt idx="2">
                  <c:v>149888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496704"/>
        <c:axId val="36725504"/>
      </c:barChart>
      <c:catAx>
        <c:axId val="8149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6725504"/>
        <c:crosses val="autoZero"/>
        <c:auto val="1"/>
        <c:lblAlgn val="ctr"/>
        <c:lblOffset val="100"/>
        <c:noMultiLvlLbl val="0"/>
      </c:catAx>
      <c:valAx>
        <c:axId val="36725504"/>
        <c:scaling>
          <c:orientation val="minMax"/>
        </c:scaling>
        <c:delete val="0"/>
        <c:axPos val="l"/>
        <c:majorGridlines/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81496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90224-6A08-44E2-8061-05ACAA6FACC8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98EAB-AF95-44E8-848A-C170F8D4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29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98EAB-AF95-44E8-848A-C170F8D411F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4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and Design Thinking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Nisha Victor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27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44325"/>
              </p:ext>
            </p:extLst>
          </p:nvPr>
        </p:nvGraphicFramePr>
        <p:xfrm>
          <a:off x="1371600" y="2743200"/>
          <a:ext cx="62484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8400"/>
              </a:tblGrid>
              <a:tr h="144780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0" u="none" strike="noStrike" dirty="0" smtClean="0">
                          <a:effectLst/>
                        </a:rPr>
                        <a:t> Thank You</a:t>
                      </a:r>
                      <a:endParaRPr lang="en-IN" sz="8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25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9491" y="3429000"/>
            <a:ext cx="8229600" cy="914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dirty="0" smtClean="0"/>
              <a:t>Data Analysis is a process of inspecting, cleaning, transforming and modelling data with the goal of discovering useful information, informing conclusions and supporting decision-making. 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691" y="2514600"/>
            <a:ext cx="80010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Analysis</a:t>
            </a:r>
            <a:endParaRPr lang="en-IN" sz="32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81000" y="4969764"/>
            <a:ext cx="8229600" cy="103327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dirty="0" smtClean="0"/>
              <a:t>The numbers that have been collected in order to provide information about something. It also concerns organization, analysis, Interpretation and presentation of data.</a:t>
            </a:r>
            <a:endParaRPr lang="en-IN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09600" y="1633729"/>
            <a:ext cx="8229600" cy="10332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Statistics</a:t>
            </a:r>
            <a:endParaRPr lang="en-IN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609600" y="4343400"/>
            <a:ext cx="8001000" cy="6096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 smtClean="0"/>
              <a:t>Statistics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817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Descriptive analysis is one of the types of data analysis.</a:t>
            </a:r>
          </a:p>
          <a:p>
            <a:r>
              <a:rPr lang="en-US" dirty="0" smtClean="0"/>
              <a:t>It looks at what has happened in the past.</a:t>
            </a:r>
          </a:p>
          <a:p>
            <a:r>
              <a:rPr lang="en-US" dirty="0" smtClean="0"/>
              <a:t>The purpose is to simply describe what has happened.</a:t>
            </a:r>
          </a:p>
          <a:p>
            <a:r>
              <a:rPr lang="en-US" dirty="0" smtClean="0"/>
              <a:t>It doesn’t try to explain why this might have happened or to establish cause and effect relationship.</a:t>
            </a: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Data Analysis- Descriptive </a:t>
            </a:r>
            <a:r>
              <a:rPr lang="en-US" sz="4400" dirty="0" smtClean="0"/>
              <a:t>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4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of the data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/>
              <a:t>Quantitative variables</a:t>
            </a:r>
          </a:p>
          <a:p>
            <a:endParaRPr lang="en-US" dirty="0" smtClean="0"/>
          </a:p>
          <a:p>
            <a:r>
              <a:rPr lang="en-US" dirty="0" smtClean="0"/>
              <a:t>Presented by a frequency distribution</a:t>
            </a:r>
          </a:p>
          <a:p>
            <a:r>
              <a:rPr lang="en-US" dirty="0" smtClean="0"/>
              <a:t>It provide numerical measures of individuals. Arithmetic operations can be performed on the values and provide meaningful results.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Qualitative variables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Presented graphically</a:t>
            </a:r>
          </a:p>
          <a:p>
            <a:r>
              <a:rPr lang="en-US" dirty="0" smtClean="0"/>
              <a:t>It also called as categorical variables</a:t>
            </a:r>
          </a:p>
          <a:p>
            <a:r>
              <a:rPr lang="en-US" dirty="0" smtClean="0"/>
              <a:t>For classification of individuals based on some attribute or characteristics.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3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2057400"/>
            <a:ext cx="6629400" cy="4525963"/>
          </a:xfrm>
        </p:spPr>
        <p:txBody>
          <a:bodyPr/>
          <a:lstStyle/>
          <a:p>
            <a:pPr marL="109728" indent="0" algn="just">
              <a:buNone/>
            </a:pPr>
            <a:r>
              <a:rPr lang="en-US" dirty="0" smtClean="0"/>
              <a:t>The sample dataset has sales trend</a:t>
            </a:r>
          </a:p>
          <a:p>
            <a:pPr marL="109728" indent="0" algn="just">
              <a:buNone/>
            </a:pPr>
            <a:r>
              <a:rPr lang="en-US" dirty="0" smtClean="0"/>
              <a:t> (out of 100) on three years</a:t>
            </a:r>
          </a:p>
          <a:p>
            <a:pPr marL="109728" indent="0" algn="just">
              <a:buNone/>
            </a:pPr>
            <a:r>
              <a:rPr lang="en-US" dirty="0" smtClean="0"/>
              <a:t>sale- 2011,2012,2013. We want to compare the summary statistics of these sales year so we can determine which sales tended to do the best and the worst on.</a:t>
            </a: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6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descriptive analysis is an important first step for conducting statistical analyses.</a:t>
            </a:r>
          </a:p>
          <a:p>
            <a:r>
              <a:rPr lang="en-US" dirty="0" smtClean="0"/>
              <a:t>It gives you an idea of the distribution of your data.</a:t>
            </a:r>
          </a:p>
          <a:p>
            <a:r>
              <a:rPr lang="en-US" dirty="0" smtClean="0"/>
              <a:t>To highlight potential relationships between variables.</a:t>
            </a:r>
          </a:p>
          <a:p>
            <a:r>
              <a:rPr lang="en-US" dirty="0" smtClean="0"/>
              <a:t>It can be displayed graphically measures in the methods.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40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645091"/>
          </a:xfrm>
        </p:spPr>
        <p:txBody>
          <a:bodyPr/>
          <a:lstStyle/>
          <a:p>
            <a:r>
              <a:rPr lang="en-US" dirty="0" smtClean="0"/>
              <a:t>Bar chart</a:t>
            </a:r>
          </a:p>
          <a:p>
            <a:r>
              <a:rPr lang="en-US" dirty="0" smtClean="0"/>
              <a:t>Pie chart</a:t>
            </a:r>
          </a:p>
          <a:p>
            <a:r>
              <a:rPr lang="en-US" dirty="0" smtClean="0"/>
              <a:t>Line chart</a:t>
            </a:r>
          </a:p>
          <a:p>
            <a:r>
              <a:rPr lang="en-US" dirty="0" smtClean="0"/>
              <a:t>Column chart</a:t>
            </a:r>
          </a:p>
          <a:p>
            <a:r>
              <a:rPr lang="en-US" dirty="0" smtClean="0"/>
              <a:t>Slicer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8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Yearly-Monthly </a:t>
            </a:r>
            <a:r>
              <a:rPr lang="en-US" dirty="0"/>
              <a:t>S</a:t>
            </a:r>
            <a:r>
              <a:rPr lang="en-US" dirty="0" smtClean="0"/>
              <a:t>ales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13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en-US" dirty="0" smtClean="0"/>
              <a:t>Monthly scale defines that Oct,2013 is the overall highest sales for past three years.</a:t>
            </a:r>
          </a:p>
          <a:p>
            <a:r>
              <a:rPr lang="en-US" dirty="0" smtClean="0"/>
              <a:t>Sales on Temperature was 48% on cold.</a:t>
            </a:r>
          </a:p>
          <a:p>
            <a:r>
              <a:rPr lang="en-US" dirty="0" smtClean="0"/>
              <a:t>Food is the most top priority of 54 % on choosing the products.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069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152</TotalTime>
  <Words>327</Words>
  <Application>Microsoft Office PowerPoint</Application>
  <PresentationFormat>On-screen Show (4:3)</PresentationFormat>
  <Paragraphs>48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Data Science and Design Thinking</vt:lpstr>
      <vt:lpstr>Data Analysis</vt:lpstr>
      <vt:lpstr>Data Analysis- Descriptive Analysis</vt:lpstr>
      <vt:lpstr>Variable of the data</vt:lpstr>
      <vt:lpstr>Problem Statement</vt:lpstr>
      <vt:lpstr>Purpose of the Project</vt:lpstr>
      <vt:lpstr>Tools Used</vt:lpstr>
      <vt:lpstr>Yearly-Monthly Sales</vt:lpstr>
      <vt:lpstr>Findings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Design Thinking</dc:title>
  <dc:creator>ASHA</dc:creator>
  <cp:lastModifiedBy>Welcome</cp:lastModifiedBy>
  <cp:revision>13</cp:revision>
  <dcterms:created xsi:type="dcterms:W3CDTF">2006-08-16T00:00:00Z</dcterms:created>
  <dcterms:modified xsi:type="dcterms:W3CDTF">2021-11-20T12:52:39Z</dcterms:modified>
</cp:coreProperties>
</file>