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4"/>
  </p:notesMasterIdLst>
  <p:sldIdLst>
    <p:sldId id="256" r:id="rId2"/>
    <p:sldId id="265" r:id="rId3"/>
    <p:sldId id="266" r:id="rId4"/>
    <p:sldId id="268" r:id="rId5"/>
    <p:sldId id="267" r:id="rId6"/>
    <p:sldId id="269" r:id="rId7"/>
    <p:sldId id="277" r:id="rId8"/>
    <p:sldId id="285" r:id="rId9"/>
    <p:sldId id="286" r:id="rId10"/>
    <p:sldId id="271" r:id="rId11"/>
    <p:sldId id="272" r:id="rId12"/>
    <p:sldId id="273" r:id="rId13"/>
    <p:sldId id="274" r:id="rId14"/>
    <p:sldId id="289" r:id="rId15"/>
    <p:sldId id="291" r:id="rId16"/>
    <p:sldId id="278" r:id="rId17"/>
    <p:sldId id="288" r:id="rId18"/>
    <p:sldId id="279" r:id="rId19"/>
    <p:sldId id="281" r:id="rId20"/>
    <p:sldId id="280" r:id="rId21"/>
    <p:sldId id="27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FC39-3A9A-4885-87EA-C3375A47D224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6F782-DC6C-41DB-A0C1-F16678014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257B-A3F8-2BA1-9BE2-57DF75311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3DF2-E7CC-EAEC-5369-2D2CBDD1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7CA2-73E3-B08B-0466-68F619E1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CDE9D-8807-9F63-AA93-8DAD6CF5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178E-EE06-31EF-AEB4-09B1A52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10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B5B72-ADD8-78C6-542F-970D8931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B1345E-63CF-C931-25CA-7A1109BCA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0576-F779-A9EC-DA1A-A9FD62D45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44695-6201-9456-1D55-3C0FFE2A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7C84-C862-5FF7-832E-BE7DE8C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5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5CB25-B8E8-BCC5-FE7E-B8C4B3C85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59DD3-DD85-70B9-3C69-1F066726E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D0BD-49F5-F258-43BC-D0D9E1DA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FF331-FEC1-47BE-5A8C-E3DC42B1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AD97-BD96-054E-017F-70850B0E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8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6ADB-5E0C-7388-B577-1F068F8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E478-442F-DDA3-5C66-8F105C1D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56064-68E8-E4EB-9915-07C4A1F3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CDB5-D5D4-FD31-A954-18ECE5E4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7BD1-22EC-0434-9DC3-E6575C9D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3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9BCA-6226-E8A2-C4F4-9BC71280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452BA-708E-9C73-AAD7-BB56D49B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16FBD-8E95-F1F1-6316-B60CEB75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89CE-C561-31B4-2AAE-346BC8E0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CF7D-0CBF-960C-B4E7-98C56D1A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56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A48-91F0-9177-C9D1-6D6D0D1E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D140-C7DA-268A-C8E0-DA72BF8DD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C2666-940E-D58B-794D-21C65485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FAE39-E183-9B5B-1618-A3462935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71CE8-4637-17FC-6126-F8FF27FB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5E62-5BAF-5F17-BE36-6A823CCB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706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5FA-B984-0E4B-71AE-8F668C0D6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86CA5-308F-4C26-8740-33F62FB4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272F-FA23-7252-F40B-CBF6E3FA0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0D654-0072-0851-9F3B-3F38B405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B8FB4-4B29-4F3F-E000-424D06541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D134C-0165-7617-9BBF-C7A17F21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32F37-4085-3220-9EC2-62F43585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AC420-C7D5-736D-374D-6EEEC97C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9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8D42-9BA9-E3C4-3C7F-24DF9BDF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CF389-AF72-D111-CC4F-02052B478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707CA-A73A-3DDB-0265-7D43F020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7FFD4-307B-BC53-2A2C-F5E1D32B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64B54-0F47-D45B-0889-F3D6F5CA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461405-0D3B-8CE5-F596-CD551654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436BA-16CD-5684-0AA6-C6A57AB3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5459-D00F-F03C-0D6B-E001416D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7799-A79E-2A18-D91F-B4DF57470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0BC3-2037-729D-9D17-ACFF6E590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2A0C5-CB41-810C-4E99-A9D3A1B96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751F-5783-527A-03FB-C611769C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94530-2C4E-796E-8D45-E916A9CB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40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B21E-9A97-384B-C45D-587E729B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8D477-F8B7-3B2E-0E3C-075E1D70A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B278B-38F0-1781-1702-91DC4A5D4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446C2-0888-AA09-3481-CFCC2F39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B91B-221A-49C9-4961-53653D46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50A9D-55BB-5B3A-9601-5BEA421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68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500B-53C8-B70E-BD10-42CC92F18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5010-8554-BF28-379D-476695F4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3D060-6E2D-2421-E4D7-0BAA99ED7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528FD-CF05-476B-9F73-8127B10BD06A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BA10D-3B73-1BD0-7BC6-FCF1CA48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A8A2F-38E8-EC52-A8E6-E4E1E7C94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63220-3AE4-4E99-94D3-686A62339B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4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B288-41CF-F2D1-72B8-6B4D80F0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1111045"/>
            <a:ext cx="9891251" cy="1396180"/>
          </a:xfrm>
        </p:spPr>
        <p:txBody>
          <a:bodyPr/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Traffic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Detection System for Harsh Driving Analysis and Speed Compliance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C0C25-CD2D-CD2D-CFD2-D6EE54B2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2" y="3008671"/>
            <a:ext cx="9635613" cy="3048000"/>
          </a:xfrm>
        </p:spPr>
        <p:txBody>
          <a:bodyPr>
            <a:normAutofit/>
          </a:bodyPr>
          <a:lstStyle/>
          <a:p>
            <a:pPr algn="l"/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 By: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Nishad Harsulkar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Saurabh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Autade</a:t>
            </a:r>
            <a:endParaRPr lang="en-IN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Sujal Koli</a:t>
            </a:r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93AE2643-8B92-1EDC-38B3-5BD04DA2385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711" y="110395"/>
            <a:ext cx="993663" cy="99366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EA5F6F-2BEE-FF33-6B09-5E9BCFED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1625" y="110395"/>
            <a:ext cx="1121484" cy="106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E57E9-E574-24AB-CBF5-090EA62A43C5}"/>
              </a:ext>
            </a:extLst>
          </p:cNvPr>
          <p:cNvSpPr txBox="1"/>
          <p:nvPr/>
        </p:nvSpPr>
        <p:spPr>
          <a:xfrm>
            <a:off x="3047998" y="1869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2024-25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A Project Presentation</a:t>
            </a:r>
            <a:b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 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000B581-7EB7-EFE5-9C9E-346529917A6A}"/>
              </a:ext>
            </a:extLst>
          </p:cNvPr>
          <p:cNvSpPr txBox="1"/>
          <p:nvPr/>
        </p:nvSpPr>
        <p:spPr>
          <a:xfrm>
            <a:off x="5102264" y="4532671"/>
            <a:ext cx="198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Guided By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Sarika N.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399B3369-4A47-1DDB-DFC7-5DEDE1FD58D8}"/>
              </a:ext>
            </a:extLst>
          </p:cNvPr>
          <p:cNvSpPr txBox="1"/>
          <p:nvPr/>
        </p:nvSpPr>
        <p:spPr>
          <a:xfrm>
            <a:off x="2769317" y="5576680"/>
            <a:ext cx="6653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Electronics and Telecommunication Engineering,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Nutan Maharashtra Institute of Engineering and Technology, Talegaon Dabhade, Maharashtra 410507 </a:t>
            </a:r>
          </a:p>
          <a:p>
            <a:pPr algn="ctr"/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Savitribai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Phule Pune University, Pune.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06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 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5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Coral USB Accelerator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Navigational Satellite System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 Cam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Operating System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– YOLO Object Detection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</a:t>
            </a:r>
          </a:p>
          <a:p>
            <a:pPr lvl="1"/>
            <a:endParaRPr lang="en-IN" sz="2000" dirty="0"/>
          </a:p>
          <a:p>
            <a:pPr marL="0" indent="0" algn="l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7F90C5C-58BD-4AB4-80E7-BC2F49C32E06}"/>
              </a:ext>
            </a:extLst>
          </p:cNvPr>
          <p:cNvSpPr txBox="1"/>
          <p:nvPr/>
        </p:nvSpPr>
        <p:spPr>
          <a:xfrm>
            <a:off x="7039896" y="5807631"/>
            <a:ext cx="4235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Some things such as GPU are not included. </a:t>
            </a:r>
          </a:p>
        </p:txBody>
      </p:sp>
    </p:spTree>
    <p:extLst>
      <p:ext uri="{BB962C8B-B14F-4D97-AF65-F5344CB8AC3E}">
        <p14:creationId xmlns:p14="http://schemas.microsoft.com/office/powerpoint/2010/main" val="3935865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required road signs: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by identifying the types of road signs relevant to the project (e.g., speed limit signs, stop signs, traffic signals). </a:t>
            </a:r>
          </a:p>
          <a:p>
            <a:pPr marL="457200" lvl="1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Datasets: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GTSRB (German Traffic Sign Recognition Benchmark) dataset with over 39,000 training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Dataset: Gathering Data according to the requirements.										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Annotations: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the collected data using tools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						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30710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93ACE4-81C2-785C-4F6D-D04BE003B628}"/>
              </a:ext>
            </a:extLst>
          </p:cNvPr>
          <p:cNvSpPr txBox="1"/>
          <p:nvPr/>
        </p:nvSpPr>
        <p:spPr>
          <a:xfrm>
            <a:off x="838200" y="725452"/>
            <a:ext cx="452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Strategy</a:t>
            </a:r>
          </a:p>
        </p:txBody>
      </p:sp>
    </p:spTree>
    <p:extLst>
      <p:ext uri="{BB962C8B-B14F-4D97-AF65-F5344CB8AC3E}">
        <p14:creationId xmlns:p14="http://schemas.microsoft.com/office/powerpoint/2010/main" val="334555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923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30710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20808F-DD72-70F0-378C-9F270AECADAB}"/>
              </a:ext>
            </a:extLst>
          </p:cNvPr>
          <p:cNvSpPr txBox="1"/>
          <p:nvPr/>
        </p:nvSpPr>
        <p:spPr>
          <a:xfrm>
            <a:off x="769374" y="730356"/>
            <a:ext cx="4520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Implementation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F449F-31B9-4C8A-B774-51AC0327FA13}"/>
              </a:ext>
            </a:extLst>
          </p:cNvPr>
          <p:cNvSpPr/>
          <p:nvPr/>
        </p:nvSpPr>
        <p:spPr>
          <a:xfrm>
            <a:off x="838200" y="1253330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Prepared Dataset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1FF3E59-AAA3-84CC-7681-B4FE3C325793}"/>
              </a:ext>
            </a:extLst>
          </p:cNvPr>
          <p:cNvSpPr/>
          <p:nvPr/>
        </p:nvSpPr>
        <p:spPr>
          <a:xfrm>
            <a:off x="3317157" y="1710246"/>
            <a:ext cx="526025" cy="196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8AC1C9-6A29-6F8C-49D8-88046A6ADBCA}"/>
              </a:ext>
            </a:extLst>
          </p:cNvPr>
          <p:cNvSpPr/>
          <p:nvPr/>
        </p:nvSpPr>
        <p:spPr>
          <a:xfrm>
            <a:off x="4168877" y="1267794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Training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1EBB23-C821-E1A2-DC46-179309CA57E4}"/>
              </a:ext>
            </a:extLst>
          </p:cNvPr>
          <p:cNvSpPr/>
          <p:nvPr/>
        </p:nvSpPr>
        <p:spPr>
          <a:xfrm>
            <a:off x="7966586" y="1253328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Deployment on Raspberry Pi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D764EB7-2C77-0880-CB42-6961AB40A8B1}"/>
              </a:ext>
            </a:extLst>
          </p:cNvPr>
          <p:cNvSpPr/>
          <p:nvPr/>
        </p:nvSpPr>
        <p:spPr>
          <a:xfrm>
            <a:off x="6910846" y="1710246"/>
            <a:ext cx="526025" cy="196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DF9D1-1B06-26AE-3496-769E15DB706F}"/>
              </a:ext>
            </a:extLst>
          </p:cNvPr>
          <p:cNvSpPr/>
          <p:nvPr/>
        </p:nvSpPr>
        <p:spPr>
          <a:xfrm>
            <a:off x="7966585" y="3079241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Multi-Sensor Data Integration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E864C7-4C53-9B4B-0A30-513ADA155CE3}"/>
              </a:ext>
            </a:extLst>
          </p:cNvPr>
          <p:cNvSpPr/>
          <p:nvPr/>
        </p:nvSpPr>
        <p:spPr>
          <a:xfrm>
            <a:off x="7943232" y="4871036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Comparison and Logging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E1AFD8-DFC9-6277-FE2C-08FEB0E6A688}"/>
              </a:ext>
            </a:extLst>
          </p:cNvPr>
          <p:cNvSpPr/>
          <p:nvPr/>
        </p:nvSpPr>
        <p:spPr>
          <a:xfrm>
            <a:off x="4168876" y="4860007"/>
            <a:ext cx="2241755" cy="1081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Performance Evaluation and Logging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47C210-722C-84E6-18AC-58BC8F8EC075}"/>
              </a:ext>
            </a:extLst>
          </p:cNvPr>
          <p:cNvSpPr/>
          <p:nvPr/>
        </p:nvSpPr>
        <p:spPr>
          <a:xfrm rot="10800000">
            <a:off x="6910845" y="5302458"/>
            <a:ext cx="526025" cy="196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7082330-B674-ECDB-B8EF-87D81056CB80}"/>
              </a:ext>
            </a:extLst>
          </p:cNvPr>
          <p:cNvSpPr/>
          <p:nvPr/>
        </p:nvSpPr>
        <p:spPr>
          <a:xfrm rot="5400000">
            <a:off x="8824449" y="2559255"/>
            <a:ext cx="526025" cy="196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0CF3F74-9EEA-1781-4459-5C4F66577A48}"/>
              </a:ext>
            </a:extLst>
          </p:cNvPr>
          <p:cNvSpPr/>
          <p:nvPr/>
        </p:nvSpPr>
        <p:spPr>
          <a:xfrm rot="5400000">
            <a:off x="8824449" y="4391997"/>
            <a:ext cx="526025" cy="1966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2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components and software required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software and hardware individually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for model –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- 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 Level Implementation – 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Model and Re-implementation –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–</a:t>
            </a:r>
          </a:p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Deployment –</a:t>
            </a: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3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6FC29-625E-B266-4B81-30923211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A31C4-D2EA-5FAD-98BC-0598E975B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2" y="1450737"/>
            <a:ext cx="4974484" cy="37308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8A9C39-BD51-5ADD-A64E-AD976353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44" y="1450736"/>
            <a:ext cx="4974484" cy="3730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7EB149-5DBD-1F94-49CF-7973059ABF79}"/>
              </a:ext>
            </a:extLst>
          </p:cNvPr>
          <p:cNvSpPr txBox="1"/>
          <p:nvPr/>
        </p:nvSpPr>
        <p:spPr>
          <a:xfrm>
            <a:off x="597112" y="5206047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1</a:t>
            </a:r>
            <a:r>
              <a:rPr lang="en-IN" sz="1800" dirty="0"/>
              <a:t>. </a:t>
            </a:r>
            <a:r>
              <a:rPr lang="en-IN" dirty="0"/>
              <a:t>Hardware Setup of the Project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866C84-43BF-7100-C769-63D08EB0979F}"/>
              </a:ext>
            </a:extLst>
          </p:cNvPr>
          <p:cNvSpPr txBox="1"/>
          <p:nvPr/>
        </p:nvSpPr>
        <p:spPr>
          <a:xfrm>
            <a:off x="6808621" y="5206047"/>
            <a:ext cx="45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2</a:t>
            </a:r>
            <a:r>
              <a:rPr lang="en-IN" sz="1800" dirty="0"/>
              <a:t>. </a:t>
            </a:r>
            <a:r>
              <a:rPr lang="en-IN" dirty="0"/>
              <a:t>Actual implementation of the system on Ego vehicle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44829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6BF84-7C55-6430-76FA-FD71D912D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144780"/>
            <a:ext cx="4439919" cy="3266440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0A6F268-3CF1-C5E6-58B5-E4689DC9E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6" y="180340"/>
            <a:ext cx="4439919" cy="32308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59174F-D4CA-EEEC-0CD8-10DFA30D335F}"/>
              </a:ext>
            </a:extLst>
          </p:cNvPr>
          <p:cNvSpPr txBox="1"/>
          <p:nvPr/>
        </p:nvSpPr>
        <p:spPr>
          <a:xfrm>
            <a:off x="506169" y="3446781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3</a:t>
            </a:r>
            <a:r>
              <a:rPr lang="en-IN" sz="1800" dirty="0"/>
              <a:t>. </a:t>
            </a:r>
            <a:r>
              <a:rPr lang="en-IN" dirty="0"/>
              <a:t>Project setup without Battery</a:t>
            </a:r>
            <a:endParaRPr lang="en-I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F27E0-FFA3-B834-323E-E13141B09A19}"/>
              </a:ext>
            </a:extLst>
          </p:cNvPr>
          <p:cNvSpPr txBox="1"/>
          <p:nvPr/>
        </p:nvSpPr>
        <p:spPr>
          <a:xfrm>
            <a:off x="6665946" y="3446781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4</a:t>
            </a:r>
            <a:r>
              <a:rPr lang="en-IN" sz="1800" dirty="0"/>
              <a:t>. Ideal Project Setup on </a:t>
            </a:r>
            <a:r>
              <a:rPr lang="en-IN" dirty="0"/>
              <a:t>Ego Vehicle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17725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917F0-4191-93B3-D3A8-2744334C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162E-59C3-AC09-CD02-120BA6EB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A689A-E099-3730-1353-18514C58D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9038557" cy="4498258"/>
          </a:xfrm>
        </p:spPr>
        <p:txBody>
          <a:bodyPr>
            <a:normAutofit/>
          </a:bodyPr>
          <a:lstStyle/>
          <a:p>
            <a:endParaRPr lang="en-IN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3C933C-735C-5390-B8AA-32390C0BA27C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3AF127-2C86-8DA5-A688-20BB296F208F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314833-B3AA-EC2A-9D81-09187D01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3950"/>
            <a:ext cx="3232117" cy="235739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74B308D-0978-13DB-1F3C-CD785287E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640" y="3820181"/>
            <a:ext cx="5447979" cy="2336449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5371C0A-5B67-04F3-66B4-00EC1C686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 t="11092" r="9830"/>
          <a:stretch>
            <a:fillRect/>
          </a:stretch>
        </p:blipFill>
        <p:spPr bwMode="auto">
          <a:xfrm>
            <a:off x="838200" y="3820181"/>
            <a:ext cx="4545179" cy="233644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25F908-2DCA-4168-C0C8-0BEE8A1F6C60}"/>
              </a:ext>
            </a:extLst>
          </p:cNvPr>
          <p:cNvSpPr txBox="1"/>
          <p:nvPr/>
        </p:nvSpPr>
        <p:spPr>
          <a:xfrm>
            <a:off x="716280" y="6280038"/>
            <a:ext cx="45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6. Accelerometer Raw Data collection 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C2987B-B0A9-4200-10F7-7B257478DA6B}"/>
              </a:ext>
            </a:extLst>
          </p:cNvPr>
          <p:cNvSpPr txBox="1"/>
          <p:nvPr/>
        </p:nvSpPr>
        <p:spPr>
          <a:xfrm>
            <a:off x="5595912" y="6242783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7. Output of Yolo model as 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E8F0E3-29C5-7AC6-A4BD-3B42DBD72436}"/>
              </a:ext>
            </a:extLst>
          </p:cNvPr>
          <p:cNvSpPr txBox="1"/>
          <p:nvPr/>
        </p:nvSpPr>
        <p:spPr>
          <a:xfrm>
            <a:off x="4070317" y="1153381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5. Yolov8s Model Detecting Traffic Signal</a:t>
            </a:r>
          </a:p>
        </p:txBody>
      </p:sp>
    </p:spTree>
    <p:extLst>
      <p:ext uri="{BB962C8B-B14F-4D97-AF65-F5344CB8AC3E}">
        <p14:creationId xmlns:p14="http://schemas.microsoft.com/office/powerpoint/2010/main" val="25543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5">
            <a:extLst>
              <a:ext uri="{FF2B5EF4-FFF2-40B4-BE49-F238E27FC236}">
                <a16:creationId xmlns:a16="http://schemas.microsoft.com/office/drawing/2014/main" id="{87074B60-0B78-D49B-456D-92ED30673D9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040" y="240666"/>
            <a:ext cx="4765039" cy="35763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EDC0D6-1406-76C0-B692-E263BA0F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61077"/>
              </p:ext>
            </p:extLst>
          </p:nvPr>
        </p:nvGraphicFramePr>
        <p:xfrm>
          <a:off x="5958840" y="240665"/>
          <a:ext cx="5405120" cy="3576320"/>
        </p:xfrm>
        <a:graphic>
          <a:graphicData uri="http://schemas.openxmlformats.org/drawingml/2006/table">
            <a:tbl>
              <a:tblPr/>
              <a:tblGrid>
                <a:gridCol w="1858903">
                  <a:extLst>
                    <a:ext uri="{9D8B030D-6E8A-4147-A177-3AD203B41FA5}">
                      <a16:colId xmlns:a16="http://schemas.microsoft.com/office/drawing/2014/main" val="4032895507"/>
                    </a:ext>
                  </a:extLst>
                </a:gridCol>
                <a:gridCol w="457577">
                  <a:extLst>
                    <a:ext uri="{9D8B030D-6E8A-4147-A177-3AD203B41FA5}">
                      <a16:colId xmlns:a16="http://schemas.microsoft.com/office/drawing/2014/main" val="875011734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548025809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312425966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Sign 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40197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911168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3262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41366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88485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Yellow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148485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Sign 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988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28886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Sign 30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485894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Speed Sign 40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859409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93.124218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43.889325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4632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1D44595-9CCF-B717-1766-A748679BBC5E}"/>
              </a:ext>
            </a:extLst>
          </p:cNvPr>
          <p:cNvSpPr txBox="1"/>
          <p:nvPr/>
        </p:nvSpPr>
        <p:spPr>
          <a:xfrm>
            <a:off x="447040" y="3916901"/>
            <a:ext cx="454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8</a:t>
            </a:r>
            <a:r>
              <a:rPr lang="en-IN" sz="1800" dirty="0"/>
              <a:t>. Yolov8s Model Detecting </a:t>
            </a:r>
            <a:r>
              <a:rPr lang="en-IN" dirty="0"/>
              <a:t>Speed Limit in Real Time </a:t>
            </a:r>
            <a:r>
              <a:rPr lang="en-IN" dirty="0" err="1"/>
              <a:t>Environmet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57041-AB62-B32E-4710-452A1E579AA9}"/>
              </a:ext>
            </a:extLst>
          </p:cNvPr>
          <p:cNvSpPr txBox="1"/>
          <p:nvPr/>
        </p:nvSpPr>
        <p:spPr>
          <a:xfrm>
            <a:off x="5868637" y="3916901"/>
            <a:ext cx="454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Fig </a:t>
            </a:r>
            <a:r>
              <a:rPr lang="en-IN" dirty="0"/>
              <a:t>9</a:t>
            </a:r>
            <a:r>
              <a:rPr lang="en-IN" sz="1800" dirty="0"/>
              <a:t>. </a:t>
            </a:r>
            <a:r>
              <a:rPr lang="en-IN" dirty="0"/>
              <a:t>Code Output in form of CSV for Analysis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7919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9F527-1381-6805-C40C-E8A4659E2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0CA91-A8CA-A1DF-4704-0C2AC9BBD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Advantages, Disadvantages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AC34-6E67-026A-50CB-F18C5712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immediate feedback on driving behavior.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Integration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IMU, GPS, and camera data for a holistic view of driving patterns.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rash driving behaviors to prevent accidents.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Awareness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Promotes safer driving habits through feedback.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fleet operators to monitor and improve driver performance. 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Alerts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Tailors notifications based on specific driving behaviors.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With advancements in hardware and optimization techniques, ML models can process images in real-time</a:t>
            </a:r>
          </a:p>
          <a:p>
            <a:pPr marL="0" indent="0">
              <a:buNone/>
            </a:pP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Cost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upfront investment for hardware and implementation.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Potential issues with data collection and user privacy.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Limitations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Performance may be affected by poor weather or lighting conditions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Resistance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Drivers may be resistant to being monitored or receiving feedback.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725052-64AD-91EB-1E4D-95BD19410061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27C6F90-184E-3DAA-4A59-EABF8E643026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47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C2D0B-D1BE-E332-B014-30FD6C37F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44FD-1F4C-9F46-0383-113264AB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CFD1-F755-E510-5CCD-DADBC5234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32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Vehicles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individual drivers to promote safe driving habits.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Fleet Management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by companies to monitor and improve driver safety and  efficiency.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Companies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risk assessment and premium adjustments based on driving behavior.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safety in buses and taxis through real-time monitoring.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Training Programs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evaluating and improving driving skills for new drivers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valuable data for studies on driving behavior and safety improvements.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C3A94A-0C6F-2CF0-F3CC-B363428F753E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505C97-2F6D-E3ED-7FA7-225B6F1CB742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25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40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56"/>
            <a:ext cx="10515600" cy="5221007"/>
          </a:xfrm>
        </p:spPr>
        <p:txBody>
          <a:bodyPr>
            <a:normAutofit fontScale="775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Components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Strategy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Implementation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Advantages, Disadvantages and Applications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948418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3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CD965-3AD6-3402-5FC1-6D48B3203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646E-17D6-F1AD-B8AD-F470E884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FF652-AFB7-3137-5926-F98FA705E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020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Conclusion: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ur project embodies a significant step forward in traffic management technology. The successful integration of cutting-edge computer vision algorithms with practical edge computing platforms makes this system a valuable tool in contributing to road safety and efficiency. Its timely and accurate feedback mechanisms support proactive driving, ultimately fostering safer roads and a well-informed driving community. This advancement can lead to broader implications in autonomous vehicle technology and smart city initiatives.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Future Scopes:</a:t>
            </a:r>
          </a:p>
          <a:p>
            <a:pPr marL="342900" indent="-342900"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Incorporation of more sophisticated machine learning models for better prediction and classification of driving behaviour's.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Collaboration with existing vehicle systems (e.g., OBD-II) for deeper insights into vehicle health and performance.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Utilizing cloud computing for enhanced data storage, processing, and analysis, allowing for broader datasets and improved algorithms.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Collaborating with traffic management systems to contribute to smarter urban mobility solutions, such as adaptive traffic signals based on real-time driving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AutoNum type="arabicPeriod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91E5A1-E2BC-B95D-7F0A-23917FBFB5F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CDF25E-A5B6-0883-976C-CAA4DC6E3CBD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55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769"/>
            <a:ext cx="10515600" cy="775416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185"/>
            <a:ext cx="10515600" cy="55099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Zhang, F.; Zhang, J.; Xu, Z.; Tang, J.; Jiang, P.; Zhong, R. Extracting Traffic Signage by Combining Point Clouds and Images. Sensors 2023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b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800" b="1" dirty="0">
                <a:solidFill>
                  <a:srgbClr val="444444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1800" b="1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Traffic Sign Detection and Recognition System using Computer Vision and Machine Learning by Dr. Rahul Patil ,Dr. Prashant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Ahire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,Dr. Kalyan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Bamane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,Dr. Abhijit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Patankar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,Dr. Pramod D. Patil ,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Saomya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Badoniya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,Resham Desai ,Gautam Bhandari ,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Bikramjeet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Singh Dhami.</a:t>
            </a: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en-IN" sz="1800" b="1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IN" sz="1800" kern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1800" b="0" u="sng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Indian traffic sign detection and recognition using deep learning by </a:t>
            </a:r>
            <a:r>
              <a:rPr lang="en-IN" sz="1800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Rajesh Kannan </a:t>
            </a:r>
            <a:r>
              <a:rPr lang="en-IN" sz="1800" b="0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Megalingam</a:t>
            </a:r>
            <a:r>
              <a:rPr lang="en-IN" sz="1800" b="0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b="0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Kondareddy</a:t>
            </a:r>
            <a:r>
              <a:rPr lang="en-IN" sz="1800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800" b="0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Thanigundala</a:t>
            </a:r>
            <a:r>
              <a:rPr lang="en-IN" sz="1800" b="0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b="0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Sreevatsava</a:t>
            </a:r>
            <a:r>
              <a:rPr lang="en-IN" sz="1800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Reddy Musani</a:t>
            </a:r>
            <a:r>
              <a:rPr lang="en-IN" sz="1800" b="0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Hemanth </a:t>
            </a:r>
            <a:r>
              <a:rPr lang="en-IN" sz="1800" b="0" kern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Nidamanuru</a:t>
            </a:r>
            <a:r>
              <a:rPr lang="en-IN" sz="1800" b="0" kern="16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800" b="0" kern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Lokesh Gadde.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[4]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Avramović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Sluga, D.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Tabernik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Skočaj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Stojnić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"Neural-Network-Based Traffic Sign Detection and Recognition in High-Definition Images Using Region Focusing and Parallelization," in IEEE Access, vol. 8, pp. 189855-189868, 2020,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10.1109/ACCESS.2020.3031191.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C. Dewi, R. -C. Chen, Y. -T. Liu, X. Jiang and K. D.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Hartomo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"Yolo V4 for Advanced Traffic Sign Recognition With Synthetic Training Data Generated by Various GAN," in IEEE Access, vol. 9, pp. 97228- 97242, 2021,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10.1109/ACCESS.2021.3094201.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[6] D. C. Santos et al., "Real-Time Traffic Sign Detection and Recognition using CNN," in IEEE Latin America Transactions, vol. 18, no. 03, pp. 522-529, March 2020,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10.1109/TLA.2020.9082723.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AnuraagVelamatia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Gopichand Gb(2021). Traffic Sign Classification Using Convolutional Neural Networks and Computer Vision. Turkish Journal of Computer and Mathematics Education (TURCOMAT), 12(3), 4244–4250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Flores-Calero, M.; Astudillo, C.A.; Guevara, D.; Maza, J.; Lita, B.S.; Defaz, B.; Ante, J.S.; Zabala-Blanco, D.;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Armingol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Moreno, J.M. Traffic Sign Detection and Recognition Using YOLO Object Detection Algorithm: A Systematic Review. Mathematics 2024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System Development and Assessment For Road Vehicles Speed Detection Using GSM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850185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46144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82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Profile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842669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Prof . Mrs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Sarika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Assistant Professor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PhD (Pursuing), M. Tech. (Embedded-VLSI), B. E. (Electronics.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Experience: 16 Years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Experience: 2 Years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Expertise: Microcontroller, Embedded System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Publication: 1 International Paper,3 National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&amp; Patent: 01 Patent filled</a:t>
            </a:r>
          </a:p>
          <a:p>
            <a:pPr algn="l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sarikan.patil@nmiet.edu.in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83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236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has become increasingly critical due to the rise in traffic accidents, with harsh driving being a major contributor.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develop an embedded system that detects rash driving by integrating IMU and GPS data with real-time analysis from a frontal-facing camera inside the car.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these technologies, the system offers valuable insights into driving patterns to promote safer driving habits.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of the Project: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develop an embedded system for detecting rash driving through the integration of IMU (Inertial Measurement Unit) and GPS data with real-time video analysis from a frontal-facing car camera. This system aims to enhance road safety by providing actionable insights into driving behavior.</a:t>
            </a: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IMU, GPS, and real-time camera data to develop a system that detects harsh driving, analyzes driving behavior, and promotes safer habits through continuous monitoring and actionable feedback to enhance road safety.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43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for this project is to enhance road safety by developing a system that detects harsh driving behaviors through the integration of IMU and GNSS data with real-time camera analysis.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aims to create a more accurate and comprehensive solution for identifying and mitigating risky driving, contributing to safer driving environments and advancing intelligent transportation systems.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eaking Traffic signals every second on Ring Road - Times of In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6189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eed Limit Sign: What Does it Mea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619" y="3656189"/>
            <a:ext cx="3411714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HOOL SPEED LIMIT Ahead Sign S4-5 - Speed Limit Enforcement Signs | TAPCO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752" y="3552807"/>
            <a:ext cx="2718618" cy="216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 driving, characterized by sudden acceleration, hard braking, and rapid lane changes, poses a significant risk to road safety.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robust system that can accurately detect and analyze harsh driving by combining multiple data sources, including vehicle speed and visual cues from the surrounding environment.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addresses this need by developing a system that integrates IMU and GNSS with camera inputs to detect and evaluate instances of rash driving in real-time.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4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8B3-B0ED-706B-B105-2A6CFA0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49BC-A54D-A21B-086F-C9B7F5422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studies such as [1] have used LiDAR and Camera both to detect signboards with high accuracy(83.4%)</a:t>
            </a:r>
          </a:p>
          <a:p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Rajesh Kannan </a:t>
            </a:r>
            <a:r>
              <a:rPr lang="en-IN" sz="24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Megalingam’s</a:t>
            </a: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[3] study on RM R-CNN demonstrated 97.08% precision for Indian traffic signs, outperforming conventional models and showcasing adaptability to varied conditions, enhancing autonomous vehicle safety and traffic management.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Rahul Patil et al.[7] highlighted CNNs' transformative role in traffic sign detection, improving accuracy and handling real-world conditions. The challenges faced during the implementation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consist of different lighting conditions, bad weather, partial occlusion, damaged signs, complex scenes, poor image quality, and regional-specific issues.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Paper [8] consists of a table which provides a summary of solutions for all the challenges or problems being faced by the system.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developed a low cost system using IR and GSM module. It conveys real-time vehicle data to authorities, thus helping in identifying rash driving.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various research and implementations of IMU and GNSS and LiDAR for ADAS scenario but none for the scope of this project.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5E257F-0F70-CA7C-24DA-DB2AB8A83D23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E17725-C903-E877-07D7-DABBBC4EF13C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5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1106-9327-9802-DA5B-FC9D860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97F-488E-B917-4F4B-0BC91059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E9958-3358-9D92-01E9-36D4EB4F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4923625"/>
          </a:xfrm>
        </p:spPr>
        <p:txBody>
          <a:bodyPr>
            <a:normAutofit/>
          </a:bodyPr>
          <a:lstStyle/>
          <a:p>
            <a:r>
              <a:rPr lang="en-US" sz="2400" dirty="0"/>
              <a:t>We propose an embedded system designed to address the key challenges in traffic sign detection comprehensively</a:t>
            </a:r>
            <a:r>
              <a:rPr lang="en-IN" sz="2400" dirty="0"/>
              <a:t>.</a:t>
            </a:r>
          </a:p>
          <a:p>
            <a:r>
              <a:rPr lang="en-US" sz="2400" dirty="0"/>
              <a:t>The system integrates various sensors, including a camera, accelerometer, and GPS, to create a robust real-time monitoring solution</a:t>
            </a:r>
            <a:r>
              <a:rPr lang="en-IN" sz="2400" dirty="0"/>
              <a:t>.</a:t>
            </a:r>
          </a:p>
          <a:p>
            <a:r>
              <a:rPr lang="en-US" sz="2400" dirty="0"/>
              <a:t>Data collected from these sensors will be processed in real-time and analyzed against predefined scenarios to produce actionable outputs. For example, if a red traffic signal is detected, the system will verify that the accelerometer and GPS indicate a speed of ≤10 km/h to ensure compliance.</a:t>
            </a:r>
          </a:p>
          <a:p>
            <a:r>
              <a:rPr lang="en-US" sz="2400" dirty="0"/>
              <a:t>This system will be built to function independently on a microcontroller capable of managing the computational workload required for software processing while supporting all necessary hardware components</a:t>
            </a:r>
            <a:r>
              <a:rPr lang="en-IN" sz="2400" dirty="0"/>
              <a:t>.</a:t>
            </a:r>
          </a:p>
          <a:p>
            <a:r>
              <a:rPr lang="en-US" sz="2400" dirty="0"/>
              <a:t>The proposed solution aims to enhance road safety by ensuring prompt detection and analysis, leading to safer driving behavior and better traffic management</a:t>
            </a:r>
            <a:r>
              <a:rPr lang="en-IN" sz="2400" dirty="0"/>
              <a:t> </a:t>
            </a:r>
          </a:p>
          <a:p>
            <a:endParaRPr lang="en-IN" sz="2400" dirty="0"/>
          </a:p>
          <a:p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380860-1B22-58D6-640A-43F3477F5458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25E0C3-3E2F-E260-B1D9-AA273B2662A7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52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6E77-D6A6-0D1F-E124-CE321264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71C5-6B6E-23D4-04DE-C0209709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F3BE39-4114-8123-BCA4-0A9E7E734CA8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84FCD9-B502-9F72-97D1-7E73F76AB56F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Image 1">
            <a:extLst>
              <a:ext uri="{FF2B5EF4-FFF2-40B4-BE49-F238E27FC236}">
                <a16:creationId xmlns:a16="http://schemas.microsoft.com/office/drawing/2014/main" id="{7ED821BF-2851-A597-CEE0-E0FE49514633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50440" y="1341122"/>
            <a:ext cx="7691120" cy="44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0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4DD34-F465-2E19-15FC-74FFCC0CF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47C8-249B-1BF0-8AF2-AD50DE17C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416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51E99A-2738-CBC3-0D38-C85F04258D3D}"/>
              </a:ext>
            </a:extLst>
          </p:cNvPr>
          <p:cNvCxnSpPr/>
          <p:nvPr/>
        </p:nvCxnSpPr>
        <p:spPr>
          <a:xfrm>
            <a:off x="838200" y="1140542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186F2A-9759-887C-8C71-8AF937BB27E1}"/>
              </a:ext>
            </a:extLst>
          </p:cNvPr>
          <p:cNvCxnSpPr/>
          <p:nvPr/>
        </p:nvCxnSpPr>
        <p:spPr>
          <a:xfrm>
            <a:off x="838200" y="6176963"/>
            <a:ext cx="1026241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FF13C6-1958-DF97-BF38-FD1C956CB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" y="1818644"/>
            <a:ext cx="9133840" cy="36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1900</TotalTime>
  <Words>2026</Words>
  <Application>Microsoft Office PowerPoint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Traffic Sign Detection System for Harsh Driving Analysis and Speed Compliance</vt:lpstr>
      <vt:lpstr>Content</vt:lpstr>
      <vt:lpstr>Introduction</vt:lpstr>
      <vt:lpstr>Motivation</vt:lpstr>
      <vt:lpstr>Problem Statement</vt:lpstr>
      <vt:lpstr>Literature Review</vt:lpstr>
      <vt:lpstr>Proposed System</vt:lpstr>
      <vt:lpstr>System Architecture</vt:lpstr>
      <vt:lpstr>Hardware Setup</vt:lpstr>
      <vt:lpstr>Methodology</vt:lpstr>
      <vt:lpstr>PowerPoint Presentation</vt:lpstr>
      <vt:lpstr>PowerPoint Presentation</vt:lpstr>
      <vt:lpstr>Timelines</vt:lpstr>
      <vt:lpstr>Project Implementation</vt:lpstr>
      <vt:lpstr>PowerPoint Presentation</vt:lpstr>
      <vt:lpstr>Results</vt:lpstr>
      <vt:lpstr>PowerPoint Presentation</vt:lpstr>
      <vt:lpstr>Advantages, Disadvantages and Applications</vt:lpstr>
      <vt:lpstr>PowerPoint Presentation</vt:lpstr>
      <vt:lpstr>Conclusion and Future Scopes</vt:lpstr>
      <vt:lpstr>References</vt:lpstr>
      <vt:lpstr>Guide Profile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Detection System for Harsh Driving Analysis and Speed Compliance</dc:title>
  <dc:creator>Nishad Harsulkar</dc:creator>
  <cp:lastModifiedBy>Nishad Harsulkar</cp:lastModifiedBy>
  <cp:revision>30</cp:revision>
  <dcterms:created xsi:type="dcterms:W3CDTF">2024-08-10T11:24:18Z</dcterms:created>
  <dcterms:modified xsi:type="dcterms:W3CDTF">2025-06-10T05:50:57Z</dcterms:modified>
</cp:coreProperties>
</file>