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72FA0-6FF3-4D32-AE38-2ACE0EC94839}">
  <a:tblStyle styleId="{56272FA0-6FF3-4D32-AE38-2ACE0EC94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being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jump right 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219ad673f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219ad67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BACK OF MIND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 cases in United States, case for lack of experience.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241 million cases and 672 thousand deaths, USE CASE in the developing world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219ad673f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219ad673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 HOW TO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COST =&gt; </a:t>
            </a:r>
            <a:r>
              <a:rPr lang="en"/>
              <a:t>SATELLITE</a:t>
            </a:r>
            <a:r>
              <a:rPr lang="en"/>
              <a:t> 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COST =&gt;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entirely clear which is best, rough pricing would favor chips but need more information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000"/>
              <a:buChar char="●"/>
            </a:pPr>
            <a:r>
              <a:rPr lang="en" sz="1000">
                <a:solidFill>
                  <a:srgbClr val="212121"/>
                </a:solidFill>
              </a:rPr>
              <a:t>Do the technicians already have access to internet as part of their work?</a:t>
            </a:r>
            <a:endParaRPr sz="1000">
              <a:solidFill>
                <a:srgbClr val="21212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Char char="●"/>
            </a:pPr>
            <a:r>
              <a:rPr lang="en" sz="1000">
                <a:solidFill>
                  <a:srgbClr val="212121"/>
                </a:solidFill>
              </a:rPr>
              <a:t>Do the technicians already have access to capable computing as part of their work?</a:t>
            </a:r>
            <a:endParaRPr sz="1000">
              <a:solidFill>
                <a:srgbClr val="21212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Char char="●"/>
            </a:pPr>
            <a:r>
              <a:rPr lang="en" sz="1000">
                <a:solidFill>
                  <a:srgbClr val="212121"/>
                </a:solidFill>
              </a:rPr>
              <a:t>Is an option cheaper in non rural areas and what percent of that is within our scope of work?</a:t>
            </a:r>
            <a:endParaRPr sz="1000">
              <a:solidFill>
                <a:srgbClr val="21212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Char char="●"/>
            </a:pPr>
            <a:r>
              <a:rPr lang="en" sz="1000">
                <a:solidFill>
                  <a:srgbClr val="212121"/>
                </a:solidFill>
              </a:rPr>
              <a:t>How sustainable are both systems?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219ad673f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219ad67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cases erred towards traditional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estimations, but given the orders of magnitude of </a:t>
            </a:r>
            <a:r>
              <a:rPr lang="en"/>
              <a:t>separation</a:t>
            </a:r>
            <a:r>
              <a:rPr lang="en"/>
              <a:t>, likely no hidden factors that would bridge that gap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DEFINITELY</a:t>
            </a:r>
            <a:r>
              <a:rPr lang="en"/>
              <a:t> WORTH THINKING ABOUT THIS KIND OF SYSTEM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is only one part of the potential automated system required to diagnose and treat.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1 blood sample is likely to contain multiple infected cells, the aggregation process would likely mitigate our 1%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219ad673f_0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219ad673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self </a:t>
            </a:r>
            <a:r>
              <a:rPr lang="en"/>
              <a:t>sufficiency</a:t>
            </a:r>
            <a:r>
              <a:rPr lang="en"/>
              <a:t> (education + patience)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OUT THE SYSTEM THAT OUR MODEL FITS INTO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219ad673f_0_3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6219ad673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SAY THANK YOU AGAIN AND OPEN IT UP TO Q&amp;A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6306be0dc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6306be0d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219ad673f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219ad673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GIVE SOME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CAN MIMIC FLU AND LIE DORMANT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GOOD TREATMENT AND DETECTION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219ad673f_0_3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219ad673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306be0dc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306be0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306be0dc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306be0d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19ad673f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19ad673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219ad673f_0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6219ad673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COMPUTER VISION FOR </a:t>
            </a:r>
            <a:br>
              <a:rPr lang="en"/>
            </a:br>
            <a:r>
              <a:rPr lang="en"/>
              <a:t>GREATER ACCURACY AT A LOWER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219ad673f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219ad67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TAKE A LOOK AT WHAT THAT MIGHT LOOK LIKE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219ad673f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219ad67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219ad673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219ad67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 BRIEF THIS IS TECHNICAL ONLY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229M CASES AT 2% = 4.5M EVERY PERCENT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SQUEEZE EVERY BIT OF JUICE OUT OF THE ROCK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Base Model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Scale: Applying to 229M cases 2% = 4.5M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Impact: Medical test (higher standards) potential for fatalities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Variations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Variations: loss functions (binary CE + </a:t>
            </a:r>
            <a:r>
              <a:rPr lang="en"/>
              <a:t>categorical</a:t>
            </a:r>
            <a:r>
              <a:rPr lang="en"/>
              <a:t> CE), </a:t>
            </a:r>
            <a:r>
              <a:rPr lang="en"/>
              <a:t>complexity</a:t>
            </a:r>
            <a:r>
              <a:rPr lang="en"/>
              <a:t>, activation function, data augmentation, transfer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Model_2 = increase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Model_2o = LeakyRelu + batch size 16 + 32|32|32|64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219ad673f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219ad67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PERCENTAGES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SCORE OF 98.69%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Negatives = Recall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219ad673f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219ad67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 GREAT OUTCOME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12.jp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99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 Detection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By Nishad Khudabux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65500" y="998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Frugal Solutions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subTitle"/>
          </p:nvPr>
        </p:nvSpPr>
        <p:spPr>
          <a:xfrm>
            <a:off x="265500" y="2505075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"It can’t cost a ton of money because every zero that you add to the cost of scientific equipment, probably.. millions and billions of people are cut off"</a:t>
            </a:r>
            <a:endParaRPr sz="1400"/>
          </a:p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5015700" y="800400"/>
            <a:ext cx="3657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(2020)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241M cases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 in Africa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/>
              <a:t>Minimize Cost</a:t>
            </a:r>
            <a:endParaRPr b="1" sz="2200"/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2704175" y="3992550"/>
            <a:ext cx="2021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Manu Prakash </a:t>
            </a:r>
            <a:endParaRPr sz="1200"/>
          </a:p>
        </p:txBody>
      </p:sp>
      <p:sp>
        <p:nvSpPr>
          <p:cNvPr id="202" name="Google Shape;202;p22"/>
          <p:cNvSpPr/>
          <p:nvPr/>
        </p:nvSpPr>
        <p:spPr>
          <a:xfrm>
            <a:off x="6656250" y="2495550"/>
            <a:ext cx="376500" cy="6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- Cloud vs Edge</a:t>
            </a:r>
            <a:endParaRPr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1171250" y="927270"/>
            <a:ext cx="3271144" cy="3911436"/>
            <a:chOff x="3320450" y="1304875"/>
            <a:chExt cx="2632500" cy="3416400"/>
          </a:xfrm>
        </p:grpSpPr>
        <p:sp>
          <p:nvSpPr>
            <p:cNvPr id="209" name="Google Shape;209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3"/>
          <p:cNvSpPr txBox="1"/>
          <p:nvPr>
            <p:ph idx="4294967295" type="body"/>
          </p:nvPr>
        </p:nvSpPr>
        <p:spPr>
          <a:xfrm>
            <a:off x="1256863" y="923875"/>
            <a:ext cx="3099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Cloud Based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23"/>
          <p:cNvSpPr txBox="1"/>
          <p:nvPr>
            <p:ph idx="4294967295" type="body"/>
          </p:nvPr>
        </p:nvSpPr>
        <p:spPr>
          <a:xfrm>
            <a:off x="1265975" y="1469300"/>
            <a:ext cx="30798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Load the model online to be </a:t>
            </a:r>
            <a:r>
              <a:rPr lang="en" sz="1600"/>
              <a:t>accessed</a:t>
            </a:r>
            <a:r>
              <a:rPr lang="en" sz="1600"/>
              <a:t> through internet.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Load and </a:t>
            </a:r>
            <a:r>
              <a:rPr lang="en" sz="1600">
                <a:solidFill>
                  <a:schemeClr val="accent6"/>
                </a:solidFill>
              </a:rPr>
              <a:t>receive</a:t>
            </a:r>
            <a:r>
              <a:rPr lang="en" sz="1600">
                <a:solidFill>
                  <a:schemeClr val="accent6"/>
                </a:solidFill>
              </a:rPr>
              <a:t> </a:t>
            </a:r>
            <a:r>
              <a:rPr lang="en" sz="1600">
                <a:solidFill>
                  <a:schemeClr val="accent6"/>
                </a:solidFill>
              </a:rPr>
              <a:t>remotely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No additional equipment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Easy to update the model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High cost of providing satellite internet service  to each technician (~20-50$/month)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4701837" y="927260"/>
            <a:ext cx="3271145" cy="3911436"/>
            <a:chOff x="6212550" y="1304875"/>
            <a:chExt cx="2632500" cy="3416400"/>
          </a:xfrm>
        </p:grpSpPr>
        <p:sp>
          <p:nvSpPr>
            <p:cNvPr id="214" name="Google Shape;214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3"/>
          <p:cNvSpPr txBox="1"/>
          <p:nvPr>
            <p:ph idx="4294967295" type="body"/>
          </p:nvPr>
        </p:nvSpPr>
        <p:spPr>
          <a:xfrm>
            <a:off x="4776262" y="923875"/>
            <a:ext cx="3099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Edge Based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7" name="Google Shape;217;p23"/>
          <p:cNvSpPr txBox="1"/>
          <p:nvPr>
            <p:ph idx="4294967295" type="body"/>
          </p:nvPr>
        </p:nvSpPr>
        <p:spPr>
          <a:xfrm>
            <a:off x="4793575" y="1469300"/>
            <a:ext cx="30798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Load the model on hardware (edge chips)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No internet needed for rural areas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Less overall cost (5-100$/unit)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Potentially need to replace broken or old units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Difficult to update the model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</a:t>
            </a:r>
            <a:r>
              <a:rPr lang="en"/>
              <a:t>Benefit</a:t>
            </a:r>
            <a:r>
              <a:rPr lang="en"/>
              <a:t> Analysis</a:t>
            </a:r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1171213" y="927271"/>
            <a:ext cx="3271144" cy="3716360"/>
            <a:chOff x="3320450" y="1304875"/>
            <a:chExt cx="2632500" cy="3416400"/>
          </a:xfrm>
        </p:grpSpPr>
        <p:sp>
          <p:nvSpPr>
            <p:cNvPr id="224" name="Google Shape;224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 txBox="1"/>
          <p:nvPr>
            <p:ph idx="4294967295" type="body"/>
          </p:nvPr>
        </p:nvSpPr>
        <p:spPr>
          <a:xfrm>
            <a:off x="1256863" y="923875"/>
            <a:ext cx="3099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Cost Of Automated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7" name="Google Shape;227;p24"/>
          <p:cNvSpPr txBox="1"/>
          <p:nvPr>
            <p:ph idx="4294967295" type="body"/>
          </p:nvPr>
        </p:nvSpPr>
        <p:spPr>
          <a:xfrm>
            <a:off x="1265975" y="1469300"/>
            <a:ext cx="30798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Implementing and </a:t>
            </a:r>
            <a:r>
              <a:rPr lang="en" sz="1600" u="sng"/>
              <a:t>Maintaining</a:t>
            </a:r>
            <a:r>
              <a:rPr lang="en" sz="1600" u="sng"/>
              <a:t> Model</a:t>
            </a:r>
            <a:endParaRPr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10-30K + 9k/year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=75K over 5 years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Cost of Cloud System</a:t>
            </a:r>
            <a:endParaRPr sz="16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 35$/month x 1500 tech.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=3.15M over 5 years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Total</a:t>
            </a:r>
            <a:endParaRPr b="1" sz="16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3.23M over 5 years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4701846" y="927275"/>
            <a:ext cx="3271145" cy="3716360"/>
            <a:chOff x="6212550" y="1304875"/>
            <a:chExt cx="2632500" cy="3416400"/>
          </a:xfrm>
        </p:grpSpPr>
        <p:sp>
          <p:nvSpPr>
            <p:cNvPr id="229" name="Google Shape;229;p2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4"/>
          <p:cNvSpPr txBox="1"/>
          <p:nvPr>
            <p:ph idx="4294967295" type="body"/>
          </p:nvPr>
        </p:nvSpPr>
        <p:spPr>
          <a:xfrm>
            <a:off x="4776262" y="923875"/>
            <a:ext cx="3099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Cost Of Traditional Methods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2" name="Google Shape;232;p24"/>
          <p:cNvSpPr txBox="1"/>
          <p:nvPr>
            <p:ph idx="4294967295" type="body"/>
          </p:nvPr>
        </p:nvSpPr>
        <p:spPr>
          <a:xfrm>
            <a:off x="4793575" y="1469300"/>
            <a:ext cx="30798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Cost of Testing (USA)</a:t>
            </a:r>
            <a:endParaRPr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RDT 2.19$ USD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(labour + materials)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Microscopy 6.98$ USD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(labour + materials)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# of Cases in Africa (2020)</a:t>
            </a:r>
            <a:endParaRPr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95% of 241M = 229M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Total (RDT*Cases)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501M per year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3" name="Google Shape;233;p24"/>
          <p:cNvSpPr txBox="1"/>
          <p:nvPr/>
        </p:nvSpPr>
        <p:spPr>
          <a:xfrm>
            <a:off x="56000" y="2510950"/>
            <a:ext cx="103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erred to 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more expensive estimates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4"/>
          <p:cNvCxnSpPr>
            <a:stCxn id="233" idx="3"/>
          </p:cNvCxnSpPr>
          <p:nvPr/>
        </p:nvCxnSpPr>
        <p:spPr>
          <a:xfrm flipH="1" rot="10800000">
            <a:off x="1087400" y="2409700"/>
            <a:ext cx="920100" cy="624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4"/>
          <p:cNvCxnSpPr>
            <a:stCxn id="233" idx="3"/>
          </p:cNvCxnSpPr>
          <p:nvPr/>
        </p:nvCxnSpPr>
        <p:spPr>
          <a:xfrm>
            <a:off x="1087400" y="3034300"/>
            <a:ext cx="641400" cy="114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4"/>
          <p:cNvSpPr txBox="1"/>
          <p:nvPr/>
        </p:nvSpPr>
        <p:spPr>
          <a:xfrm>
            <a:off x="8042150" y="2510950"/>
            <a:ext cx="103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rred to less expensive estimates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4"/>
          <p:cNvCxnSpPr>
            <a:stCxn id="236" idx="1"/>
          </p:cNvCxnSpPr>
          <p:nvPr/>
        </p:nvCxnSpPr>
        <p:spPr>
          <a:xfrm rot="10800000">
            <a:off x="7122950" y="2092900"/>
            <a:ext cx="919200" cy="94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4"/>
          <p:cNvSpPr txBox="1"/>
          <p:nvPr>
            <p:ph type="title"/>
          </p:nvPr>
        </p:nvSpPr>
        <p:spPr>
          <a:xfrm>
            <a:off x="3724050" y="4644175"/>
            <a:ext cx="1695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Scalability</a:t>
            </a:r>
            <a:endParaRPr b="1" sz="20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11700" y="110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 Automated System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311688" y="8130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11700" y="8130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4294967295" type="body"/>
          </p:nvPr>
        </p:nvSpPr>
        <p:spPr>
          <a:xfrm>
            <a:off x="311700" y="8723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 txBox="1"/>
          <p:nvPr>
            <p:ph idx="4294967295" type="body"/>
          </p:nvPr>
        </p:nvSpPr>
        <p:spPr>
          <a:xfrm>
            <a:off x="311700" y="1221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Blood Sample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311538" y="18575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311550" y="18575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>
            <p:ph idx="4294967295" type="body"/>
          </p:nvPr>
        </p:nvSpPr>
        <p:spPr>
          <a:xfrm>
            <a:off x="311550" y="1916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1" name="Google Shape;251;p25"/>
          <p:cNvSpPr txBox="1"/>
          <p:nvPr>
            <p:ph idx="4294967295" type="body"/>
          </p:nvPr>
        </p:nvSpPr>
        <p:spPr>
          <a:xfrm>
            <a:off x="311550" y="22655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Paperfuge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52" name="Google Shape;252;p25"/>
          <p:cNvCxnSpPr>
            <a:stCxn id="250" idx="0"/>
            <a:endCxn id="244" idx="2"/>
          </p:cNvCxnSpPr>
          <p:nvPr/>
        </p:nvCxnSpPr>
        <p:spPr>
          <a:xfrm flipH="1" rot="10800000">
            <a:off x="1036050" y="1510600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50" y="1934650"/>
            <a:ext cx="1574363" cy="85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5"/>
          <p:cNvCxnSpPr>
            <a:stCxn id="253" idx="1"/>
            <a:endCxn id="251" idx="3"/>
          </p:cNvCxnSpPr>
          <p:nvPr/>
        </p:nvCxnSpPr>
        <p:spPr>
          <a:xfrm rot="10800000">
            <a:off x="1760550" y="2360500"/>
            <a:ext cx="1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5"/>
          <p:cNvSpPr/>
          <p:nvPr/>
        </p:nvSpPr>
        <p:spPr>
          <a:xfrm>
            <a:off x="311388" y="29020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311400" y="29020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 txBox="1"/>
          <p:nvPr>
            <p:ph idx="4294967295" type="body"/>
          </p:nvPr>
        </p:nvSpPr>
        <p:spPr>
          <a:xfrm>
            <a:off x="311400" y="29612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8" name="Google Shape;258;p25"/>
          <p:cNvSpPr txBox="1"/>
          <p:nvPr>
            <p:ph idx="4294967295" type="body"/>
          </p:nvPr>
        </p:nvSpPr>
        <p:spPr>
          <a:xfrm>
            <a:off x="311400" y="33100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Foldscope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59" name="Google Shape;259;p25"/>
          <p:cNvCxnSpPr>
            <a:stCxn id="257" idx="0"/>
          </p:cNvCxnSpPr>
          <p:nvPr/>
        </p:nvCxnSpPr>
        <p:spPr>
          <a:xfrm flipH="1" rot="10800000">
            <a:off x="1035900" y="2555050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346" y="2915138"/>
            <a:ext cx="1557493" cy="97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5"/>
          <p:cNvCxnSpPr>
            <a:stCxn id="260" idx="1"/>
            <a:endCxn id="258" idx="3"/>
          </p:cNvCxnSpPr>
          <p:nvPr/>
        </p:nvCxnSpPr>
        <p:spPr>
          <a:xfrm rot="10800000">
            <a:off x="1760546" y="3404950"/>
            <a:ext cx="1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/>
          <p:nvPr/>
        </p:nvSpPr>
        <p:spPr>
          <a:xfrm>
            <a:off x="311688" y="39464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311700" y="39464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idx="4294967295" type="body"/>
          </p:nvPr>
        </p:nvSpPr>
        <p:spPr>
          <a:xfrm>
            <a:off x="311700" y="40057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5" name="Google Shape;265;p25"/>
          <p:cNvSpPr txBox="1"/>
          <p:nvPr>
            <p:ph idx="4294967295" type="body"/>
          </p:nvPr>
        </p:nvSpPr>
        <p:spPr>
          <a:xfrm>
            <a:off x="311700" y="43544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Smart Phone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66" name="Google Shape;266;p25"/>
          <p:cNvCxnSpPr>
            <a:stCxn id="264" idx="0"/>
          </p:cNvCxnSpPr>
          <p:nvPr/>
        </p:nvCxnSpPr>
        <p:spPr>
          <a:xfrm flipH="1" rot="10800000">
            <a:off x="1036200" y="3599500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2212" y="4033550"/>
            <a:ext cx="1449300" cy="811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5"/>
          <p:cNvCxnSpPr>
            <a:stCxn id="265" idx="3"/>
            <a:endCxn id="267" idx="1"/>
          </p:cNvCxnSpPr>
          <p:nvPr/>
        </p:nvCxnSpPr>
        <p:spPr>
          <a:xfrm flipH="1" rot="10800000">
            <a:off x="1760700" y="4439500"/>
            <a:ext cx="171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5"/>
          <p:cNvCxnSpPr/>
          <p:nvPr/>
        </p:nvCxnSpPr>
        <p:spPr>
          <a:xfrm flipH="1" rot="10800000">
            <a:off x="1036200" y="4643950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1045675" y="5032975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25"/>
          <p:cNvPicPr preferRelativeResize="0"/>
          <p:nvPr/>
        </p:nvPicPr>
        <p:blipFill rotWithShape="1">
          <a:blip r:embed="rId6">
            <a:alphaModFix/>
          </a:blip>
          <a:srcRect b="0" l="0" r="54183" t="0"/>
          <a:stretch/>
        </p:blipFill>
        <p:spPr>
          <a:xfrm rot="5400000">
            <a:off x="2167930" y="649545"/>
            <a:ext cx="851750" cy="13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5"/>
          <p:cNvCxnSpPr>
            <a:stCxn id="247" idx="3"/>
            <a:endCxn id="271" idx="2"/>
          </p:cNvCxnSpPr>
          <p:nvPr/>
        </p:nvCxnSpPr>
        <p:spPr>
          <a:xfrm>
            <a:off x="1760700" y="1316000"/>
            <a:ext cx="1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5"/>
          <p:cNvSpPr/>
          <p:nvPr/>
        </p:nvSpPr>
        <p:spPr>
          <a:xfrm>
            <a:off x="3920788" y="8130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920800" y="8130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 txBox="1"/>
          <p:nvPr>
            <p:ph idx="4294967295" type="body"/>
          </p:nvPr>
        </p:nvSpPr>
        <p:spPr>
          <a:xfrm>
            <a:off x="3920800" y="8723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6" name="Google Shape;276;p25"/>
          <p:cNvSpPr txBox="1"/>
          <p:nvPr>
            <p:ph idx="4294967295" type="body"/>
          </p:nvPr>
        </p:nvSpPr>
        <p:spPr>
          <a:xfrm>
            <a:off x="3920800" y="1221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Sample Image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77" name="Google Shape;277;p25"/>
          <p:cNvCxnSpPr>
            <a:stCxn id="276" idx="1"/>
            <a:endCxn id="276" idx="1"/>
          </p:cNvCxnSpPr>
          <p:nvPr/>
        </p:nvCxnSpPr>
        <p:spPr>
          <a:xfrm>
            <a:off x="3920800" y="131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5"/>
          <p:cNvCxnSpPr>
            <a:stCxn id="276" idx="1"/>
          </p:cNvCxnSpPr>
          <p:nvPr/>
        </p:nvCxnSpPr>
        <p:spPr>
          <a:xfrm flipH="1">
            <a:off x="3777700" y="1316000"/>
            <a:ext cx="143100" cy="370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9" name="Google Shape;27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1025" y="910201"/>
            <a:ext cx="1715350" cy="81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5"/>
          <p:cNvCxnSpPr>
            <a:stCxn id="279" idx="1"/>
            <a:endCxn id="276" idx="3"/>
          </p:cNvCxnSpPr>
          <p:nvPr/>
        </p:nvCxnSpPr>
        <p:spPr>
          <a:xfrm rot="10800000">
            <a:off x="5369925" y="1316001"/>
            <a:ext cx="1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5"/>
          <p:cNvSpPr/>
          <p:nvPr/>
        </p:nvSpPr>
        <p:spPr>
          <a:xfrm>
            <a:off x="3920788" y="19168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3920800" y="1916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>
            <p:ph idx="4294967295" type="body"/>
          </p:nvPr>
        </p:nvSpPr>
        <p:spPr>
          <a:xfrm>
            <a:off x="3920800" y="1976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4" name="Google Shape;284;p25"/>
          <p:cNvSpPr txBox="1"/>
          <p:nvPr>
            <p:ph idx="4294967295" type="body"/>
          </p:nvPr>
        </p:nvSpPr>
        <p:spPr>
          <a:xfrm>
            <a:off x="3920800" y="2324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Segmentation Program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 flipH="1" rot="10800000">
            <a:off x="4645150" y="1509788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6" name="Google Shape;286;p25"/>
          <p:cNvPicPr preferRelativeResize="0"/>
          <p:nvPr/>
        </p:nvPicPr>
        <p:blipFill rotWithShape="1">
          <a:blip r:embed="rId8">
            <a:alphaModFix/>
          </a:blip>
          <a:srcRect b="49145" l="0" r="0" t="0"/>
          <a:stretch/>
        </p:blipFill>
        <p:spPr>
          <a:xfrm>
            <a:off x="5531150" y="1993900"/>
            <a:ext cx="1812916" cy="85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5"/>
          <p:cNvCxnSpPr>
            <a:stCxn id="286" idx="1"/>
            <a:endCxn id="284" idx="3"/>
          </p:cNvCxnSpPr>
          <p:nvPr/>
        </p:nvCxnSpPr>
        <p:spPr>
          <a:xfrm rot="10800000">
            <a:off x="5369750" y="2419750"/>
            <a:ext cx="1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5"/>
          <p:cNvSpPr/>
          <p:nvPr/>
        </p:nvSpPr>
        <p:spPr>
          <a:xfrm>
            <a:off x="3920638" y="30213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3920650" y="30213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 txBox="1"/>
          <p:nvPr>
            <p:ph idx="4294967295" type="body"/>
          </p:nvPr>
        </p:nvSpPr>
        <p:spPr>
          <a:xfrm>
            <a:off x="3920650" y="30805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1" name="Google Shape;291;p25"/>
          <p:cNvSpPr txBox="1"/>
          <p:nvPr>
            <p:ph idx="4294967295" type="body"/>
          </p:nvPr>
        </p:nvSpPr>
        <p:spPr>
          <a:xfrm>
            <a:off x="3920650" y="34293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Our Model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92" name="Google Shape;292;p25"/>
          <p:cNvCxnSpPr/>
          <p:nvPr/>
        </p:nvCxnSpPr>
        <p:spPr>
          <a:xfrm flipH="1" rot="10800000">
            <a:off x="4645000" y="2614288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5"/>
          <p:cNvSpPr/>
          <p:nvPr/>
        </p:nvSpPr>
        <p:spPr>
          <a:xfrm>
            <a:off x="3920788" y="41258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3920800" y="4125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 txBox="1"/>
          <p:nvPr>
            <p:ph idx="4294967295" type="body"/>
          </p:nvPr>
        </p:nvSpPr>
        <p:spPr>
          <a:xfrm>
            <a:off x="3920800" y="4185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6" name="Google Shape;296;p25"/>
          <p:cNvSpPr txBox="1"/>
          <p:nvPr>
            <p:ph idx="4294967295" type="body"/>
          </p:nvPr>
        </p:nvSpPr>
        <p:spPr>
          <a:xfrm>
            <a:off x="3920800" y="4533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Aggregate Program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97" name="Google Shape;297;p25"/>
          <p:cNvCxnSpPr/>
          <p:nvPr/>
        </p:nvCxnSpPr>
        <p:spPr>
          <a:xfrm flipH="1" rot="10800000">
            <a:off x="4645150" y="3718788"/>
            <a:ext cx="3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/>
          <p:nvPr/>
        </p:nvSpPr>
        <p:spPr>
          <a:xfrm>
            <a:off x="5531013" y="41258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5531025" y="4125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 txBox="1"/>
          <p:nvPr>
            <p:ph idx="4294967295" type="body"/>
          </p:nvPr>
        </p:nvSpPr>
        <p:spPr>
          <a:xfrm>
            <a:off x="5531025" y="4185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1" name="Google Shape;301;p25"/>
          <p:cNvSpPr txBox="1"/>
          <p:nvPr>
            <p:ph idx="4294967295" type="body"/>
          </p:nvPr>
        </p:nvSpPr>
        <p:spPr>
          <a:xfrm>
            <a:off x="5531025" y="4533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Diagnosis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02" name="Google Shape;302;p25"/>
          <p:cNvCxnSpPr>
            <a:stCxn id="296" idx="3"/>
            <a:endCxn id="301" idx="1"/>
          </p:cNvCxnSpPr>
          <p:nvPr/>
        </p:nvCxnSpPr>
        <p:spPr>
          <a:xfrm>
            <a:off x="5369800" y="4628750"/>
            <a:ext cx="1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5"/>
          <p:cNvSpPr/>
          <p:nvPr/>
        </p:nvSpPr>
        <p:spPr>
          <a:xfrm>
            <a:off x="7141538" y="41258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7141550" y="4125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 txBox="1"/>
          <p:nvPr>
            <p:ph idx="4294967295" type="body"/>
          </p:nvPr>
        </p:nvSpPr>
        <p:spPr>
          <a:xfrm>
            <a:off x="7141550" y="41850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6" name="Google Shape;306;p25"/>
          <p:cNvSpPr txBox="1"/>
          <p:nvPr>
            <p:ph idx="4294967295" type="body"/>
          </p:nvPr>
        </p:nvSpPr>
        <p:spPr>
          <a:xfrm>
            <a:off x="7141550" y="4533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Treatment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07" name="Google Shape;307;p25"/>
          <p:cNvCxnSpPr>
            <a:endCxn id="306" idx="1"/>
          </p:cNvCxnSpPr>
          <p:nvPr/>
        </p:nvCxnSpPr>
        <p:spPr>
          <a:xfrm>
            <a:off x="6980450" y="4628750"/>
            <a:ext cx="1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265500" y="998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Risk and Challenges</a:t>
            </a:r>
            <a:endParaRPr sz="3300"/>
          </a:p>
        </p:txBody>
      </p:sp>
      <p:sp>
        <p:nvSpPr>
          <p:cNvPr id="313" name="Google Shape;313;p26"/>
          <p:cNvSpPr txBox="1"/>
          <p:nvPr>
            <p:ph idx="1" type="subTitle"/>
          </p:nvPr>
        </p:nvSpPr>
        <p:spPr>
          <a:xfrm>
            <a:off x="265500" y="26166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Urgency and Changes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endParaRPr/>
          </a:p>
        </p:txBody>
      </p:sp>
      <p:sp>
        <p:nvSpPr>
          <p:cNvPr id="314" name="Google Shape;314;p26"/>
          <p:cNvSpPr txBox="1"/>
          <p:nvPr>
            <p:ph idx="2" type="body"/>
          </p:nvPr>
        </p:nvSpPr>
        <p:spPr>
          <a:xfrm>
            <a:off x="4939500" y="509300"/>
            <a:ext cx="3837000" cy="43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ur model detects if a patient is infected not type or sev</a:t>
            </a:r>
            <a:r>
              <a:rPr lang="en" sz="1600"/>
              <a:t>erity</a:t>
            </a:r>
            <a:r>
              <a:rPr lang="en" sz="1600"/>
              <a:t>. There is a risk of not recognizing a severe case and not responding with the correct urgency.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Should be periodically checked to ensure it is functioning properly. A new strain or changes to collecting samples requires us to update our model.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Difficulty using a new digital tool and potential rejection from fear of the unknown.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6"/>
          <p:cNvCxnSpPr/>
          <p:nvPr/>
        </p:nvCxnSpPr>
        <p:spPr>
          <a:xfrm>
            <a:off x="4939500" y="19333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6"/>
          <p:cNvCxnSpPr/>
          <p:nvPr/>
        </p:nvCxnSpPr>
        <p:spPr>
          <a:xfrm>
            <a:off x="4939500" y="32222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Automated System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Our models </a:t>
            </a:r>
            <a:r>
              <a:rPr lang="en" sz="1600"/>
              <a:t>efficacy</a:t>
            </a:r>
            <a:r>
              <a:rPr lang="en" sz="1600"/>
              <a:t> suggests it is ready to be implemented.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What is missing is the surrounding systems our model would work within.</a:t>
            </a:r>
            <a:endParaRPr sz="1600"/>
          </a:p>
        </p:txBody>
      </p:sp>
      <p:sp>
        <p:nvSpPr>
          <p:cNvPr id="325" name="Google Shape;325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Our rough estimates show viability, but implementation requires more </a:t>
            </a:r>
            <a:r>
              <a:rPr lang="en" sz="1600"/>
              <a:t>detailed</a:t>
            </a:r>
            <a:r>
              <a:rPr lang="en" sz="1600"/>
              <a:t> analysis.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Reaching out to already established organizations. </a:t>
            </a:r>
            <a:endParaRPr sz="1600"/>
          </a:p>
        </p:txBody>
      </p:sp>
      <p:sp>
        <p:nvSpPr>
          <p:cNvPr id="328" name="Google Shape;328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Test Case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Small scale initially to test the system and work out bugs. Can easily be scale up once established.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31"/>
          <p:cNvGraphicFramePr/>
          <p:nvPr/>
        </p:nvGraphicFramePr>
        <p:xfrm>
          <a:off x="494225" y="14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{56272FA0-6FF3-4D32-AE38-2ACE0EC94839}</a:tableStyleId>
              </a:tblPr>
              <a:tblGrid>
                <a:gridCol w="967175"/>
                <a:gridCol w="5802975"/>
                <a:gridCol w="1385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5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5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b="1" sz="15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Model_0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 model (given)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98.35%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Model_1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 from binary_crossentropy to categorical cross_entropy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97.85%↑</a:t>
                      </a:r>
                      <a:endParaRPr b="1" sz="15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Model_2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Added 4rth layer (64 filters)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98.07%↑</a:t>
                      </a:r>
                      <a:endParaRPr b="1" sz="15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Model_3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 to LeakyRelu and added Batch Normalization Layers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96.23%↓</a:t>
                      </a:r>
                      <a:endParaRPr b="1" sz="15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Model_4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Augmentation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97.73%↓</a:t>
                      </a:r>
                      <a:endParaRPr b="1" sz="15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Model_5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Transfer Learning (VGG16)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92.69%↓</a:t>
                      </a:r>
                      <a:endParaRPr b="1" sz="15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Model_2o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Optimizing our best model by testing multiple micro-adjustments.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98.69%↑</a:t>
                      </a:r>
                      <a:endParaRPr b="1" sz="15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3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Summary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431925" y="1076220"/>
            <a:ext cx="2628925" cy="371636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6425" y="11524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Early Detection Is Key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8325" y="16217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Malaria is a contagious disease caused by bites from infected mosquitoes.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Late treatment can cause complications and can even be fatal.</a:t>
            </a:r>
            <a:endParaRPr sz="16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079669"/>
            <a:ext cx="2632500" cy="371636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1524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Disease Of Poverty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6217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Despite effective treatments there where </a:t>
            </a:r>
            <a:r>
              <a:rPr b="1" lang="en" sz="1600"/>
              <a:t>672 thousand </a:t>
            </a:r>
            <a:r>
              <a:rPr lang="en" sz="1600"/>
              <a:t>malaria related </a:t>
            </a:r>
            <a:r>
              <a:rPr b="1" lang="en" sz="1600"/>
              <a:t>deaths </a:t>
            </a:r>
            <a:r>
              <a:rPr lang="en" sz="1600"/>
              <a:t>in 2020.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95% of cases in Africa alone. 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1079679"/>
            <a:ext cx="2632500" cy="371636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11524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Diagnostic Tools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5455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Microscopy</a:t>
            </a:r>
            <a:endParaRPr sz="1600" u="sng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Accurate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Expensive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Available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Rapid Diagnostic Test</a:t>
            </a:r>
            <a:endParaRPr sz="1600" u="sng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Accurate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Expensive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Available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Need </a:t>
            </a:r>
            <a:r>
              <a:rPr b="1" lang="en" sz="1600"/>
              <a:t>scalability </a:t>
            </a:r>
            <a:r>
              <a:rPr lang="en" sz="1600"/>
              <a:t>for 241M case (2020)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277300" y="2345600"/>
            <a:ext cx="40758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Dataset Images</a:t>
            </a:r>
            <a:endParaRPr sz="3300"/>
          </a:p>
        </p:txBody>
      </p:sp>
      <p:pic>
        <p:nvPicPr>
          <p:cNvPr id="357" name="Google Shape;3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75" y="675675"/>
            <a:ext cx="3634450" cy="36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277300" y="2345600"/>
            <a:ext cx="40758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Training/Validation Plot</a:t>
            </a:r>
            <a:endParaRPr sz="2900"/>
          </a:p>
        </p:txBody>
      </p:sp>
      <p:pic>
        <p:nvPicPr>
          <p:cNvPr id="363" name="Google Shape;3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450" y="748200"/>
            <a:ext cx="3634450" cy="351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277300" y="2345600"/>
            <a:ext cx="40758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Confusion Matrix</a:t>
            </a:r>
            <a:endParaRPr sz="3300"/>
          </a:p>
        </p:txBody>
      </p:sp>
      <p:pic>
        <p:nvPicPr>
          <p:cNvPr id="369" name="Google Shape;3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025" y="1264075"/>
            <a:ext cx="4225050" cy="285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Model_2o Architecture and Accuracy</a:t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5" y="1193775"/>
            <a:ext cx="2120661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786" y="1240975"/>
            <a:ext cx="6259414" cy="185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698" y="3888092"/>
            <a:ext cx="5943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265500" y="2273700"/>
            <a:ext cx="40452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Note on Latency</a:t>
            </a:r>
            <a:endParaRPr sz="4000"/>
          </a:p>
        </p:txBody>
      </p:sp>
      <p:sp>
        <p:nvSpPr>
          <p:cNvPr id="383" name="Google Shape;383;p36"/>
          <p:cNvSpPr txBox="1"/>
          <p:nvPr>
            <p:ph idx="2" type="body"/>
          </p:nvPr>
        </p:nvSpPr>
        <p:spPr>
          <a:xfrm>
            <a:off x="5015700" y="800400"/>
            <a:ext cx="3657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Latency in this case study is </a:t>
            </a:r>
            <a:r>
              <a:rPr b="1" lang="en" sz="1600"/>
              <a:t>not a relevant factor</a:t>
            </a:r>
            <a:r>
              <a:rPr lang="en" sz="1600"/>
              <a:t>, compared to for example computer vision in self-driving cars where increased computation time can result in an accident. While we can run a machine-learning model on a database of malaria samples for many hours with no consequences. For that reason, the model compilation time is observed in the notebook, but it will be excluded here.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265500" y="998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65500" y="26166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Computer Vision System</a:t>
            </a:r>
            <a:endParaRPr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a convolutional neural network (CNN) for accurate detection at a lower cost.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65500" y="998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265500" y="2505075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That</a:t>
            </a:r>
            <a:endParaRPr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5015700" y="800400"/>
            <a:ext cx="3657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Diagnostic Tests (RDTs)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(~88% accuracy)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Microscopy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(~98% accuracy)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Recall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(Low # of False Negatives)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9" name="Google Shape;129;p18"/>
          <p:cNvSpPr/>
          <p:nvPr/>
        </p:nvSpPr>
        <p:spPr>
          <a:xfrm>
            <a:off x="340934" y="26562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340923" y="27937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Simple Solution?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969270" y="2067415"/>
            <a:ext cx="198900" cy="593656"/>
            <a:chOff x="777447" y="1610215"/>
            <a:chExt cx="198900" cy="593656"/>
          </a:xfrm>
        </p:grpSpPr>
        <p:cxnSp>
          <p:nvCxnSpPr>
            <p:cNvPr id="132" name="Google Shape;132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18375" y="842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 simple code based solutions, requires computer vision.</a:t>
            </a:r>
            <a:endParaRPr sz="1600"/>
          </a:p>
        </p:txBody>
      </p:sp>
      <p:sp>
        <p:nvSpPr>
          <p:cNvPr descr="Background pointer shape in timeline graphic" id="135" name="Google Shape;135;p18"/>
          <p:cNvSpPr/>
          <p:nvPr/>
        </p:nvSpPr>
        <p:spPr>
          <a:xfrm>
            <a:off x="1817054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2202517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ANN vs CNN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2684632" y="3396158"/>
            <a:ext cx="198900" cy="593656"/>
            <a:chOff x="2223534" y="2938958"/>
            <a:chExt cx="198900" cy="593656"/>
          </a:xfrm>
        </p:grpSpPr>
        <p:cxnSp>
          <p:nvCxnSpPr>
            <p:cNvPr id="138" name="Google Shape;138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1453412" y="39898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EDA showed shape and position as key characteristics.</a:t>
            </a:r>
            <a:endParaRPr sz="1600"/>
          </a:p>
        </p:txBody>
      </p:sp>
      <p:sp>
        <p:nvSpPr>
          <p:cNvPr descr="Background pointer shape in timeline graphic" id="141" name="Google Shape;141;p18"/>
          <p:cNvSpPr/>
          <p:nvPr/>
        </p:nvSpPr>
        <p:spPr>
          <a:xfrm>
            <a:off x="347197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843955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4319545" y="20674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3297588" y="843478"/>
            <a:ext cx="2242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98.35% test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 to improve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Worth trying for scale and impact</a:t>
            </a:r>
            <a:endParaRPr sz="1600"/>
          </a:p>
        </p:txBody>
      </p:sp>
      <p:sp>
        <p:nvSpPr>
          <p:cNvPr descr="Background pointer shape in timeline graphic" id="147" name="Google Shape;147;p18"/>
          <p:cNvSpPr/>
          <p:nvPr/>
        </p:nvSpPr>
        <p:spPr>
          <a:xfrm>
            <a:off x="512689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5416699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Variations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73070" y="3396158"/>
            <a:ext cx="198900" cy="593656"/>
            <a:chOff x="5958946" y="2938958"/>
            <a:chExt cx="198900" cy="593656"/>
          </a:xfrm>
        </p:grpSpPr>
        <p:cxnSp>
          <p:nvCxnSpPr>
            <p:cNvPr id="150" name="Google Shape;150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5015475" y="3989825"/>
            <a:ext cx="2525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5 variations of CNN models tested. Model_2 showed highest efficacy.</a:t>
            </a:r>
            <a:endParaRPr sz="1600"/>
          </a:p>
        </p:txBody>
      </p:sp>
      <p:sp>
        <p:nvSpPr>
          <p:cNvPr descr="Background pointer shape in timeline graphic" id="153" name="Google Shape;153;p18"/>
          <p:cNvSpPr/>
          <p:nvPr/>
        </p:nvSpPr>
        <p:spPr>
          <a:xfrm>
            <a:off x="678181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7111512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Model_2o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7669807" y="2067415"/>
            <a:ext cx="198900" cy="593656"/>
            <a:chOff x="3918084" y="1610215"/>
            <a:chExt cx="198900" cy="593656"/>
          </a:xfrm>
        </p:grpSpPr>
        <p:cxnSp>
          <p:nvCxnSpPr>
            <p:cNvPr id="156" name="Google Shape;15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8"/>
          <p:cNvSpPr txBox="1"/>
          <p:nvPr>
            <p:ph idx="4294967295" type="body"/>
          </p:nvPr>
        </p:nvSpPr>
        <p:spPr>
          <a:xfrm>
            <a:off x="6629404" y="842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Tuning to find optimal combination of hyperparameters. </a:t>
            </a:r>
            <a:endParaRPr sz="1600"/>
          </a:p>
        </p:txBody>
      </p:sp>
      <p:sp>
        <p:nvSpPr>
          <p:cNvPr id="159" name="Google Shape;159;p18"/>
          <p:cNvSpPr txBox="1"/>
          <p:nvPr>
            <p:ph idx="4294967295" type="title"/>
          </p:nvPr>
        </p:nvSpPr>
        <p:spPr>
          <a:xfrm>
            <a:off x="311700" y="159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Process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47829" l="52341" r="24533" t="0"/>
          <a:stretch/>
        </p:blipFill>
        <p:spPr>
          <a:xfrm>
            <a:off x="632275" y="3550664"/>
            <a:ext cx="681800" cy="153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Model_2o</a:t>
            </a:r>
            <a:endParaRPr/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False Positives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False Negatives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728250" y="1102150"/>
            <a:ext cx="1371600" cy="1371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1286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98.92%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099850" y="1102150"/>
            <a:ext cx="1371600" cy="1371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14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</a:rPr>
              <a:t>1.08%</a:t>
            </a:r>
            <a:endParaRPr b="1" sz="2200">
              <a:solidFill>
                <a:schemeClr val="accent6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728250" y="2457425"/>
            <a:ext cx="1371600" cy="1371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20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1.54%</a:t>
            </a:r>
            <a:endParaRPr b="1" sz="2200">
              <a:solidFill>
                <a:schemeClr val="accent3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7099850" y="2457425"/>
            <a:ext cx="1371600" cy="1371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1280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98.46%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 rot="-5400000">
            <a:off x="4922050" y="1587850"/>
            <a:ext cx="1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Uninfected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863400" y="3812825"/>
            <a:ext cx="1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Uninfected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235000" y="3812825"/>
            <a:ext cx="1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Parasitized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 rot="-5400000">
            <a:off x="4922050" y="2943125"/>
            <a:ext cx="1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Parasitized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652050" y="572525"/>
            <a:ext cx="28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Model_2o Confusion Matrix</a:t>
            </a:r>
            <a:endParaRPr b="1" sz="16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 flipH="1" rot="10800000">
            <a:off x="3317725" y="1994350"/>
            <a:ext cx="4098000" cy="103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/>
          <p:nvPr/>
        </p:nvCxnSpPr>
        <p:spPr>
          <a:xfrm flipH="1" rot="10800000">
            <a:off x="3303775" y="3290700"/>
            <a:ext cx="2745900" cy="69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 txBox="1"/>
          <p:nvPr/>
        </p:nvSpPr>
        <p:spPr>
          <a:xfrm>
            <a:off x="5672800" y="4278700"/>
            <a:ext cx="26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F1-score 98.69%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265500" y="998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Model_2o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265500" y="2505075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98.69% Accuracy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 Overfitting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Generalizes Well</a:t>
            </a:r>
            <a:endParaRPr sz="1700"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5015700" y="800400"/>
            <a:ext cx="3657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Diagnostic Tests (RDTs)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(~88% accuracy)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Microscopy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(~98% accuracy)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Recall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(Low # of False Negatives)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74" y="1034949"/>
            <a:ext cx="457925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74" y="2271024"/>
            <a:ext cx="457925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74" y="3658024"/>
            <a:ext cx="457925" cy="4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