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8" r:id="rId7"/>
    <p:sldId id="269"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660"/>
  </p:normalViewPr>
  <p:slideViewPr>
    <p:cSldViewPr snapToGrid="0">
      <p:cViewPr varScale="1">
        <p:scale>
          <a:sx n="86" d="100"/>
          <a:sy n="86" d="100"/>
        </p:scale>
        <p:origin x="59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343396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3CC3B-9699-4D31-81E2-8A7CCADB9BB9}"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144522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274599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5097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3709404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3937417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3623752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393626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2421302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1712134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261723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3CC3B-9699-4D31-81E2-8A7CCADB9BB9}"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266253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3CC3B-9699-4D31-81E2-8A7CCADB9BB9}" type="datetimeFigureOut">
              <a:rPr lang="en-US" smtClean="0"/>
              <a:t>29-Mar-22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375683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281097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23227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DC3CC3B-9699-4D31-81E2-8A7CCADB9BB9}" type="datetimeFigureOut">
              <a:rPr lang="en-US" smtClean="0"/>
              <a:t>29-Mar-22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109872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3CC3B-9699-4D31-81E2-8A7CCADB9BB9}"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C6096-05D6-4FFD-8647-1210A1DE09BD}" type="slidenum">
              <a:rPr lang="en-US" smtClean="0"/>
              <a:t>‹#›</a:t>
            </a:fld>
            <a:endParaRPr lang="en-US"/>
          </a:p>
        </p:txBody>
      </p:sp>
    </p:spTree>
    <p:extLst>
      <p:ext uri="{BB962C8B-B14F-4D97-AF65-F5344CB8AC3E}">
        <p14:creationId xmlns:p14="http://schemas.microsoft.com/office/powerpoint/2010/main" val="205963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C3CC3B-9699-4D31-81E2-8A7CCADB9BB9}" type="datetimeFigureOut">
              <a:rPr lang="en-US" smtClean="0"/>
              <a:t>29-Mar-22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DC6096-05D6-4FFD-8647-1210A1DE09BD}" type="slidenum">
              <a:rPr lang="en-US" smtClean="0"/>
              <a:t>‹#›</a:t>
            </a:fld>
            <a:endParaRPr lang="en-US"/>
          </a:p>
        </p:txBody>
      </p:sp>
    </p:spTree>
    <p:extLst>
      <p:ext uri="{BB962C8B-B14F-4D97-AF65-F5344CB8AC3E}">
        <p14:creationId xmlns:p14="http://schemas.microsoft.com/office/powerpoint/2010/main" val="2585717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6A25-15D9-426C-84CD-392CE6D8C5D5}"/>
              </a:ext>
            </a:extLst>
          </p:cNvPr>
          <p:cNvSpPr>
            <a:spLocks noGrp="1"/>
          </p:cNvSpPr>
          <p:nvPr>
            <p:ph type="ctrTitle"/>
          </p:nvPr>
        </p:nvSpPr>
        <p:spPr/>
        <p:txBody>
          <a:bodyPr/>
          <a:lstStyle/>
          <a:p>
            <a:r>
              <a:rPr lang="en-US" dirty="0"/>
              <a:t>Bike Sharing Assignment </a:t>
            </a:r>
          </a:p>
        </p:txBody>
      </p:sp>
      <p:sp>
        <p:nvSpPr>
          <p:cNvPr id="3" name="Subtitle 2">
            <a:extLst>
              <a:ext uri="{FF2B5EF4-FFF2-40B4-BE49-F238E27FC236}">
                <a16:creationId xmlns:a16="http://schemas.microsoft.com/office/drawing/2014/main" id="{311A7FC3-B3F8-458E-8C1B-1C1A0CFA41D6}"/>
              </a:ext>
            </a:extLst>
          </p:cNvPr>
          <p:cNvSpPr>
            <a:spLocks noGrp="1"/>
          </p:cNvSpPr>
          <p:nvPr>
            <p:ph type="subTitle" idx="1"/>
          </p:nvPr>
        </p:nvSpPr>
        <p:spPr/>
        <p:txBody>
          <a:bodyPr/>
          <a:lstStyle/>
          <a:p>
            <a:r>
              <a:rPr lang="en-US" dirty="0"/>
              <a:t>Nishad purohit</a:t>
            </a:r>
          </a:p>
          <a:p>
            <a:r>
              <a:rPr lang="en-US" dirty="0"/>
              <a:t>Nishad.purohit20@gmail.com</a:t>
            </a:r>
          </a:p>
        </p:txBody>
      </p:sp>
    </p:spTree>
    <p:extLst>
      <p:ext uri="{BB962C8B-B14F-4D97-AF65-F5344CB8AC3E}">
        <p14:creationId xmlns:p14="http://schemas.microsoft.com/office/powerpoint/2010/main" val="145949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5C48-FCBA-4D77-88EC-2BDAD30B52DD}"/>
              </a:ext>
            </a:extLst>
          </p:cNvPr>
          <p:cNvSpPr>
            <a:spLocks noGrp="1"/>
          </p:cNvSpPr>
          <p:nvPr>
            <p:ph type="title"/>
          </p:nvPr>
        </p:nvSpPr>
        <p:spPr/>
        <p:txBody>
          <a:bodyPr/>
          <a:lstStyle/>
          <a:p>
            <a:r>
              <a:rPr lang="en-US" dirty="0"/>
              <a:t>Task 2 </a:t>
            </a:r>
          </a:p>
        </p:txBody>
      </p:sp>
      <p:sp>
        <p:nvSpPr>
          <p:cNvPr id="3" name="Content Placeholder 2">
            <a:extLst>
              <a:ext uri="{FF2B5EF4-FFF2-40B4-BE49-F238E27FC236}">
                <a16:creationId xmlns:a16="http://schemas.microsoft.com/office/drawing/2014/main" id="{B6AAA6A6-8210-42B9-B164-3275A00DDCCC}"/>
              </a:ext>
            </a:extLst>
          </p:cNvPr>
          <p:cNvSpPr>
            <a:spLocks noGrp="1"/>
          </p:cNvSpPr>
          <p:nvPr>
            <p:ph idx="1"/>
          </p:nvPr>
        </p:nvSpPr>
        <p:spPr/>
        <p:txBody>
          <a:bodyPr/>
          <a:lstStyle/>
          <a:p>
            <a:r>
              <a:rPr lang="en-US" dirty="0"/>
              <a:t>The work that we have performed in this task were as follows. </a:t>
            </a:r>
          </a:p>
          <a:p>
            <a:pPr algn="l" rtl="0">
              <a:buFont typeface="+mj-lt"/>
              <a:buAutoNum type="arabicPeriod"/>
            </a:pPr>
            <a:r>
              <a:rPr lang="en-US" b="0" i="0" dirty="0">
                <a:effectLst/>
                <a:latin typeface="Century Gothic" panose="020B0502020202020204" pitchFamily="34" charset="0"/>
              </a:rPr>
              <a:t>What are the top 10 least popular stations? Hint: Find the least frequently appearing start stations from the Trip table.</a:t>
            </a:r>
          </a:p>
          <a:p>
            <a:pPr>
              <a:buFont typeface="+mj-lt"/>
              <a:buAutoNum type="arabicPeriod"/>
            </a:pPr>
            <a:r>
              <a:rPr lang="en-US" dirty="0">
                <a:latin typeface="Century Gothic" panose="020B0502020202020204" pitchFamily="34" charset="0"/>
              </a:rPr>
              <a:t>Fi</a:t>
            </a:r>
            <a:r>
              <a:rPr lang="en-US" b="0" i="0" dirty="0">
                <a:effectLst/>
                <a:latin typeface="Century Gothic" panose="020B0502020202020204" pitchFamily="34" charset="0"/>
              </a:rPr>
              <a:t>nd the idle time for Station 2 on the date '2013/08/29’</a:t>
            </a:r>
          </a:p>
          <a:p>
            <a:pPr>
              <a:buFont typeface="+mj-lt"/>
              <a:buAutoNum type="arabicPeriod"/>
            </a:pPr>
            <a:r>
              <a:rPr lang="en-US" b="0" i="0" dirty="0">
                <a:effectLst/>
                <a:latin typeface="Century Gothic" panose="020B0502020202020204" pitchFamily="34" charset="0"/>
              </a:rPr>
              <a:t>Find the distance between consecutive stations </a:t>
            </a:r>
          </a:p>
          <a:p>
            <a:pPr marL="0" indent="0">
              <a:buNone/>
            </a:pPr>
            <a:r>
              <a:rPr lang="en-US" dirty="0">
                <a:latin typeface="Century Gothic" panose="020B0502020202020204" pitchFamily="34" charset="0"/>
              </a:rPr>
              <a:t>From these we can have insights on the following information</a:t>
            </a:r>
            <a:endParaRPr lang="en-US" b="0" i="0" dirty="0">
              <a:effectLst/>
              <a:latin typeface="Century Gothic" panose="020B0502020202020204" pitchFamily="34" charset="0"/>
            </a:endParaRPr>
          </a:p>
          <a:p>
            <a:pPr algn="l" rtl="0">
              <a:buFont typeface="+mj-lt"/>
              <a:buAutoNum type="arabicPeriod"/>
            </a:pPr>
            <a:endParaRPr lang="en-US" b="0" i="0" dirty="0">
              <a:solidFill>
                <a:srgbClr val="091E42"/>
              </a:solidFill>
              <a:effectLst/>
              <a:latin typeface="freight-text-pro"/>
            </a:endParaRPr>
          </a:p>
        </p:txBody>
      </p:sp>
    </p:spTree>
    <p:extLst>
      <p:ext uri="{BB962C8B-B14F-4D97-AF65-F5344CB8AC3E}">
        <p14:creationId xmlns:p14="http://schemas.microsoft.com/office/powerpoint/2010/main" val="118301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0C08-3F21-43D2-90DF-8AD3D9CE7444}"/>
              </a:ext>
            </a:extLst>
          </p:cNvPr>
          <p:cNvSpPr>
            <a:spLocks noGrp="1"/>
          </p:cNvSpPr>
          <p:nvPr>
            <p:ph type="title"/>
          </p:nvPr>
        </p:nvSpPr>
        <p:spPr/>
        <p:txBody>
          <a:bodyPr/>
          <a:lstStyle/>
          <a:p>
            <a:r>
              <a:rPr lang="en-US" dirty="0"/>
              <a:t>Least popular stations</a:t>
            </a:r>
          </a:p>
        </p:txBody>
      </p:sp>
      <p:sp>
        <p:nvSpPr>
          <p:cNvPr id="4" name="Text Placeholder 3">
            <a:extLst>
              <a:ext uri="{FF2B5EF4-FFF2-40B4-BE49-F238E27FC236}">
                <a16:creationId xmlns:a16="http://schemas.microsoft.com/office/drawing/2014/main" id="{A014ED6A-CB9A-461C-A6EC-B595FF1E24BE}"/>
              </a:ext>
            </a:extLst>
          </p:cNvPr>
          <p:cNvSpPr>
            <a:spLocks noGrp="1"/>
          </p:cNvSpPr>
          <p:nvPr>
            <p:ph type="body" sz="half" idx="2"/>
          </p:nvPr>
        </p:nvSpPr>
        <p:spPr/>
        <p:txBody>
          <a:bodyPr/>
          <a:lstStyle/>
          <a:p>
            <a:r>
              <a:rPr lang="en-US" dirty="0"/>
              <a:t>Here are the top 10 least popular stations. The least here as we can see is San Jose government followed by </a:t>
            </a:r>
            <a:r>
              <a:rPr lang="en-US" dirty="0" err="1"/>
              <a:t>broadway</a:t>
            </a:r>
            <a:r>
              <a:rPr lang="en-US" dirty="0"/>
              <a:t> to main and so on.</a:t>
            </a:r>
          </a:p>
        </p:txBody>
      </p:sp>
      <p:pic>
        <p:nvPicPr>
          <p:cNvPr id="5" name="Content Placeholder 4">
            <a:extLst>
              <a:ext uri="{FF2B5EF4-FFF2-40B4-BE49-F238E27FC236}">
                <a16:creationId xmlns:a16="http://schemas.microsoft.com/office/drawing/2014/main" id="{281720C9-F869-4382-BD8F-39E0DBD1A4F8}"/>
              </a:ext>
            </a:extLst>
          </p:cNvPr>
          <p:cNvPicPr>
            <a:picLocks noGrp="1" noChangeAspect="1"/>
          </p:cNvPicPr>
          <p:nvPr>
            <p:ph idx="1"/>
          </p:nvPr>
        </p:nvPicPr>
        <p:blipFill>
          <a:blip r:embed="rId2"/>
          <a:stretch>
            <a:fillRect/>
          </a:stretch>
        </p:blipFill>
        <p:spPr>
          <a:xfrm>
            <a:off x="4859368" y="2399705"/>
            <a:ext cx="6701259" cy="2177374"/>
          </a:xfrm>
          <a:prstGeom prst="rect">
            <a:avLst/>
          </a:prstGeom>
        </p:spPr>
      </p:pic>
    </p:spTree>
    <p:extLst>
      <p:ext uri="{BB962C8B-B14F-4D97-AF65-F5344CB8AC3E}">
        <p14:creationId xmlns:p14="http://schemas.microsoft.com/office/powerpoint/2010/main" val="336717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E673-F58D-4FE1-8558-67D895EC027F}"/>
              </a:ext>
            </a:extLst>
          </p:cNvPr>
          <p:cNvSpPr>
            <a:spLocks noGrp="1"/>
          </p:cNvSpPr>
          <p:nvPr>
            <p:ph type="title"/>
          </p:nvPr>
        </p:nvSpPr>
        <p:spPr/>
        <p:txBody>
          <a:bodyPr/>
          <a:lstStyle/>
          <a:p>
            <a:r>
              <a:rPr lang="en-US" dirty="0"/>
              <a:t>Conclusion(Task 2)</a:t>
            </a:r>
          </a:p>
        </p:txBody>
      </p:sp>
      <p:sp>
        <p:nvSpPr>
          <p:cNvPr id="3" name="Content Placeholder 2">
            <a:extLst>
              <a:ext uri="{FF2B5EF4-FFF2-40B4-BE49-F238E27FC236}">
                <a16:creationId xmlns:a16="http://schemas.microsoft.com/office/drawing/2014/main" id="{6B601D9F-BC07-4913-A9B9-A31FA600F9A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rPr>
              <a:t>The three stations that we can shut down are the Broadway at main, San Jose government and Franklin at Maple as these are the least popular stations. Another reason to shut down these stations is because there are other stations which are close to these three stations and are preferred more by both consumers and subscribers.</a:t>
            </a:r>
            <a:endParaRPr lang="en-US" dirty="0"/>
          </a:p>
        </p:txBody>
      </p:sp>
    </p:spTree>
    <p:extLst>
      <p:ext uri="{BB962C8B-B14F-4D97-AF65-F5344CB8AC3E}">
        <p14:creationId xmlns:p14="http://schemas.microsoft.com/office/powerpoint/2010/main" val="132793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190-AEE4-4818-99B5-9E508FCCC032}"/>
              </a:ext>
            </a:extLst>
          </p:cNvPr>
          <p:cNvSpPr>
            <a:spLocks noGrp="1"/>
          </p:cNvSpPr>
          <p:nvPr>
            <p:ph type="title"/>
          </p:nvPr>
        </p:nvSpPr>
        <p:spPr/>
        <p:txBody>
          <a:bodyPr/>
          <a:lstStyle/>
          <a:p>
            <a:r>
              <a:rPr lang="en-US" dirty="0"/>
              <a:t>Task 4</a:t>
            </a:r>
          </a:p>
        </p:txBody>
      </p:sp>
      <p:sp>
        <p:nvSpPr>
          <p:cNvPr id="3" name="Content Placeholder 2">
            <a:extLst>
              <a:ext uri="{FF2B5EF4-FFF2-40B4-BE49-F238E27FC236}">
                <a16:creationId xmlns:a16="http://schemas.microsoft.com/office/drawing/2014/main" id="{BCD05CF1-A438-4AD7-8CEB-B0B8CC0F9F5C}"/>
              </a:ext>
            </a:extLst>
          </p:cNvPr>
          <p:cNvSpPr>
            <a:spLocks noGrp="1"/>
          </p:cNvSpPr>
          <p:nvPr>
            <p:ph idx="1"/>
          </p:nvPr>
        </p:nvSpPr>
        <p:spPr/>
        <p:txBody>
          <a:bodyPr/>
          <a:lstStyle/>
          <a:p>
            <a:r>
              <a:rPr lang="en-US" dirty="0"/>
              <a:t>The question that we are supposed to answer is weather the idea of couple bikes is preferrable or not.</a:t>
            </a:r>
          </a:p>
          <a:p>
            <a:r>
              <a:rPr lang="en-US" dirty="0"/>
              <a:t>Let us have a look at some of the insights that will help us answer this question.</a:t>
            </a:r>
          </a:p>
        </p:txBody>
      </p:sp>
    </p:spTree>
    <p:extLst>
      <p:ext uri="{BB962C8B-B14F-4D97-AF65-F5344CB8AC3E}">
        <p14:creationId xmlns:p14="http://schemas.microsoft.com/office/powerpoint/2010/main" val="220394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DB30-88F9-42CD-A5E0-97DBCEC4FE6A}"/>
              </a:ext>
            </a:extLst>
          </p:cNvPr>
          <p:cNvSpPr>
            <a:spLocks noGrp="1"/>
          </p:cNvSpPr>
          <p:nvPr>
            <p:ph type="title"/>
          </p:nvPr>
        </p:nvSpPr>
        <p:spPr/>
        <p:txBody>
          <a:bodyPr/>
          <a:lstStyle/>
          <a:p>
            <a:r>
              <a:rPr lang="en-US" sz="4400" dirty="0"/>
              <a:t>Hours VS No of Trips</a:t>
            </a:r>
            <a:endParaRPr lang="en-US" dirty="0"/>
          </a:p>
        </p:txBody>
      </p:sp>
      <p:pic>
        <p:nvPicPr>
          <p:cNvPr id="4" name="Content Placeholder 4">
            <a:extLst>
              <a:ext uri="{FF2B5EF4-FFF2-40B4-BE49-F238E27FC236}">
                <a16:creationId xmlns:a16="http://schemas.microsoft.com/office/drawing/2014/main" id="{BDB446B9-E9A9-416A-B4FF-0D868958244E}"/>
              </a:ext>
            </a:extLst>
          </p:cNvPr>
          <p:cNvPicPr>
            <a:picLocks noGrp="1" noChangeAspect="1"/>
          </p:cNvPicPr>
          <p:nvPr>
            <p:ph idx="1"/>
          </p:nvPr>
        </p:nvPicPr>
        <p:blipFill>
          <a:blip r:embed="rId2"/>
          <a:stretch>
            <a:fillRect/>
          </a:stretch>
        </p:blipFill>
        <p:spPr>
          <a:xfrm>
            <a:off x="1628095" y="2052638"/>
            <a:ext cx="7897585" cy="4195762"/>
          </a:xfrm>
          <a:prstGeom prst="rect">
            <a:avLst/>
          </a:prstGeom>
        </p:spPr>
      </p:pic>
    </p:spTree>
    <p:extLst>
      <p:ext uri="{BB962C8B-B14F-4D97-AF65-F5344CB8AC3E}">
        <p14:creationId xmlns:p14="http://schemas.microsoft.com/office/powerpoint/2010/main" val="179395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DB30-88F9-42CD-A5E0-97DBCEC4FE6A}"/>
              </a:ext>
            </a:extLst>
          </p:cNvPr>
          <p:cNvSpPr>
            <a:spLocks noGrp="1"/>
          </p:cNvSpPr>
          <p:nvPr>
            <p:ph type="title"/>
          </p:nvPr>
        </p:nvSpPr>
        <p:spPr/>
        <p:txBody>
          <a:bodyPr/>
          <a:lstStyle/>
          <a:p>
            <a:r>
              <a:rPr lang="en-US" sz="4400" dirty="0"/>
              <a:t>Week days VS No of Trips</a:t>
            </a:r>
            <a:endParaRPr lang="en-US" dirty="0"/>
          </a:p>
        </p:txBody>
      </p:sp>
      <p:pic>
        <p:nvPicPr>
          <p:cNvPr id="13" name="Content Placeholder 12">
            <a:extLst>
              <a:ext uri="{FF2B5EF4-FFF2-40B4-BE49-F238E27FC236}">
                <a16:creationId xmlns:a16="http://schemas.microsoft.com/office/drawing/2014/main" id="{F43453A5-12EA-4266-957C-244A83BB7BDF}"/>
              </a:ext>
            </a:extLst>
          </p:cNvPr>
          <p:cNvPicPr>
            <a:picLocks noGrp="1" noChangeAspect="1"/>
          </p:cNvPicPr>
          <p:nvPr>
            <p:ph idx="1"/>
          </p:nvPr>
        </p:nvPicPr>
        <p:blipFill>
          <a:blip r:embed="rId2"/>
          <a:stretch>
            <a:fillRect/>
          </a:stretch>
        </p:blipFill>
        <p:spPr>
          <a:xfrm>
            <a:off x="1716149" y="2052638"/>
            <a:ext cx="7721478" cy="4195762"/>
          </a:xfrm>
        </p:spPr>
      </p:pic>
    </p:spTree>
    <p:extLst>
      <p:ext uri="{BB962C8B-B14F-4D97-AF65-F5344CB8AC3E}">
        <p14:creationId xmlns:p14="http://schemas.microsoft.com/office/powerpoint/2010/main" val="30144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02F9F21-E19F-490C-A6A5-916BAA313F16}"/>
              </a:ext>
            </a:extLst>
          </p:cNvPr>
          <p:cNvSpPr>
            <a:spLocks noGrp="1"/>
          </p:cNvSpPr>
          <p:nvPr>
            <p:ph idx="1"/>
          </p:nvPr>
        </p:nvSpPr>
        <p:spPr/>
        <p:txBody>
          <a:bodyPr/>
          <a:lstStyle/>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idea of couple bikes would both help the company and at the same time could bring a lot of challenges.  The main factor to consider is that our customers are mainly travelling on weekdays and on office times that means our customers are mainly office workers and  generally office workers don’t prefer taking couple bikes. Rather they prefer their commute alone. If the company wants to introduce couple bikes, then it is highly possible that the existing customers would be divided. We can not keep the charges more than  double the price of individual bike. That would totally fail the motive of introducing a couple bike. </a:t>
            </a:r>
          </a:p>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These are the factors that we have to consider while introducing couple bikes in our company.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C5C546BC-24E0-49C3-8CC4-45B8B868D2AB}"/>
              </a:ext>
            </a:extLst>
          </p:cNvPr>
          <p:cNvSpPr>
            <a:spLocks noGrp="1"/>
          </p:cNvSpPr>
          <p:nvPr>
            <p:ph type="title"/>
          </p:nvPr>
        </p:nvSpPr>
        <p:spPr>
          <a:xfrm>
            <a:off x="646113" y="452438"/>
            <a:ext cx="9404350" cy="1400175"/>
          </a:xfrm>
        </p:spPr>
        <p:txBody>
          <a:bodyPr/>
          <a:lstStyle/>
          <a:p>
            <a:r>
              <a:rPr lang="en-US" dirty="0"/>
              <a:t>Conclusion(Task 4)</a:t>
            </a:r>
          </a:p>
        </p:txBody>
      </p:sp>
    </p:spTree>
    <p:extLst>
      <p:ext uri="{BB962C8B-B14F-4D97-AF65-F5344CB8AC3E}">
        <p14:creationId xmlns:p14="http://schemas.microsoft.com/office/powerpoint/2010/main" val="417650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121</TotalTime>
  <Words>361</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freight-text-pro</vt:lpstr>
      <vt:lpstr>Wingdings 3</vt:lpstr>
      <vt:lpstr>Ion</vt:lpstr>
      <vt:lpstr>Bike Sharing Assignment </vt:lpstr>
      <vt:lpstr>Task 2 </vt:lpstr>
      <vt:lpstr>Least popular stations</vt:lpstr>
      <vt:lpstr>Conclusion(Task 2)</vt:lpstr>
      <vt:lpstr>Task 4</vt:lpstr>
      <vt:lpstr>Hours VS No of Trips</vt:lpstr>
      <vt:lpstr>Week days VS No of Trips</vt:lpstr>
      <vt:lpstr>Conclusion(Task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Assignment </dc:title>
  <dc:creator>Devshree</dc:creator>
  <cp:lastModifiedBy>Devshree</cp:lastModifiedBy>
  <cp:revision>4</cp:revision>
  <dcterms:created xsi:type="dcterms:W3CDTF">2022-03-29T13:42:11Z</dcterms:created>
  <dcterms:modified xsi:type="dcterms:W3CDTF">2022-03-29T15:44:10Z</dcterms:modified>
</cp:coreProperties>
</file>