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623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37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0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8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8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0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3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3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3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6824A2-F57E-455E-86A9-36BC0E21A267}" type="datetimeFigureOut">
              <a:rPr lang="en-US" smtClean="0"/>
              <a:t>24-Mar-23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D99C-1661-483C-97FE-D794C62C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5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D2F-E4E8-0B9F-4784-2BC40B78F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Finance and Risk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4AA9-5622-9AF3-17EC-90CB31112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Nishad Purohit</a:t>
            </a:r>
          </a:p>
        </p:txBody>
      </p:sp>
    </p:spTree>
    <p:extLst>
      <p:ext uri="{BB962C8B-B14F-4D97-AF65-F5344CB8AC3E}">
        <p14:creationId xmlns:p14="http://schemas.microsoft.com/office/powerpoint/2010/main" val="137546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40CC-BE42-27C8-0C8A-4CE50883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Sector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F7345-697D-B344-4592-1106628BB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941" y="2481943"/>
            <a:ext cx="5288474" cy="230832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738AD-0D79-38AE-E76B-515A1A293B6A}"/>
              </a:ext>
            </a:extLst>
          </p:cNvPr>
          <p:cNvSpPr txBox="1"/>
          <p:nvPr/>
        </p:nvSpPr>
        <p:spPr>
          <a:xfrm>
            <a:off x="277586" y="2573417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Technology Sector has also faced a crisis in March 2020 due to Covid Pandemic but the recovery rate shown by this sector is commendable.</a:t>
            </a:r>
          </a:p>
          <a:p>
            <a:endParaRPr lang="en-US" dirty="0"/>
          </a:p>
          <a:p>
            <a:r>
              <a:rPr lang="en-US" dirty="0"/>
              <a:t>Microsoft, Amazon, Apple, Facebook &amp; Google have performed well along with the Market index.</a:t>
            </a:r>
          </a:p>
          <a:p>
            <a:endParaRPr lang="en-US" dirty="0"/>
          </a:p>
          <a:p>
            <a:r>
              <a:rPr lang="en-US" dirty="0"/>
              <a:t>IBM is consistently performed very badly over the years when compared to other stocks in the same sector.</a:t>
            </a:r>
          </a:p>
        </p:txBody>
      </p:sp>
    </p:spTree>
    <p:extLst>
      <p:ext uri="{BB962C8B-B14F-4D97-AF65-F5344CB8AC3E}">
        <p14:creationId xmlns:p14="http://schemas.microsoft.com/office/powerpoint/2010/main" val="28021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CD28B-1A73-880B-429D-9BD879F85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8364" y="2841997"/>
            <a:ext cx="2514600" cy="25050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8BDFC-F2F7-7D71-22BC-D458331BB2FB}"/>
              </a:ext>
            </a:extLst>
          </p:cNvPr>
          <p:cNvSpPr txBox="1"/>
          <p:nvPr/>
        </p:nvSpPr>
        <p:spPr>
          <a:xfrm>
            <a:off x="1159036" y="3217371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pearson</a:t>
            </a:r>
            <a:r>
              <a:rPr lang="en-US" dirty="0"/>
              <a:t> coefficient = 0.94. If the p-value is close to 1 it means a higher positive correlation. If the p-value is close to -1 then it means the stock prices have a higher negative correlation. So we can conclude that Apple and Amazon stock prices have a high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0568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368E-D9B4-772D-BE92-EF84636C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6710-5F0D-2A9B-FAEA-C73496660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409455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return, also known as a financial return, in its simplest terms, is the money made or lost on an investment over some period of time.</a:t>
            </a:r>
          </a:p>
          <a:p>
            <a:endParaRPr lang="en-US" dirty="0"/>
          </a:p>
          <a:p>
            <a:r>
              <a:rPr lang="en-US" dirty="0"/>
              <a:t>A return is a percentage defined as the change of price expressed as a fraction of the initial price.</a:t>
            </a:r>
          </a:p>
          <a:p>
            <a:endParaRPr lang="en-US" dirty="0"/>
          </a:p>
          <a:p>
            <a:r>
              <a:rPr lang="en-US" dirty="0"/>
              <a:t>Returns exhibit more attractive statistical properties than asset prices themselves. Therefore it also makes more statistical sense to analyze return data rather than price series.</a:t>
            </a:r>
          </a:p>
          <a:p>
            <a:endParaRPr lang="en-US" dirty="0"/>
          </a:p>
          <a:p>
            <a:r>
              <a:rPr lang="en-US" dirty="0"/>
              <a:t>We will use formula and pandas built in function </a:t>
            </a:r>
            <a:r>
              <a:rPr lang="en-US" dirty="0" err="1"/>
              <a:t>pct_change</a:t>
            </a:r>
            <a:r>
              <a:rPr lang="en-US" dirty="0"/>
              <a:t> to compute the simple returns for each day, each stock in our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40F44-A59D-FEF2-256B-580EDC7CB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10" y="2513531"/>
            <a:ext cx="5007914" cy="24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0221-5D85-AA97-B0D5-9FE36B72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0307A9-4E9F-4AA9-243A-E6401C175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563" y="2033977"/>
            <a:ext cx="6210395" cy="37976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296A8-DCDE-F9CE-5FBD-F572A452EBCF}"/>
              </a:ext>
            </a:extLst>
          </p:cNvPr>
          <p:cNvSpPr txBox="1"/>
          <p:nvPr/>
        </p:nvSpPr>
        <p:spPr>
          <a:xfrm>
            <a:off x="292042" y="2176581"/>
            <a:ext cx="51103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the above Graph we can see that</a:t>
            </a:r>
          </a:p>
          <a:p>
            <a:endParaRPr lang="en-US" dirty="0"/>
          </a:p>
          <a:p>
            <a:r>
              <a:rPr lang="en-US" dirty="0"/>
              <a:t>Microsoft &amp; Google stocks are highly correlated in the </a:t>
            </a:r>
            <a:r>
              <a:rPr lang="en-US" dirty="0" err="1"/>
              <a:t>Techonolgy</a:t>
            </a:r>
            <a:r>
              <a:rPr lang="en-US" dirty="0"/>
              <a:t> Stocks</a:t>
            </a:r>
          </a:p>
          <a:p>
            <a:r>
              <a:rPr lang="en-US" dirty="0"/>
              <a:t>Goldman Sachs, Morgan Stanley &amp; </a:t>
            </a:r>
            <a:r>
              <a:rPr lang="en-US" dirty="0" err="1"/>
              <a:t>WellsFargo</a:t>
            </a:r>
            <a:r>
              <a:rPr lang="en-US" dirty="0"/>
              <a:t> are correlated in the Finance Stocks</a:t>
            </a:r>
          </a:p>
          <a:p>
            <a:r>
              <a:rPr lang="en-US" dirty="0"/>
              <a:t>American Airlines &amp; Delta Airlines are more correlated than Alaska Air Group in the Aviation stocks</a:t>
            </a:r>
          </a:p>
          <a:p>
            <a:r>
              <a:rPr lang="en-US" dirty="0"/>
              <a:t>Pharma stocks are less correlated when </a:t>
            </a:r>
            <a:r>
              <a:rPr lang="en-US" dirty="0" err="1"/>
              <a:t>comapred</a:t>
            </a:r>
            <a:r>
              <a:rPr lang="en-US" dirty="0"/>
              <a:t> to any other sector stocks</a:t>
            </a:r>
          </a:p>
        </p:txBody>
      </p:sp>
    </p:spTree>
    <p:extLst>
      <p:ext uri="{BB962C8B-B14F-4D97-AF65-F5344CB8AC3E}">
        <p14:creationId xmlns:p14="http://schemas.microsoft.com/office/powerpoint/2010/main" val="81079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AC6631-9FA2-E507-AFEF-F824EBE8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689" y="2221630"/>
            <a:ext cx="5169773" cy="22290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89F5BB-9735-F9E7-3E28-D75E29301A79}"/>
              </a:ext>
            </a:extLst>
          </p:cNvPr>
          <p:cNvSpPr txBox="1"/>
          <p:nvPr/>
        </p:nvSpPr>
        <p:spPr>
          <a:xfrm>
            <a:off x="646111" y="3105834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most of </a:t>
            </a:r>
          </a:p>
          <a:p>
            <a:r>
              <a:rPr lang="en-US" dirty="0"/>
              <a:t>the Daily returns value is</a:t>
            </a:r>
          </a:p>
          <a:p>
            <a:r>
              <a:rPr lang="en-US" dirty="0"/>
              <a:t> </a:t>
            </a:r>
            <a:r>
              <a:rPr lang="en-US" dirty="0" err="1"/>
              <a:t>centred</a:t>
            </a:r>
            <a:r>
              <a:rPr lang="en-US" dirty="0"/>
              <a:t> around zero.</a:t>
            </a:r>
          </a:p>
        </p:txBody>
      </p:sp>
    </p:spTree>
    <p:extLst>
      <p:ext uri="{BB962C8B-B14F-4D97-AF65-F5344CB8AC3E}">
        <p14:creationId xmlns:p14="http://schemas.microsoft.com/office/powerpoint/2010/main" val="242187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578B-2588-3162-79F6-6CDB1A7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 of Sharpe Ratio, Annual Risk &amp; Annaul returns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2E29-A4DD-F426-4695-FA890F03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AMZN gives 40.59% annual returns</a:t>
            </a:r>
          </a:p>
          <a:p>
            <a:r>
              <a:rPr lang="en-US" dirty="0"/>
              <a:t>MSFT gives 34.95% annual returns</a:t>
            </a:r>
          </a:p>
          <a:p>
            <a:r>
              <a:rPr lang="en-US" dirty="0"/>
              <a:t>AAPL gives 33.32% annual returns</a:t>
            </a:r>
          </a:p>
          <a:p>
            <a:r>
              <a:rPr lang="en-US" dirty="0"/>
              <a:t>FB gives 26.45% annual returns</a:t>
            </a:r>
          </a:p>
          <a:p>
            <a:r>
              <a:rPr lang="en-US" dirty="0"/>
              <a:t>UNH gives 23.72% annual returns</a:t>
            </a:r>
          </a:p>
          <a:p>
            <a:r>
              <a:rPr lang="en-US" dirty="0"/>
              <a:t>GOOG gives 21.02% annual returns</a:t>
            </a:r>
          </a:p>
          <a:p>
            <a:r>
              <a:rPr lang="en-US" dirty="0"/>
              <a:t>MS gives 14.55% annual returns</a:t>
            </a:r>
          </a:p>
          <a:p>
            <a:r>
              <a:rPr lang="en-US" dirty="0"/>
              <a:t>S&amp;P500 gives 13.04% annual returns</a:t>
            </a:r>
          </a:p>
        </p:txBody>
      </p:sp>
    </p:spTree>
    <p:extLst>
      <p:ext uri="{BB962C8B-B14F-4D97-AF65-F5344CB8AC3E}">
        <p14:creationId xmlns:p14="http://schemas.microsoft.com/office/powerpoint/2010/main" val="258571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93D7-097E-208B-2D8F-89778365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vs Daily returns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0330F-8AF3-CABE-971B-954D175F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2726" y="2947535"/>
            <a:ext cx="5003189" cy="18661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15C88-FCE2-4840-AA3D-E67A3853C20A}"/>
              </a:ext>
            </a:extLst>
          </p:cNvPr>
          <p:cNvSpPr txBox="1"/>
          <p:nvPr/>
        </p:nvSpPr>
        <p:spPr>
          <a:xfrm>
            <a:off x="825172" y="316327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Apple, Amazon, Facebook, Google, </a:t>
            </a:r>
            <a:r>
              <a:rPr lang="en-US" dirty="0" err="1"/>
              <a:t>Micrososft</a:t>
            </a:r>
            <a:r>
              <a:rPr lang="en-US" dirty="0"/>
              <a:t>, United health have given better daily returns.</a:t>
            </a:r>
          </a:p>
        </p:txBody>
      </p:sp>
    </p:spTree>
    <p:extLst>
      <p:ext uri="{BB962C8B-B14F-4D97-AF65-F5344CB8AC3E}">
        <p14:creationId xmlns:p14="http://schemas.microsoft.com/office/powerpoint/2010/main" val="253194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9066-11A4-B62E-8460-FBCD3AF6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err="1"/>
              <a:t>Jyengar</a:t>
            </a:r>
            <a:r>
              <a:rPr lang="en-US" dirty="0"/>
              <a:t>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2946-04F7-804A-6107-A7FF7047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Patrick </a:t>
            </a:r>
            <a:r>
              <a:rPr lang="en-US" dirty="0" err="1"/>
              <a:t>Jyengar</a:t>
            </a:r>
            <a:r>
              <a:rPr lang="en-US" dirty="0"/>
              <a:t> wants to double his investment in the span on 5 years. He wants to invest in low risk stocks which would fetch him decent returns.</a:t>
            </a:r>
          </a:p>
          <a:p>
            <a:endParaRPr lang="en-US" dirty="0"/>
          </a:p>
          <a:p>
            <a:r>
              <a:rPr lang="en-US" dirty="0"/>
              <a:t>As per his profile Low risk stocks like JNJ,RHHBY and MRK is suitable to invest on. But overall returns with these three stocks wouldn't reach the target what </a:t>
            </a:r>
            <a:r>
              <a:rPr lang="en-US" dirty="0" err="1"/>
              <a:t>Mr.Patrick</a:t>
            </a:r>
            <a:r>
              <a:rPr lang="en-US" dirty="0"/>
              <a:t> is investing for. So one portion of his wealth can be invested on MSFT to gain the desired returns.</a:t>
            </a:r>
          </a:p>
          <a:p>
            <a:r>
              <a:rPr lang="en-US" dirty="0" err="1"/>
              <a:t>Mr.Patrick</a:t>
            </a:r>
            <a:r>
              <a:rPr lang="en-US" dirty="0"/>
              <a:t> </a:t>
            </a:r>
            <a:r>
              <a:rPr lang="en-US" dirty="0" err="1"/>
              <a:t>jyengar</a:t>
            </a:r>
            <a:r>
              <a:rPr lang="en-US" dirty="0"/>
              <a:t> invests 500 Thousand Dollar on equities </a:t>
            </a:r>
            <a:r>
              <a:rPr lang="en-US" dirty="0" err="1"/>
              <a:t>i.e</a:t>
            </a:r>
            <a:r>
              <a:rPr lang="en-US" dirty="0"/>
              <a:t> the above Portfolio. Returns that he would fetch after 5 years is 1.58 Million Dollar with 558.23 Thousand dollar of gain</a:t>
            </a:r>
          </a:p>
        </p:txBody>
      </p:sp>
    </p:spTree>
    <p:extLst>
      <p:ext uri="{BB962C8B-B14F-4D97-AF65-F5344CB8AC3E}">
        <p14:creationId xmlns:p14="http://schemas.microsoft.com/office/powerpoint/2010/main" val="283346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8C8C-E247-EA53-C5E2-A6139C11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Jyengar</a:t>
            </a:r>
            <a:r>
              <a:rPr lang="en-US" dirty="0"/>
              <a:t>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DA6B-0858-73EF-DE7A-8285A5E0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Mr. Peter </a:t>
            </a:r>
            <a:r>
              <a:rPr lang="en-US" dirty="0" err="1"/>
              <a:t>Jyengar</a:t>
            </a:r>
            <a:r>
              <a:rPr lang="en-US" dirty="0"/>
              <a:t> on the other hand Consistent with his attitude towards risk, he prefers high-return investments. Believes that he can still bounce back in case of any occasional losses. He Wants to invest $1 million from company’s cash and cash equivalents in the most high-margin </a:t>
            </a:r>
            <a:r>
              <a:rPr lang="en-US" dirty="0" err="1"/>
              <a:t>stacksExpects</a:t>
            </a:r>
            <a:r>
              <a:rPr lang="en-US" dirty="0"/>
              <a:t> high returns within 5 years for the inorganic expansion of his company. As per his profile High risk/High Returns stocks like AMZN and MSFT is suitable to invest on. Overall returns with these stocks would fetch him Maximum returns and also cater the Risk</a:t>
            </a:r>
          </a:p>
          <a:p>
            <a:r>
              <a:rPr lang="en-US" dirty="0" err="1"/>
              <a:t>Mr.Peter</a:t>
            </a:r>
            <a:r>
              <a:rPr lang="en-US" dirty="0"/>
              <a:t> </a:t>
            </a:r>
            <a:r>
              <a:rPr lang="en-US" dirty="0" err="1"/>
              <a:t>jyengar</a:t>
            </a:r>
            <a:r>
              <a:rPr lang="en-US" dirty="0"/>
              <a:t> invests 1 Million Dollar on equities </a:t>
            </a:r>
            <a:r>
              <a:rPr lang="en-US" dirty="0" err="1"/>
              <a:t>i.e</a:t>
            </a:r>
            <a:r>
              <a:rPr lang="en-US" dirty="0"/>
              <a:t> the above Portfolio. Returns that he would fetch after 5 years is more than 6 Million Dollars with 5+ Million dollars of gain</a:t>
            </a:r>
          </a:p>
        </p:txBody>
      </p:sp>
    </p:spTree>
    <p:extLst>
      <p:ext uri="{BB962C8B-B14F-4D97-AF65-F5344CB8AC3E}">
        <p14:creationId xmlns:p14="http://schemas.microsoft.com/office/powerpoint/2010/main" val="222588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8FD3-7F82-2C2E-4858-2E172A36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8E4C-FBBD-EC80-0236-0CA9D34A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calculation of both the portfolios was done by several steps</a:t>
            </a:r>
          </a:p>
          <a:p>
            <a:pPr lvl="1"/>
            <a:r>
              <a:rPr lang="en-US" dirty="0"/>
              <a:t>Daily return from each stock</a:t>
            </a:r>
          </a:p>
          <a:p>
            <a:pPr lvl="1"/>
            <a:r>
              <a:rPr lang="en-US" dirty="0"/>
              <a:t>Average daily return from each stock</a:t>
            </a:r>
          </a:p>
          <a:p>
            <a:pPr lvl="1"/>
            <a:r>
              <a:rPr lang="en-US" dirty="0"/>
              <a:t>Risk of Stocks in Portfolio</a:t>
            </a:r>
          </a:p>
          <a:p>
            <a:pPr lvl="1"/>
            <a:r>
              <a:rPr lang="en-US" dirty="0"/>
              <a:t>Daily return from the portfolio</a:t>
            </a:r>
          </a:p>
          <a:p>
            <a:pPr lvl="1"/>
            <a:r>
              <a:rPr lang="en-US" dirty="0"/>
              <a:t>Total Portfolio Return</a:t>
            </a:r>
          </a:p>
          <a:p>
            <a:pPr lvl="1"/>
            <a:r>
              <a:rPr lang="en-US" dirty="0"/>
              <a:t>Cumulative return from the Portfolio</a:t>
            </a:r>
          </a:p>
          <a:p>
            <a:pPr lvl="1"/>
            <a:r>
              <a:rPr lang="en-US" dirty="0"/>
              <a:t>Portfolio Risk – Portfolio Standard Deviation</a:t>
            </a:r>
          </a:p>
          <a:p>
            <a:pPr lvl="1"/>
            <a:r>
              <a:rPr lang="en-US" dirty="0"/>
              <a:t>Sharpe Ratio</a:t>
            </a:r>
          </a:p>
          <a:p>
            <a:pPr lvl="1"/>
            <a:r>
              <a:rPr lang="en-US" dirty="0"/>
              <a:t>Total ROI from the Portfolio</a:t>
            </a:r>
          </a:p>
        </p:txBody>
      </p:sp>
    </p:spTree>
    <p:extLst>
      <p:ext uri="{BB962C8B-B14F-4D97-AF65-F5344CB8AC3E}">
        <p14:creationId xmlns:p14="http://schemas.microsoft.com/office/powerpoint/2010/main" val="255126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7FE7-6C03-47B4-79FF-93C24D27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B0E0-E202-9B14-8B96-BAC25848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9634"/>
            <a:ext cx="8946541" cy="550506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1. Introduction</a:t>
            </a:r>
          </a:p>
          <a:p>
            <a:pPr lvl="1"/>
            <a:r>
              <a:rPr lang="en-US" dirty="0"/>
              <a:t>1.1 Problem Statement</a:t>
            </a:r>
          </a:p>
          <a:p>
            <a:pPr lvl="1"/>
            <a:r>
              <a:rPr lang="en-US" dirty="0"/>
              <a:t>1.2 Business Goal</a:t>
            </a:r>
          </a:p>
          <a:p>
            <a:pPr lvl="1"/>
            <a:r>
              <a:rPr lang="en-US" dirty="0"/>
              <a:t>1.3 Data Dictionary</a:t>
            </a:r>
          </a:p>
          <a:p>
            <a:r>
              <a:rPr lang="en-US" dirty="0"/>
              <a:t>2. Python Libraries</a:t>
            </a:r>
          </a:p>
          <a:p>
            <a:pPr lvl="1"/>
            <a:r>
              <a:rPr lang="en-US" dirty="0"/>
              <a:t>2.1 Import Python Libraries</a:t>
            </a:r>
          </a:p>
          <a:p>
            <a:pPr lvl="1"/>
            <a:r>
              <a:rPr lang="en-US" dirty="0"/>
              <a:t>2.2 Suppress Warnings</a:t>
            </a:r>
          </a:p>
          <a:p>
            <a:pPr lvl="1"/>
            <a:r>
              <a:rPr lang="en-US" dirty="0"/>
              <a:t>2.3 Setting up </a:t>
            </a:r>
            <a:r>
              <a:rPr lang="en-US" dirty="0" err="1"/>
              <a:t>Jupyter</a:t>
            </a:r>
            <a:r>
              <a:rPr lang="en-US" dirty="0"/>
              <a:t> View</a:t>
            </a:r>
          </a:p>
          <a:p>
            <a:r>
              <a:rPr lang="en-US" dirty="0"/>
              <a:t>3. Reading &amp; Understanding the data</a:t>
            </a:r>
          </a:p>
          <a:p>
            <a:pPr lvl="1"/>
            <a:r>
              <a:rPr lang="en-US" dirty="0"/>
              <a:t>3.1 Importing the input file</a:t>
            </a:r>
          </a:p>
          <a:p>
            <a:pPr lvl="1"/>
            <a:r>
              <a:rPr lang="en-US" dirty="0"/>
              <a:t>3.2 Inspecting the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3.3 Data Cleaning</a:t>
            </a:r>
          </a:p>
          <a:p>
            <a:pPr lvl="1"/>
            <a:r>
              <a:rPr lang="en-US" dirty="0"/>
              <a:t>3.4 Null Value Calculation</a:t>
            </a:r>
          </a:p>
          <a:p>
            <a:r>
              <a:rPr lang="en-US" dirty="0"/>
              <a:t>4. </a:t>
            </a:r>
            <a:r>
              <a:rPr lang="en-US" dirty="0" err="1"/>
              <a:t>Exploratoray</a:t>
            </a:r>
            <a:r>
              <a:rPr lang="en-US" dirty="0"/>
              <a:t> Data Analysis</a:t>
            </a:r>
          </a:p>
          <a:p>
            <a:pPr lvl="1"/>
            <a:r>
              <a:rPr lang="en-US" dirty="0"/>
              <a:t>4.1 Data Normalization</a:t>
            </a:r>
          </a:p>
          <a:p>
            <a:pPr lvl="1"/>
            <a:r>
              <a:rPr lang="en-US" dirty="0"/>
              <a:t>4.2 Data Visualization</a:t>
            </a:r>
          </a:p>
          <a:p>
            <a:pPr lvl="1"/>
            <a:r>
              <a:rPr lang="en-US" dirty="0"/>
              <a:t>4.3 Sector Wise Analysis</a:t>
            </a:r>
          </a:p>
          <a:p>
            <a:pPr lvl="1"/>
            <a:r>
              <a:rPr lang="en-US" dirty="0"/>
              <a:t>4.4 Calculation of Key Metrics</a:t>
            </a:r>
          </a:p>
          <a:p>
            <a:r>
              <a:rPr lang="en-US" dirty="0"/>
              <a:t>5. Portfolio </a:t>
            </a:r>
            <a:r>
              <a:rPr lang="en-US" dirty="0" err="1"/>
              <a:t>Anlaysis</a:t>
            </a:r>
            <a:endParaRPr lang="en-US" dirty="0"/>
          </a:p>
          <a:p>
            <a:pPr lvl="1"/>
            <a:r>
              <a:rPr lang="en-US" dirty="0"/>
              <a:t>5.1 Patrick </a:t>
            </a:r>
            <a:r>
              <a:rPr lang="en-US" dirty="0" err="1"/>
              <a:t>Jyengar</a:t>
            </a:r>
            <a:r>
              <a:rPr lang="en-US" dirty="0"/>
              <a:t> Portfolio</a:t>
            </a:r>
          </a:p>
          <a:p>
            <a:pPr lvl="1"/>
            <a:r>
              <a:rPr lang="en-US" dirty="0"/>
              <a:t>5.2 Peter </a:t>
            </a:r>
            <a:r>
              <a:rPr lang="en-US" dirty="0" err="1"/>
              <a:t>Jyengar</a:t>
            </a:r>
            <a:r>
              <a:rPr lang="en-US" dirty="0"/>
              <a:t> Portfolio</a:t>
            </a:r>
          </a:p>
          <a:p>
            <a:r>
              <a:rPr lang="en-US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2867618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98A5-02D8-DCE4-739B-A0968D3C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CB30-0A6A-A231-A55D-5E7C5E80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attached Notebook we have explored stock prices of tech stocks, pharma stocks, Aviation stocks, finance stocks &amp; market Index also. We have looked at the historical price of stock </a:t>
            </a:r>
            <a:r>
              <a:rPr lang="en-US" dirty="0" err="1"/>
              <a:t>price.We</a:t>
            </a:r>
            <a:r>
              <a:rPr lang="en-US" dirty="0"/>
              <a:t> have looked at the volume of stock traded.</a:t>
            </a:r>
          </a:p>
          <a:p>
            <a:r>
              <a:rPr lang="en-US" dirty="0"/>
              <a:t>We have looked at the daily Return of </a:t>
            </a:r>
            <a:r>
              <a:rPr lang="en-US" dirty="0" err="1"/>
              <a:t>stock.We</a:t>
            </a:r>
            <a:r>
              <a:rPr lang="en-US" dirty="0"/>
              <a:t> have done correlation between the stock </a:t>
            </a:r>
            <a:r>
              <a:rPr lang="en-US" dirty="0" err="1"/>
              <a:t>prices.Microsoft</a:t>
            </a:r>
            <a:r>
              <a:rPr lang="en-US" dirty="0"/>
              <a:t> and Amazon have highest daily price </a:t>
            </a:r>
            <a:r>
              <a:rPr lang="en-US" dirty="0" err="1"/>
              <a:t>correlation.maximum</a:t>
            </a:r>
            <a:r>
              <a:rPr lang="en-US" dirty="0"/>
              <a:t> daily fluctuation in </a:t>
            </a:r>
            <a:r>
              <a:rPr lang="en-US" dirty="0" err="1"/>
              <a:t>ths</a:t>
            </a:r>
            <a:r>
              <a:rPr lang="en-US" dirty="0"/>
              <a:t> stock is 8 % .In stock exchange there is a limit on per day fluctuation of </a:t>
            </a:r>
            <a:r>
              <a:rPr lang="en-US" dirty="0" err="1"/>
              <a:t>stock.So</a:t>
            </a:r>
            <a:r>
              <a:rPr lang="en-US" dirty="0"/>
              <a:t> if the stock reaches the threshold value then the trading of the stock is stopped for that day.</a:t>
            </a:r>
          </a:p>
          <a:p>
            <a:r>
              <a:rPr lang="en-US" dirty="0"/>
              <a:t>Stock with Low risk and high return are the best stock to buy. We can see that Amazon Stock has high risk and high returns.</a:t>
            </a:r>
          </a:p>
        </p:txBody>
      </p:sp>
    </p:spTree>
    <p:extLst>
      <p:ext uri="{BB962C8B-B14F-4D97-AF65-F5344CB8AC3E}">
        <p14:creationId xmlns:p14="http://schemas.microsoft.com/office/powerpoint/2010/main" val="242641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2067-07CE-710C-D926-18FDCED7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1 to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C5F9-4065-146F-7FB1-A6EB27EC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 the first step was the introduction in which the basic goal of the project was mentioned.</a:t>
            </a:r>
          </a:p>
          <a:p>
            <a:r>
              <a:rPr lang="en-US" dirty="0"/>
              <a:t>To start the project, Libraries were imported initially, warnings were suppressed and </a:t>
            </a:r>
            <a:r>
              <a:rPr lang="en-US" dirty="0" err="1"/>
              <a:t>jupyter</a:t>
            </a:r>
            <a:r>
              <a:rPr lang="en-US" dirty="0"/>
              <a:t> view was set up.</a:t>
            </a:r>
          </a:p>
          <a:p>
            <a:r>
              <a:rPr lang="en-US" dirty="0"/>
              <a:t>The next part was getting the data in a form that I can be worked on. In order to do that, the data was imported into </a:t>
            </a:r>
            <a:r>
              <a:rPr lang="en-US" dirty="0" err="1"/>
              <a:t>dataframes</a:t>
            </a:r>
            <a:r>
              <a:rPr lang="en-US" dirty="0"/>
              <a:t> and cleaned. The null values were dealt with in this step.</a:t>
            </a:r>
          </a:p>
          <a:p>
            <a:r>
              <a:rPr lang="en-US" dirty="0"/>
              <a:t>After finishing all these three steps, the data was in a format that analysis of it could be done easily.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1DFB-E5EC-719E-8EF7-9DAFCC6F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339A-847D-FE18-5284-DDF88A5B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had to create portfolios, it was very important to present the data in a visual format. </a:t>
            </a:r>
          </a:p>
          <a:p>
            <a:r>
              <a:rPr lang="en-US" dirty="0"/>
              <a:t>In order to do that, the normalization of the data was done. </a:t>
            </a:r>
          </a:p>
          <a:p>
            <a:r>
              <a:rPr lang="en-US" dirty="0"/>
              <a:t>After the normalization of the stocks, only 8 stocks gave 80% or more return. </a:t>
            </a:r>
          </a:p>
          <a:p>
            <a:r>
              <a:rPr lang="en-US" dirty="0"/>
              <a:t>Let us have a look at them.</a:t>
            </a:r>
          </a:p>
        </p:txBody>
      </p:sp>
    </p:spTree>
    <p:extLst>
      <p:ext uri="{BB962C8B-B14F-4D97-AF65-F5344CB8AC3E}">
        <p14:creationId xmlns:p14="http://schemas.microsoft.com/office/powerpoint/2010/main" val="270707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2B38-9CEC-02DD-19EA-07EBE7A5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Wise Analysis</a:t>
            </a:r>
            <a:br>
              <a:rPr lang="en-US" dirty="0"/>
            </a:br>
            <a:r>
              <a:rPr lang="en-US" dirty="0"/>
              <a:t>Aviation sector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1EEC7-539E-6C87-E622-DD9D1B452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052" y="2618323"/>
            <a:ext cx="5129536" cy="236310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5F93E4-03B2-2073-AE97-88A4677CED5C}"/>
              </a:ext>
            </a:extLst>
          </p:cNvPr>
          <p:cNvSpPr txBox="1"/>
          <p:nvPr/>
        </p:nvSpPr>
        <p:spPr>
          <a:xfrm>
            <a:off x="491412" y="293147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Aviation Sector has faced major crisis in March 2020 due to Corona Pandemic and the aviation sector has not recovered there after even though the market index has gone up.</a:t>
            </a:r>
          </a:p>
        </p:txBody>
      </p:sp>
    </p:spTree>
    <p:extLst>
      <p:ext uri="{BB962C8B-B14F-4D97-AF65-F5344CB8AC3E}">
        <p14:creationId xmlns:p14="http://schemas.microsoft.com/office/powerpoint/2010/main" val="223178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F94AD-1A81-42B6-E9B4-143237B4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6408" y="1404937"/>
            <a:ext cx="4048125" cy="4048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C3D23-0118-B66A-8D5E-973DEAD2ABE3}"/>
              </a:ext>
            </a:extLst>
          </p:cNvPr>
          <p:cNvSpPr txBox="1"/>
          <p:nvPr/>
        </p:nvSpPr>
        <p:spPr>
          <a:xfrm>
            <a:off x="781439" y="2413336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see that </a:t>
            </a:r>
            <a:r>
              <a:rPr lang="en-US" dirty="0" err="1"/>
              <a:t>pearson</a:t>
            </a:r>
            <a:r>
              <a:rPr lang="en-US" dirty="0"/>
              <a:t> </a:t>
            </a:r>
            <a:r>
              <a:rPr lang="en-US" dirty="0" err="1"/>
              <a:t>coefficint</a:t>
            </a:r>
            <a:r>
              <a:rPr lang="en-US" dirty="0"/>
              <a:t> = 0.47.If p-value is close to 1 it means higher positive correlation. If the p values is close to -1 then it means the stock prices have a higher negative correlation.</a:t>
            </a:r>
          </a:p>
          <a:p>
            <a:endParaRPr lang="en-US" dirty="0"/>
          </a:p>
          <a:p>
            <a:r>
              <a:rPr lang="en-US" dirty="0"/>
              <a:t>So we can conclude that HA and ALGT stock prices have less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972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EE22-926D-6C86-1FD8-EDD17AE4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Sector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0B385-A2BF-2114-414E-999AE2722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5850" y="2148330"/>
            <a:ext cx="5719155" cy="25613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34D63-0AB4-EC75-DCC9-620303C73C2C}"/>
              </a:ext>
            </a:extLst>
          </p:cNvPr>
          <p:cNvSpPr txBox="1"/>
          <p:nvPr/>
        </p:nvSpPr>
        <p:spPr>
          <a:xfrm>
            <a:off x="128296" y="255183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Finance Sector has also faced a crisis in March 2020 due to Corona Pandemic and the Finance sector has recovered a bit although the majority of stocks have been hit.</a:t>
            </a:r>
          </a:p>
          <a:p>
            <a:r>
              <a:rPr lang="en-US" dirty="0"/>
              <a:t>Morgan Stanley &amp; Goldman Sachs have performed well when compared to other stocks</a:t>
            </a:r>
          </a:p>
        </p:txBody>
      </p:sp>
    </p:spTree>
    <p:extLst>
      <p:ext uri="{BB962C8B-B14F-4D97-AF65-F5344CB8AC3E}">
        <p14:creationId xmlns:p14="http://schemas.microsoft.com/office/powerpoint/2010/main" val="79704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5950B-7C16-593B-3442-794B4B358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5211" y="1754058"/>
            <a:ext cx="4135631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6F241D-B43A-A3B4-0EE3-1C72725FF598}"/>
              </a:ext>
            </a:extLst>
          </p:cNvPr>
          <p:cNvSpPr txBox="1"/>
          <p:nvPr/>
        </p:nvSpPr>
        <p:spPr>
          <a:xfrm>
            <a:off x="604158" y="2855267"/>
            <a:ext cx="5050193" cy="923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we can see that Goldman Sachs &amp; Morgan </a:t>
            </a:r>
            <a:r>
              <a:rPr lang="en-US" dirty="0" err="1"/>
              <a:t>stanley</a:t>
            </a:r>
            <a:r>
              <a:rPr lang="en-US" dirty="0"/>
              <a:t> are highly correlated when compared to others stocks</a:t>
            </a:r>
          </a:p>
        </p:txBody>
      </p:sp>
    </p:spTree>
    <p:extLst>
      <p:ext uri="{BB962C8B-B14F-4D97-AF65-F5344CB8AC3E}">
        <p14:creationId xmlns:p14="http://schemas.microsoft.com/office/powerpoint/2010/main" val="62659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2581A3-D544-4706-A4A7-7A24B087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092" y="2174684"/>
            <a:ext cx="5499911" cy="2508632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A1157E-A76E-ED56-FF1B-87061626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 Sector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4ED18-8654-7FFF-0333-734093D6CC5C}"/>
              </a:ext>
            </a:extLst>
          </p:cNvPr>
          <p:cNvSpPr txBox="1"/>
          <p:nvPr/>
        </p:nvSpPr>
        <p:spPr>
          <a:xfrm>
            <a:off x="333538" y="227483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Pharma &amp; Health care Sector has also faced a crisis in March 2020 due to Corona Pandemic but the recovery rate shown by this sector is commendable.</a:t>
            </a:r>
          </a:p>
          <a:p>
            <a:r>
              <a:rPr lang="en-US" dirty="0"/>
              <a:t>United Health, Johnson &amp; Johnson have performed well when compared to S&amp;P Index.</a:t>
            </a:r>
          </a:p>
          <a:p>
            <a:endParaRPr lang="en-US" dirty="0"/>
          </a:p>
          <a:p>
            <a:r>
              <a:rPr lang="en-US" dirty="0"/>
              <a:t>Bausch Health is consistently performed very badly over the years when compared to other stocks in the same sector.</a:t>
            </a:r>
          </a:p>
        </p:txBody>
      </p:sp>
    </p:spTree>
    <p:extLst>
      <p:ext uri="{BB962C8B-B14F-4D97-AF65-F5344CB8AC3E}">
        <p14:creationId xmlns:p14="http://schemas.microsoft.com/office/powerpoint/2010/main" val="137890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1352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 Finance and Risk Analytics</vt:lpstr>
      <vt:lpstr>Table of content </vt:lpstr>
      <vt:lpstr>Steps 1 to 3</vt:lpstr>
      <vt:lpstr>Step 4: EDA</vt:lpstr>
      <vt:lpstr>Sector Wise Analysis Aviation sector </vt:lpstr>
      <vt:lpstr>PowerPoint Presentation</vt:lpstr>
      <vt:lpstr>Finance Sector</vt:lpstr>
      <vt:lpstr>PowerPoint Presentation</vt:lpstr>
      <vt:lpstr>Pharma Sector</vt:lpstr>
      <vt:lpstr>Technology Sector </vt:lpstr>
      <vt:lpstr>PowerPoint Presentation</vt:lpstr>
      <vt:lpstr>Daily returns</vt:lpstr>
      <vt:lpstr> </vt:lpstr>
      <vt:lpstr>PowerPoint Presentation</vt:lpstr>
      <vt:lpstr>Calculation of Sharpe Ratio, Annual Risk &amp; Annaul returns</vt:lpstr>
      <vt:lpstr>Cumulative vs Daily returns </vt:lpstr>
      <vt:lpstr>Patrick Jyengar Portfolio</vt:lpstr>
      <vt:lpstr>Peter Jyengar Portfolio</vt:lpstr>
      <vt:lpstr>Calculation of risk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Finance and Risk Analytics</dc:title>
  <dc:creator>Devshree</dc:creator>
  <cp:lastModifiedBy>Devshree</cp:lastModifiedBy>
  <cp:revision>4</cp:revision>
  <dcterms:created xsi:type="dcterms:W3CDTF">2023-03-24T14:38:37Z</dcterms:created>
  <dcterms:modified xsi:type="dcterms:W3CDTF">2023-03-24T17:04:38Z</dcterms:modified>
</cp:coreProperties>
</file>