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979AFE-7620-447C-889D-16C24B25C1C7}">
  <a:tblStyle styleId="{3E979AFE-7620-447C-889D-16C24B25C1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CABF45-E905-4AAA-B632-7B31B6D7D0D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a692a5f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a692a5f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a692a5f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a692a5f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a692a5f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a692a5f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a692a5f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a692a5f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f1e909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f1e909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a799668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a799668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799668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a799668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799668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799668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a799668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a799668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692a5f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692a5f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263"/>
            </a:gs>
            <a:gs pos="100000">
              <a:srgbClr val="C64B12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CLUSTER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611125"/>
            <a:ext cx="6331500" cy="8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Nishadh Hussain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0043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nRF52 debug terminal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551575"/>
            <a:ext cx="3621250" cy="34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Incoming data in Docklight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475" y="241638"/>
            <a:ext cx="1304025" cy="13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75778"/>
            <a:ext cx="9144001" cy="33871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3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202" name="Google Shape;20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Connectivity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Flexible Data Transmission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Enhanced Reliability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Energy Efficiency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Security and Privacy</a:t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" y="3107725"/>
            <a:ext cx="1468550" cy="14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Synchronization 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for Data Loss or Corruption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Increased Latency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" y="3107725"/>
            <a:ext cx="1468550" cy="14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2008300" y="954000"/>
            <a:ext cx="60825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</a:t>
            </a:r>
            <a:endParaRPr sz="5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endParaRPr sz="5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2421925" y="58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{3E979AFE-7620-447C-889D-16C24B25C1C7}</a:tableStyleId>
              </a:tblPr>
              <a:tblGrid>
                <a:gridCol w="1029225"/>
                <a:gridCol w="3813150"/>
              </a:tblGrid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Synopsis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Call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Navigation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Music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 Interface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nRF52 Debug terminal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Incoming data in Docklight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 &amp; Cons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4"/>
          <p:cNvSpPr txBox="1"/>
          <p:nvPr/>
        </p:nvSpPr>
        <p:spPr>
          <a:xfrm>
            <a:off x="439650" y="249700"/>
            <a:ext cx="144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Navigation Guide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Synopsis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Manage the data flow from app to nRF52.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Navigate the data through the nRF52 to XMC1400 via SPI.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Properly transmit the received data to i.MX6 via UART.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i.MX6 UI changes as per the data from the app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141725" y="5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6" name="Google Shape;9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App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Transmit the phone call,navigation and music datas.</a:t>
            </a:r>
            <a:endParaRPr sz="1600"/>
          </a:p>
        </p:txBody>
      </p:sp>
      <p:sp>
        <p:nvSpPr>
          <p:cNvPr descr="Background pointer shape in timeline graphic" id="102" name="Google Shape;10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nRF52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Transmit those datas send by app via SPI to XMC1400</a:t>
            </a:r>
            <a:endParaRPr sz="1600"/>
          </a:p>
        </p:txBody>
      </p:sp>
      <p:sp>
        <p:nvSpPr>
          <p:cNvPr descr="Background pointer shape in timeline graphic" id="108" name="Google Shape;10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XMC1400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By UART </a:t>
            </a:r>
            <a:r>
              <a:rPr lang="en" sz="1600"/>
              <a:t>Transmit</a:t>
            </a:r>
            <a:r>
              <a:rPr lang="en" sz="1600"/>
              <a:t> the app data send by nRF52 </a:t>
            </a:r>
            <a:endParaRPr sz="1600"/>
          </a:p>
        </p:txBody>
      </p:sp>
      <p:sp>
        <p:nvSpPr>
          <p:cNvPr descr="Background pointer shape in timeline graphic" id="114" name="Google Shape;11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i.MX6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Receives the corresponding data that user sends via app </a:t>
            </a:r>
            <a:endParaRPr sz="1600"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.01.XX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2" name="Google Shape;122;p16"/>
          <p:cNvGraphicFramePr/>
          <p:nvPr/>
        </p:nvGraphicFramePr>
        <p:xfrm>
          <a:off x="6896575" y="1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50" y="535975"/>
            <a:ext cx="1361350" cy="13613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Background pointer shape in timeline graphic" id="124" name="Google Shape;124;p16"/>
          <p:cNvSpPr/>
          <p:nvPr/>
        </p:nvSpPr>
        <p:spPr>
          <a:xfrm>
            <a:off x="6781818" y="2206325"/>
            <a:ext cx="2051100" cy="7455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07650" y="100300"/>
            <a:ext cx="196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 map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226020" y="2951833"/>
            <a:ext cx="198900" cy="593656"/>
            <a:chOff x="5958946" y="2938958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/>
        </p:nvSpPr>
        <p:spPr>
          <a:xfrm>
            <a:off x="3907775" y="3675150"/>
            <a:ext cx="7887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By the help of RS232 connect to i.MX6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2410100" y="522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❖"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Incoming</a:t>
            </a: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call 1 -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1,5,39,0,5,50,0,1,5,'P','I','X','E','L',0,0,0,0,0,0,0,0,0,0,2,10,9,8,7,6,5,4,3,2,1,0,0,0,0,0,0,0,0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❖"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Incoming call 2 -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1,5,39,0,5,50,0,1,6,'E','X','P','E','R','T',0,0,0,0,0,0,0,0,0,2,12,9,9,8,8,7,7,6,6,5,5,4,4,0,0,0,0,0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❖"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Ongoing call 1   -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1,5,39,0,9,50,1,1,6,'P','I','X','E','L',0,0,0,0,0,0,0,0,0,0,2,10,9,8,7,6,5,4,3,2,1,0,0,0,0,0,0,0,0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❖"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Ongoing call 2	  -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1,5,39,0,9,50,1,1,5,'E','X','P','E','R','T',0,0,0,0,0,0,0,0,0,2,12,9,9,8,8,7,7,6,6,5,5,4,4,0,0,0,0,0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❖"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 Call		  -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1,5,39,0,17,50,2,1,0,0,0,0,0,0,0,0,0,0,0,0,0,0,0,0,2,0,0,0,0,0,0,0,0,0,0,0,0,0,0,0,0,0,0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❖"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Missed call 	  -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1,5,39,0,33,50,0,1,0,0,0,0,0,0,0,0,0,0,0,0,0,0,0,0,2,0,0,0,0,0,0,0,0,0,0,0,0,0,0,0,0,0,0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17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Navigation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2400262" y="1563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❖"/>
            </a:pPr>
            <a:r>
              <a:rPr b="1"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Navigation Data 1	 -</a:t>
            </a: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1,9,32,0,129,1,9,'i','n',' ','1','0','0','0',' ','m',0,2,5,'1','3',' ','K','m',0,0,0,0,0,3,2,47,0,0,0,0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❖"/>
            </a:pPr>
            <a:r>
              <a:rPr b="1"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Navigation Data 2	 - </a:t>
            </a: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1,9,32,0,130,1,8,'i','n',' ','7','4','0',' ','m',0,0,2,4,'1',' ','K','m',0,0,0,0,0,0,3,2,10,0,0,0,0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❖"/>
            </a:pPr>
            <a:r>
              <a:rPr b="1"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Navigation Data 3	 -</a:t>
            </a: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1,9,32,0,131,1,7,'i','n',' ','3','0',' ','m',0,0,0,2,6,'9','.','5',' ','K','m',0,0,0,0,3,1,50,0,0,0,0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❖"/>
            </a:pPr>
            <a:r>
              <a:rPr b="1"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Navigation Data 4	 -</a:t>
            </a: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1,9,32,0,132,1,8,'i','n',' ','5','0','0',' ','m',0,0,2,4,'8',' ','K','m',0,0,0,0,0,0,3,1,35,0,0,0,0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Music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❖"/>
            </a:pP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Music_Player_data 1 -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1,17,18,0,3,50,1,6,'s','o','n','g',' ','1',3,45,2,25,0,0,0,0 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❖"/>
            </a:pP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Music_Player_data 2 -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1,17,18,0,3,40,1,6,'s','o','n','g',' ','1',3,45,3,22,0,0,0,0 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❖"/>
            </a:pP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Music_Player_data 3 -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1,17,18,0,1,40,1,6,'s','o','n','g',' ','1',3,45,3,22,0,0,0,0 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❖"/>
            </a:pP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Music_Player_data 4</a:t>
            </a: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1,17,19,0,3,30,1,7,'s','o','n','g','@','1','2',53,45,42,25,0,0,0,0 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❖"/>
            </a:pP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Music_Player_data 5 - 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1,17,19,0,3,50,1,7,'s','o','n','g','@','1','2',53,45,23,22,0,0,0,0 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❖"/>
            </a:pPr>
            <a:r>
              <a:rPr b="1"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Music_Player_data 6 -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1,17,19,0,1,50,1,7,'s','o','n','g','@','1','2',53,45,23,22,0,0,0,0 </a:t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5" name="Google Shape;155;p19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Data Structure Overview: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Phone: On state (1), Type (5), Size (39), Reserved (0)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Navigation: On state (1), Type (9), Size (32), Reserved (0)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Music: On state (1), Type (17), Size (19), Reserved (0)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Size Calculati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 for On State: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Phone: 4 bytes data used (4 + 1 = 5)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Navigation: 8 bytes data used (8 + 1 = 9)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Music: 16 bytes data used (16 + 1 = 17)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>
                <a:solidFill>
                  <a:schemeClr val="dk1"/>
                </a:solidFill>
              </a:rPr>
              <a:t>Interface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595775"/>
            <a:ext cx="2774690" cy="348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141750" y="7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1"/>
          <p:cNvGraphicFramePr/>
          <p:nvPr/>
        </p:nvGraphicFramePr>
        <p:xfrm>
          <a:off x="6826700" y="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{01CABF45-E905-4AAA-B632-7B31B6D7D0D2}</a:tableStyleId>
              </a:tblPr>
              <a:tblGrid>
                <a:gridCol w="952500"/>
                <a:gridCol w="952500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14/11/2023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00" y="2051275"/>
            <a:ext cx="1223100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