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8" r:id="rId10"/>
    <p:sldId id="265" r:id="rId11"/>
    <p:sldId id="270" r:id="rId12"/>
    <p:sldId id="267" r:id="rId13"/>
    <p:sldId id="266" r:id="rId14"/>
    <p:sldId id="269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5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7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4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1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3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9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5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F3BAA74-C558-4BA6-A492-F2250FD68C32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65CAB22-874A-469C-9A91-A0B25356659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-1082867" y="5273484"/>
            <a:ext cx="1695700" cy="4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FEF6-7069-44F7-8B75-8DAFF869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68362"/>
            <a:ext cx="10363200" cy="2387600"/>
          </a:xfrm>
        </p:spPr>
        <p:txBody>
          <a:bodyPr/>
          <a:lstStyle/>
          <a:p>
            <a:r>
              <a:rPr lang="en-IN" dirty="0"/>
              <a:t>Sentiment Analysis </a:t>
            </a:r>
            <a:br>
              <a:rPr lang="en-IN" dirty="0"/>
            </a:br>
            <a:r>
              <a:rPr lang="en-IN" dirty="0"/>
              <a:t>in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F5A36-5DEC-42EA-AB49-3664713DB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	By:</a:t>
            </a:r>
          </a:p>
          <a:p>
            <a:r>
              <a:rPr lang="en-IN" dirty="0"/>
              <a:t>			   	  Nishad Abdul Latheef</a:t>
            </a:r>
          </a:p>
          <a:p>
            <a:r>
              <a:rPr lang="en-IN" dirty="0"/>
              <a:t>	                 Tojo James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882F5-1FC2-48A5-A4C7-23258571DC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4041" y="895205"/>
            <a:ext cx="10823918" cy="5746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35C2A1-3ED0-4F59-AC30-16B5ABD5BCBB}"/>
              </a:ext>
            </a:extLst>
          </p:cNvPr>
          <p:cNvSpPr txBox="1"/>
          <p:nvPr/>
        </p:nvSpPr>
        <p:spPr>
          <a:xfrm>
            <a:off x="684040" y="216384"/>
            <a:ext cx="6279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1.Business Understanding        2. Data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3E2-32B1-437B-8150-FEBBCC73DA7D}"/>
              </a:ext>
            </a:extLst>
          </p:cNvPr>
          <p:cNvSpPr txBox="1"/>
          <p:nvPr/>
        </p:nvSpPr>
        <p:spPr>
          <a:xfrm>
            <a:off x="2940148" y="1674674"/>
            <a:ext cx="351692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3.Data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33F0E-CC26-494B-A7DF-711927DD1DB8}"/>
              </a:ext>
            </a:extLst>
          </p:cNvPr>
          <p:cNvSpPr txBox="1"/>
          <p:nvPr/>
        </p:nvSpPr>
        <p:spPr>
          <a:xfrm>
            <a:off x="7692684" y="1674674"/>
            <a:ext cx="30691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4.Modelling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0E076-8A58-4245-A89A-2FA562DACC85}"/>
              </a:ext>
            </a:extLst>
          </p:cNvPr>
          <p:cNvSpPr txBox="1"/>
          <p:nvPr/>
        </p:nvSpPr>
        <p:spPr>
          <a:xfrm>
            <a:off x="6963507" y="3105835"/>
            <a:ext cx="306910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5. Evaluation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95E97-97CD-4907-89CB-7964F8E39244}"/>
              </a:ext>
            </a:extLst>
          </p:cNvPr>
          <p:cNvSpPr txBox="1"/>
          <p:nvPr/>
        </p:nvSpPr>
        <p:spPr>
          <a:xfrm>
            <a:off x="7692684" y="5005352"/>
            <a:ext cx="30691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6. Deployment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3A5D-E6D1-45D1-A288-97A69691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58574-567A-4C4F-AB6B-1A72202BB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342" y="1437471"/>
            <a:ext cx="5181600" cy="1587082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27512FB-F0A3-4610-AEAA-0A713468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792"/>
            <a:ext cx="10836115" cy="31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6BCF8-FE2A-4D96-A906-4D02B7660677}"/>
              </a:ext>
            </a:extLst>
          </p:cNvPr>
          <p:cNvSpPr txBox="1">
            <a:spLocks/>
          </p:cNvSpPr>
          <p:nvPr/>
        </p:nvSpPr>
        <p:spPr>
          <a:xfrm>
            <a:off x="838200" y="1586133"/>
            <a:ext cx="10515600" cy="1842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SVM</a:t>
            </a:r>
          </a:p>
          <a:p>
            <a:r>
              <a:rPr lang="en-US" dirty="0"/>
              <a:t>The SVM algorithm shows the highest rate of accuracy on predicting the sentiment of a tweet in the validation model. </a:t>
            </a:r>
          </a:p>
          <a:p>
            <a:r>
              <a:rPr lang="en-US" dirty="0"/>
              <a:t>Applying this model on the test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33EFF-C1D2-4BEF-BC08-E8C38B413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1017733" cy="319484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DB526C-DB6D-4AED-A8E5-6820343B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017044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5120-A84E-427C-B27A-AD635CB1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1858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868FA75-290B-4369-A038-374372EA9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0575" y="1013067"/>
            <a:ext cx="7475808" cy="3065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1A280F-7955-40AA-A0E8-C16D66EB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7398" y="2545659"/>
            <a:ext cx="3772485" cy="540197"/>
          </a:xfrm>
        </p:spPr>
        <p:txBody>
          <a:bodyPr/>
          <a:lstStyle/>
          <a:p>
            <a:r>
              <a:rPr lang="en-US" dirty="0"/>
              <a:t>On the test data: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CF27F9-AB39-4B40-96D4-2DBD6935E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093" y="3201102"/>
            <a:ext cx="8486775" cy="3305175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BCF98D2-8349-4C85-945F-690762E4F483}"/>
              </a:ext>
            </a:extLst>
          </p:cNvPr>
          <p:cNvSpPr txBox="1">
            <a:spLocks/>
          </p:cNvSpPr>
          <p:nvPr/>
        </p:nvSpPr>
        <p:spPr>
          <a:xfrm>
            <a:off x="500575" y="472870"/>
            <a:ext cx="3772485" cy="54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Validation: </a:t>
            </a:r>
          </a:p>
        </p:txBody>
      </p:sp>
    </p:spTree>
    <p:extLst>
      <p:ext uri="{BB962C8B-B14F-4D97-AF65-F5344CB8AC3E}">
        <p14:creationId xmlns:p14="http://schemas.microsoft.com/office/powerpoint/2010/main" val="2513903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A7C9-8004-4FCE-B47C-8AAFB091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10"/>
            <a:ext cx="10515600" cy="1042453"/>
          </a:xfrm>
        </p:spPr>
        <p:txBody>
          <a:bodyPr/>
          <a:lstStyle/>
          <a:p>
            <a:r>
              <a:rPr lang="en-US" dirty="0"/>
              <a:t>Results on different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4A78BA-4DC3-4F6B-AC3B-80FF406B26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5295" y="1487357"/>
            <a:ext cx="7007847" cy="5243633"/>
          </a:xfrm>
          <a:prstGeom prst="rect">
            <a:avLst/>
          </a:prstGeom>
        </p:spPr>
      </p:pic>
      <p:pic>
        <p:nvPicPr>
          <p:cNvPr id="1026" name="Picture 2" descr="Image result for donald trump sad">
            <a:extLst>
              <a:ext uri="{FF2B5EF4-FFF2-40B4-BE49-F238E27FC236}">
                <a16:creationId xmlns:a16="http://schemas.microsoft.com/office/drawing/2014/main" id="{CE825943-3E03-43B2-9CDA-028BB45A24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85" y="2109135"/>
            <a:ext cx="4528820" cy="345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2F00248-B236-4120-AC98-9519FDAED71F}"/>
              </a:ext>
            </a:extLst>
          </p:cNvPr>
          <p:cNvSpPr txBox="1">
            <a:spLocks/>
          </p:cNvSpPr>
          <p:nvPr/>
        </p:nvSpPr>
        <p:spPr>
          <a:xfrm>
            <a:off x="7273345" y="1567945"/>
            <a:ext cx="5181600" cy="158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Donald Trump tweets:</a:t>
            </a:r>
          </a:p>
        </p:txBody>
      </p:sp>
    </p:spTree>
    <p:extLst>
      <p:ext uri="{BB962C8B-B14F-4D97-AF65-F5344CB8AC3E}">
        <p14:creationId xmlns:p14="http://schemas.microsoft.com/office/powerpoint/2010/main" val="23699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CAB9F-FB3A-4633-9727-7CE40A6326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0132" y="676530"/>
            <a:ext cx="6745218" cy="5816343"/>
          </a:xfrm>
          <a:prstGeom prst="rect">
            <a:avLst/>
          </a:prstGeom>
        </p:spPr>
      </p:pic>
      <p:pic>
        <p:nvPicPr>
          <p:cNvPr id="2050" name="Picture 2" descr="Image result for barack obama sad">
            <a:extLst>
              <a:ext uri="{FF2B5EF4-FFF2-40B4-BE49-F238E27FC236}">
                <a16:creationId xmlns:a16="http://schemas.microsoft.com/office/drawing/2014/main" id="{24802421-18E9-4CE8-B7A2-FD5098972A4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09" y="2148566"/>
            <a:ext cx="4846759" cy="43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8A6FF7-8476-4187-B0A2-44B264FAE9FF}"/>
              </a:ext>
            </a:extLst>
          </p:cNvPr>
          <p:cNvSpPr txBox="1">
            <a:spLocks/>
          </p:cNvSpPr>
          <p:nvPr/>
        </p:nvSpPr>
        <p:spPr>
          <a:xfrm>
            <a:off x="7273345" y="1567945"/>
            <a:ext cx="5181600" cy="158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Barack Obama tweets:</a:t>
            </a:r>
          </a:p>
        </p:txBody>
      </p:sp>
    </p:spTree>
    <p:extLst>
      <p:ext uri="{BB962C8B-B14F-4D97-AF65-F5344CB8AC3E}">
        <p14:creationId xmlns:p14="http://schemas.microsoft.com/office/powerpoint/2010/main" val="19135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CD887-A837-489D-ABFC-18571F362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60761" y="2034314"/>
            <a:ext cx="5131239" cy="449666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04A43-7AFA-4CAF-9E3A-FF0AEEB3E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34815" y="1232950"/>
            <a:ext cx="6883069" cy="5452282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C919AC-0411-4828-A673-91107B9C5896}"/>
              </a:ext>
            </a:extLst>
          </p:cNvPr>
          <p:cNvSpPr txBox="1">
            <a:spLocks/>
          </p:cNvSpPr>
          <p:nvPr/>
        </p:nvSpPr>
        <p:spPr>
          <a:xfrm>
            <a:off x="7273345" y="1567945"/>
            <a:ext cx="5181600" cy="158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Narendra Modi tweets:</a:t>
            </a:r>
          </a:p>
        </p:txBody>
      </p:sp>
    </p:spTree>
    <p:extLst>
      <p:ext uri="{BB962C8B-B14F-4D97-AF65-F5344CB8AC3E}">
        <p14:creationId xmlns:p14="http://schemas.microsoft.com/office/powerpoint/2010/main" val="23411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197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2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FD30-A7F2-4FDC-9B8A-1ADF052C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F246-7D03-489D-8482-36991340C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Twitter is one of the most popular social networking site used for microblogging.</a:t>
            </a:r>
          </a:p>
          <a:p>
            <a:pPr algn="just"/>
            <a:r>
              <a:rPr lang="en-IN" dirty="0"/>
              <a:t>Each tweets are restricted to 280 characters.</a:t>
            </a:r>
          </a:p>
          <a:p>
            <a:pPr algn="just"/>
            <a:r>
              <a:rPr lang="en-IN" dirty="0"/>
              <a:t>All over the world, twitter is used as a platform to convey one’s emotions.</a:t>
            </a:r>
          </a:p>
          <a:p>
            <a:pPr algn="just"/>
            <a:r>
              <a:rPr lang="en-IN" dirty="0"/>
              <a:t>Some companies even target on analysing these emotions on a particular topic for various purposes.</a:t>
            </a:r>
          </a:p>
          <a:p>
            <a:pPr algn="just"/>
            <a:r>
              <a:rPr lang="en-IN" dirty="0"/>
              <a:t>The aim of the assignment is to build a model to detect and summarise the sentiments using the tweets on random topics. </a:t>
            </a:r>
          </a:p>
        </p:txBody>
      </p:sp>
    </p:spTree>
    <p:extLst>
      <p:ext uri="{BB962C8B-B14F-4D97-AF65-F5344CB8AC3E}">
        <p14:creationId xmlns:p14="http://schemas.microsoft.com/office/powerpoint/2010/main" val="262976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7000"/>
                    </a14:imgEffect>
                    <a14:imgEffect>
                      <a14:brightnessContrast bright="-24000" contrast="37000"/>
                    </a14:imgEffect>
                  </a14:imgLayer>
                </a14:imgProps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FD30-A7F2-4FDC-9B8A-1ADF052C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10868508" cy="765313"/>
          </a:xfrm>
        </p:spPr>
        <p:txBody>
          <a:bodyPr>
            <a:normAutofit/>
          </a:bodyPr>
          <a:lstStyle/>
          <a:p>
            <a:r>
              <a:rPr lang="en-IN" sz="4800" dirty="0"/>
              <a:t>What is Sentiment Analysis?</a:t>
            </a:r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6649546-6BBB-44ED-8E35-5D54EFCD34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" t="-33" r="1416" b="33"/>
          <a:stretch/>
        </p:blipFill>
        <p:spPr>
          <a:xfrm>
            <a:off x="334620" y="1222512"/>
            <a:ext cx="5300868" cy="451726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9FE30D-0A8A-450A-A744-DEE3F5B96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4042" y="1222512"/>
            <a:ext cx="5662854" cy="451726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SzPct val="144000"/>
              <a:buFont typeface="Arial" panose="020B0604020202020204" pitchFamily="34" charset="0"/>
              <a:buChar char="•"/>
            </a:pPr>
            <a:r>
              <a:rPr lang="en-IN" sz="2400" dirty="0"/>
              <a:t>It is a text mining technique to extract, identify and study the polarity of a given text or document.</a:t>
            </a:r>
          </a:p>
          <a:p>
            <a:pPr marL="285750" indent="-285750">
              <a:buSzPct val="144000"/>
              <a:buFont typeface="Arial" panose="020B0604020202020204" pitchFamily="34" charset="0"/>
              <a:buChar char="•"/>
            </a:pPr>
            <a:r>
              <a:rPr lang="en-IN" sz="2400" dirty="0"/>
              <a:t>The results show whether the emotion conveyed in the document is positive, or negative</a:t>
            </a:r>
          </a:p>
          <a:p>
            <a:pPr marL="285750" indent="-285750">
              <a:buSzPct val="144000"/>
              <a:buFont typeface="Arial" panose="020B0604020202020204" pitchFamily="34" charset="0"/>
              <a:buChar char="•"/>
            </a:pPr>
            <a:r>
              <a:rPr lang="en-US" sz="2400" dirty="0"/>
              <a:t>In principle, the accuracy of a sentiment analysis system is determined by how well it finds similarity with human judgments.</a:t>
            </a:r>
          </a:p>
          <a:p>
            <a:pPr marL="285750" indent="-285750">
              <a:buSzPct val="144000"/>
              <a:buFont typeface="Arial" panose="020B0604020202020204" pitchFamily="34" charset="0"/>
              <a:buChar char="•"/>
            </a:pPr>
            <a:r>
              <a:rPr lang="en-US" sz="2400" dirty="0"/>
              <a:t>This is usually calculated by different measures based on precision and recall over the two target variables of negative and positive texts. </a:t>
            </a:r>
            <a:endParaRPr lang="en-IN" sz="2400" dirty="0"/>
          </a:p>
          <a:p>
            <a:pPr marL="285750" indent="-285750">
              <a:buSzPct val="144000"/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895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5000"/>
                    </a14:imgEffect>
                  </a14:imgLayer>
                </a14:imgProps>
              </a:ext>
            </a:extLst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582-69E1-4687-9158-3DC97E60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785191"/>
          </a:xfrm>
        </p:spPr>
        <p:txBody>
          <a:bodyPr>
            <a:normAutofit/>
          </a:bodyPr>
          <a:lstStyle/>
          <a:p>
            <a:r>
              <a:rPr lang="en-IN" sz="4000" dirty="0"/>
              <a:t>Data Set</a:t>
            </a:r>
          </a:p>
        </p:txBody>
      </p:sp>
      <p:pic>
        <p:nvPicPr>
          <p:cNvPr id="6" name="Picture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DA9BF78-36D1-44CD-BBB5-D437E2D2C9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5" t="5201" r="11028" b="10954"/>
          <a:stretch/>
        </p:blipFill>
        <p:spPr>
          <a:xfrm>
            <a:off x="5387009" y="1351721"/>
            <a:ext cx="6520069" cy="42638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1E143-E819-4ADB-BFED-C60BEA1CB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2391"/>
            <a:ext cx="4547221" cy="462659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training set is an excel file that contains 200,000 rows and 6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six fields of the training set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the polarity of the tweet (0 = negative and 4 = positive).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the id of the tweet.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the date of the tweet.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the query. If there is no query, then this value is NO_QUERY.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the user that tweeted.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the text of the tweet.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 test set with 50,000 rows of tweets and emotions are used for predicting the sentiments.</a:t>
            </a:r>
            <a:br>
              <a:rPr lang="en-US" sz="1900" dirty="0"/>
            </a:br>
            <a:endParaRPr lang="en-IN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47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A8CE0-056A-43B2-8E44-A74858FE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86595"/>
          </a:xfrm>
        </p:spPr>
        <p:txBody>
          <a:bodyPr/>
          <a:lstStyle/>
          <a:p>
            <a:r>
              <a:rPr lang="en-IN" dirty="0"/>
              <a:t>Process in </a:t>
            </a:r>
            <a:r>
              <a:rPr lang="en-IN" dirty="0" err="1"/>
              <a:t>Rapidminer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7203-E855-406B-8EBA-EC8C6A58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r>
              <a:rPr lang="en-IN" dirty="0" err="1"/>
              <a:t>Rapidminer</a:t>
            </a:r>
            <a:r>
              <a:rPr lang="en-IN" dirty="0"/>
              <a:t> is used for carrying out the analysis.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F65E2-B2E8-443D-9DAD-A1FABE373B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6" y="1792923"/>
            <a:ext cx="10435473" cy="46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58A2-5AEF-479D-8AF5-9A6274DF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DE95C5-0E09-44DB-8594-65635CBD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83"/>
            <a:ext cx="10515600" cy="45688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The main steps that are carried out in </a:t>
            </a:r>
            <a:r>
              <a:rPr lang="en-IN" dirty="0" err="1"/>
              <a:t>Rapidminer</a:t>
            </a:r>
            <a:r>
              <a:rPr lang="en-IN" dirty="0"/>
              <a:t> 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The training set is loaded into the process using Read excel operator.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The </a:t>
            </a:r>
            <a:r>
              <a:rPr lang="en-US" dirty="0"/>
              <a:t>type of selected nominal attributes is changed to text before it is processed in process document operator.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roles are set along with attribute selection in order to selected the required attribute.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This is fed to the validation operator where different algorithms are used to predict and test the accuracy of the predictions on the cross validation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validated model is then used on the test set in order to predict the sentiments and find the accuracy of the model.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85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C020-B706-49CF-A60D-07079985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DDAA1-A7D0-4F97-AA68-2CB7B6F10F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3683" y="1825626"/>
            <a:ext cx="5402317" cy="33664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8764D9-B301-4635-859D-502864297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0428"/>
            <a:ext cx="5402316" cy="50424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The process document operator consists of the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Transform Cases </a:t>
            </a:r>
            <a:r>
              <a:rPr lang="en-IN" dirty="0"/>
              <a:t>- </a:t>
            </a:r>
            <a:r>
              <a:rPr lang="en-US" dirty="0"/>
              <a:t>Transforms cases of characters in a document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Tokenize</a:t>
            </a:r>
            <a:r>
              <a:rPr lang="en-IN" dirty="0"/>
              <a:t> - </a:t>
            </a:r>
            <a:r>
              <a:rPr lang="en-US" dirty="0"/>
              <a:t>splits the text of a document into a sequence of tokens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Filter </a:t>
            </a:r>
            <a:r>
              <a:rPr lang="en-IN" b="1" dirty="0" err="1"/>
              <a:t>Stopwords</a:t>
            </a:r>
            <a:r>
              <a:rPr lang="en-IN" b="1" dirty="0"/>
              <a:t> </a:t>
            </a:r>
            <a:r>
              <a:rPr lang="en-IN" dirty="0"/>
              <a:t>- f</a:t>
            </a:r>
            <a:r>
              <a:rPr lang="en-US" dirty="0" err="1"/>
              <a:t>ilters</a:t>
            </a:r>
            <a:r>
              <a:rPr lang="en-US" dirty="0"/>
              <a:t> English </a:t>
            </a:r>
            <a:r>
              <a:rPr lang="en-US" dirty="0" err="1"/>
              <a:t>stopwords</a:t>
            </a:r>
            <a:r>
              <a:rPr lang="en-US" dirty="0"/>
              <a:t> from a document by removing every token matching built-in stop-word list.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Filter Tokens </a:t>
            </a:r>
            <a:r>
              <a:rPr lang="en-IN" dirty="0"/>
              <a:t>- </a:t>
            </a:r>
            <a:r>
              <a:rPr lang="en-US" dirty="0"/>
              <a:t>Filters tokens based on their length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Stem (Porter) </a:t>
            </a:r>
            <a:r>
              <a:rPr lang="en-IN" dirty="0"/>
              <a:t>- </a:t>
            </a:r>
            <a:r>
              <a:rPr lang="en-US" dirty="0"/>
              <a:t>stems English words using the Porter stemming algorithm that reduce the length of the words until a minimum length is reached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12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ABFF-F5A9-411A-BFD8-02FDC7BD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41AA-A38A-46F3-B018-DA6DE3AE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algorithms we chose for this sentiment analysis 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Decision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Naive Bayes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SVM</a:t>
            </a:r>
          </a:p>
          <a:p>
            <a:r>
              <a:rPr lang="en-IN" dirty="0"/>
              <a:t>Out of these, Support Vector Machine showed the maximum accuracy for the given dataset.</a:t>
            </a:r>
          </a:p>
          <a:p>
            <a:r>
              <a:rPr lang="en-US" dirty="0"/>
              <a:t>support vector machines are supervised learning models with associated learning algorithms that analyze data used for classification and regression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48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FB98-F710-4218-BE4E-D3C181DF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CRISP-DM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A2CE-082D-46D5-BE95-1740F4F6B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Every step of this analysis was carried out with the CRISP-DM data modelling steps in mind.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68273354"/>
      </p:ext>
    </p:extLst>
  </p:cSld>
  <p:clrMapOvr>
    <a:masterClrMapping/>
  </p:clrMapOvr>
</p:sld>
</file>

<file path=ppt/theme/theme1.xml><?xml version="1.0" encoding="utf-8"?>
<a:theme xmlns:a="http://schemas.openxmlformats.org/drawingml/2006/main" name="Twitter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e PowerPoint Template" id="{6CBF655A-09C1-4191-AC21-A94667DACEA2}" vid="{AB3C2275-A5C8-4721-8FE5-67DACE0137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1340</TotalTime>
  <Words>636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Twitter-PowerPoint-Template</vt:lpstr>
      <vt:lpstr>Sentiment Analysis  in Twitter</vt:lpstr>
      <vt:lpstr>Introduction</vt:lpstr>
      <vt:lpstr>What is Sentiment Analysis?</vt:lpstr>
      <vt:lpstr>Data Set</vt:lpstr>
      <vt:lpstr>Process in Rapidminer</vt:lpstr>
      <vt:lpstr>Methodology</vt:lpstr>
      <vt:lpstr>Process Document</vt:lpstr>
      <vt:lpstr>Algorithm</vt:lpstr>
      <vt:lpstr>Applying the CRISP-DM model</vt:lpstr>
      <vt:lpstr>PowerPoint Presentation</vt:lpstr>
      <vt:lpstr>Performance</vt:lpstr>
      <vt:lpstr>Performance</vt:lpstr>
      <vt:lpstr>Result</vt:lpstr>
      <vt:lpstr>Results on different datasets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 in Twitter</dc:title>
  <dc:creator>Nishad Abdul latheef</dc:creator>
  <cp:lastModifiedBy>Nishad Abdul latheef</cp:lastModifiedBy>
  <cp:revision>42</cp:revision>
  <dcterms:created xsi:type="dcterms:W3CDTF">2018-08-05T11:41:35Z</dcterms:created>
  <dcterms:modified xsi:type="dcterms:W3CDTF">2018-08-14T11:21:44Z</dcterms:modified>
</cp:coreProperties>
</file>