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handoutMasterIdLst>
    <p:handoutMasterId r:id="rId19"/>
  </p:handoutMasterIdLst>
  <p:sldIdLst>
    <p:sldId id="269" r:id="rId2"/>
    <p:sldId id="278" r:id="rId3"/>
    <p:sldId id="279" r:id="rId4"/>
    <p:sldId id="270" r:id="rId5"/>
    <p:sldId id="271" r:id="rId6"/>
    <p:sldId id="280" r:id="rId7"/>
    <p:sldId id="272" r:id="rId8"/>
    <p:sldId id="273" r:id="rId9"/>
    <p:sldId id="263" r:id="rId10"/>
    <p:sldId id="274" r:id="rId11"/>
    <p:sldId id="275" r:id="rId12"/>
    <p:sldId id="281" r:id="rId13"/>
    <p:sldId id="276" r:id="rId14"/>
    <p:sldId id="277" r:id="rId15"/>
    <p:sldId id="284" r:id="rId16"/>
    <p:sldId id="283"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p:cViewPr>
        <p:scale>
          <a:sx n="86" d="100"/>
          <a:sy n="86" d="100"/>
        </p:scale>
        <p:origin x="422" y="7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4/26/2019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4/26/2019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9</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custom or tradition here.</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2063820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the head leader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11</a:t>
            </a:fld>
            <a:endParaRPr lang="en-US"/>
          </a:p>
        </p:txBody>
      </p:sp>
    </p:spTree>
    <p:extLst>
      <p:ext uri="{BB962C8B-B14F-4D97-AF65-F5344CB8AC3E}">
        <p14:creationId xmlns:p14="http://schemas.microsoft.com/office/powerpoint/2010/main" val="3204451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that illustrates some part of your country’s economy.</a:t>
            </a:r>
          </a:p>
        </p:txBody>
      </p:sp>
      <p:sp>
        <p:nvSpPr>
          <p:cNvPr id="4" name="Slide Number Placeholder 3"/>
          <p:cNvSpPr>
            <a:spLocks noGrp="1"/>
          </p:cNvSpPr>
          <p:nvPr>
            <p:ph type="sldNum" sz="quarter" idx="10"/>
          </p:nvPr>
        </p:nvSpPr>
        <p:spPr/>
        <p:txBody>
          <a:bodyPr/>
          <a:lstStyle/>
          <a:p>
            <a:fld id="{69C971FF-EF28-4195-A575-329446EFAA55}" type="slidenum">
              <a:rPr lang="en-US" smtClean="0"/>
              <a:t>13</a:t>
            </a:fld>
            <a:endParaRPr lang="en-US"/>
          </a:p>
        </p:txBody>
      </p:sp>
    </p:spTree>
    <p:extLst>
      <p:ext uri="{BB962C8B-B14F-4D97-AF65-F5344CB8AC3E}">
        <p14:creationId xmlns:p14="http://schemas.microsoft.com/office/powerpoint/2010/main" val="1681772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one of the points of interest for your country.</a:t>
            </a:r>
          </a:p>
        </p:txBody>
      </p:sp>
      <p:sp>
        <p:nvSpPr>
          <p:cNvPr id="4" name="Slide Number Placeholder 3"/>
          <p:cNvSpPr>
            <a:spLocks noGrp="1"/>
          </p:cNvSpPr>
          <p:nvPr>
            <p:ph type="sldNum" sz="quarter" idx="10"/>
          </p:nvPr>
        </p:nvSpPr>
        <p:spPr/>
        <p:txBody>
          <a:bodyPr/>
          <a:lstStyle/>
          <a:p>
            <a:fld id="{69C971FF-EF28-4195-A575-329446EFAA55}" type="slidenum">
              <a:rPr lang="en-US" smtClean="0"/>
              <a:t>14</a:t>
            </a:fld>
            <a:endParaRPr lang="en-US"/>
          </a:p>
        </p:txBody>
      </p:sp>
    </p:spTree>
    <p:extLst>
      <p:ext uri="{BB962C8B-B14F-4D97-AF65-F5344CB8AC3E}">
        <p14:creationId xmlns:p14="http://schemas.microsoft.com/office/powerpoint/2010/main" val="3969760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4/26/2019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4/26/2019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4/26/2019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4/26/2019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4/26/2019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4/26/2019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4/26/2019</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4/26/2019</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4/26/2019</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4/26/2019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4/26/2019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4/26/2019</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databank.worldbank.org/data/source/world-development-indicators" TargetMode="External"/><Relationship Id="rId2" Type="http://schemas.openxmlformats.org/officeDocument/2006/relationships/hyperlink" Target="http://hdr.undp.org/en/indicators/137506" TargetMode="External"/><Relationship Id="rId1" Type="http://schemas.openxmlformats.org/officeDocument/2006/relationships/slideLayout" Target="../slideLayouts/slideLayout2.xml"/><Relationship Id="rId5" Type="http://schemas.openxmlformats.org/officeDocument/2006/relationships/hyperlink" Target="http://www.who.int/mental_health/suicide-prevention/en/" TargetMode="External"/><Relationship Id="rId4" Type="http://schemas.openxmlformats.org/officeDocument/2006/relationships/hyperlink" Target="https://www.kaggle.com/szamil/suicide-in-the-twenty-first-century/noteboo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a:t>Global Suicide Rates</a:t>
            </a:r>
            <a:br>
              <a:rPr lang="en-US" dirty="0"/>
            </a:br>
            <a:r>
              <a:rPr lang="en-US" sz="3400" dirty="0"/>
              <a:t>A glimpse at geographic, global and Demographic trends </a:t>
            </a:r>
          </a:p>
        </p:txBody>
      </p:sp>
      <p:sp>
        <p:nvSpPr>
          <p:cNvPr id="5" name="Subtitle 4"/>
          <p:cNvSpPr>
            <a:spLocks noGrp="1"/>
          </p:cNvSpPr>
          <p:nvPr>
            <p:ph type="subTitle" idx="1"/>
          </p:nvPr>
        </p:nvSpPr>
        <p:spPr>
          <a:xfrm>
            <a:off x="1217614" y="5029200"/>
            <a:ext cx="9143998" cy="1143000"/>
          </a:xfrm>
        </p:spPr>
        <p:txBody>
          <a:bodyPr>
            <a:normAutofit fontScale="92500" lnSpcReduction="20000"/>
          </a:bodyPr>
          <a:lstStyle/>
          <a:p>
            <a:pPr algn="ctr"/>
            <a:r>
              <a:rPr lang="en-US" dirty="0"/>
              <a:t>Data Analytics Bootcamp (T/Th Session)</a:t>
            </a:r>
          </a:p>
          <a:p>
            <a:pPr algn="ctr"/>
            <a:r>
              <a:rPr lang="en-US" dirty="0"/>
              <a:t>	</a:t>
            </a:r>
          </a:p>
          <a:p>
            <a:pPr algn="r"/>
            <a:r>
              <a:rPr lang="en-US" dirty="0"/>
              <a:t>						</a:t>
            </a:r>
            <a:r>
              <a:rPr lang="en-US" dirty="0" err="1"/>
              <a:t>Nireesha</a:t>
            </a:r>
            <a:r>
              <a:rPr lang="en-US" dirty="0"/>
              <a:t> </a:t>
            </a:r>
            <a:r>
              <a:rPr lang="en-US" dirty="0" err="1"/>
              <a:t>Abbineni</a:t>
            </a:r>
            <a:endParaRPr lang="en-US" dirty="0"/>
          </a:p>
          <a:p>
            <a:pPr algn="r"/>
            <a:r>
              <a:rPr lang="en-US" dirty="0" err="1"/>
              <a:t>Mrinmayee</a:t>
            </a:r>
            <a:r>
              <a:rPr lang="en-US" dirty="0"/>
              <a:t> Kulkarni</a:t>
            </a:r>
          </a:p>
          <a:p>
            <a:pPr algn="r"/>
            <a:r>
              <a:rPr lang="en-US" dirty="0"/>
              <a:t>Allyssa Calhoun</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Are certain age groups more susceptible to suicide than others? </a:t>
            </a:r>
          </a:p>
        </p:txBody>
      </p:sp>
      <p:sp>
        <p:nvSpPr>
          <p:cNvPr id="5" name="Content Placeholder 4"/>
          <p:cNvSpPr>
            <a:spLocks noGrp="1"/>
          </p:cNvSpPr>
          <p:nvPr>
            <p:ph sz="half" idx="1"/>
          </p:nvPr>
        </p:nvSpPr>
        <p:spPr>
          <a:xfrm>
            <a:off x="1233279" y="1828800"/>
            <a:ext cx="4708734" cy="5029200"/>
          </a:xfrm>
        </p:spPr>
        <p:txBody>
          <a:bodyPr>
            <a:normAutofit fontScale="92500" lnSpcReduction="10000"/>
          </a:bodyPr>
          <a:lstStyle/>
          <a:p>
            <a:r>
              <a:rPr lang="en-US" dirty="0"/>
              <a:t>The 35-54 age group accounts for the largest segment to succumb to suicide</a:t>
            </a:r>
          </a:p>
          <a:p>
            <a:pPr lvl="1"/>
            <a:r>
              <a:rPr lang="en-US" dirty="0"/>
              <a:t>Perhaps because this is the age where we feel the strongest pressures financially, career-wise, and martially</a:t>
            </a:r>
          </a:p>
          <a:p>
            <a:r>
              <a:rPr lang="en-US" dirty="0"/>
              <a:t>At first glance, the 75+ group, comprising 10% of all suicides was surprising</a:t>
            </a:r>
          </a:p>
          <a:p>
            <a:pPr lvl="1"/>
            <a:r>
              <a:rPr lang="en-US" dirty="0"/>
              <a:t>A cursory look at other research suggest a terminal health diagnosis link to be primary cause among this age group</a:t>
            </a:r>
          </a:p>
          <a:p>
            <a:r>
              <a:rPr lang="en-US" dirty="0"/>
              <a:t>The saddest finding was the 10K children in the (5-14) bracket </a:t>
            </a:r>
          </a:p>
        </p:txBody>
      </p:sp>
      <p:pic>
        <p:nvPicPr>
          <p:cNvPr id="6" name="Content Placeholder 5">
            <a:extLst>
              <a:ext uri="{FF2B5EF4-FFF2-40B4-BE49-F238E27FC236}">
                <a16:creationId xmlns:a16="http://schemas.microsoft.com/office/drawing/2014/main" id="{53A889D5-D636-4D1F-A762-975863B0F7FB}"/>
              </a:ext>
            </a:extLst>
          </p:cNvPr>
          <p:cNvPicPr>
            <a:picLocks noGrp="1" noChangeAspect="1"/>
          </p:cNvPicPr>
          <p:nvPr>
            <p:ph sz="half" idx="2"/>
          </p:nvPr>
        </p:nvPicPr>
        <p:blipFill>
          <a:blip r:embed="rId3"/>
          <a:stretch>
            <a:fillRect/>
          </a:stretch>
        </p:blipFill>
        <p:spPr>
          <a:xfrm>
            <a:off x="6094412" y="1981200"/>
            <a:ext cx="5973327" cy="4419600"/>
          </a:xfrm>
          <a:ln w="19050">
            <a:solidFill>
              <a:schemeClr val="accent5">
                <a:lumMod val="75000"/>
              </a:schemeClr>
            </a:solidFill>
          </a:ln>
        </p:spPr>
      </p:pic>
    </p:spTree>
    <p:extLst>
      <p:ext uri="{BB962C8B-B14F-4D97-AF65-F5344CB8AC3E}">
        <p14:creationId xmlns:p14="http://schemas.microsoft.com/office/powerpoint/2010/main" val="404019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Histogram slide</a:t>
            </a:r>
          </a:p>
        </p:txBody>
      </p:sp>
      <p:sp>
        <p:nvSpPr>
          <p:cNvPr id="3" name="Content Placeholder 2"/>
          <p:cNvSpPr>
            <a:spLocks noGrp="1"/>
          </p:cNvSpPr>
          <p:nvPr>
            <p:ph sz="half" idx="1"/>
          </p:nvPr>
        </p:nvSpPr>
        <p:spPr/>
        <p:txBody>
          <a:bodyPr/>
          <a:lstStyle/>
          <a:p>
            <a:r>
              <a:rPr lang="en-US" dirty="0"/>
              <a:t>Explain how laws are made and changed in your country. Tell how people are chosen to lead the country. </a:t>
            </a:r>
          </a:p>
        </p:txBody>
      </p:sp>
      <p:sp>
        <p:nvSpPr>
          <p:cNvPr id="5" name="Content Placeholder 4"/>
          <p:cNvSpPr>
            <a:spLocks noGrp="1"/>
          </p:cNvSpPr>
          <p:nvPr>
            <p:ph sz="half" idx="2"/>
          </p:nvPr>
        </p:nvSpPr>
        <p:spPr/>
        <p:txBody>
          <a:bodyPr/>
          <a:lstStyle/>
          <a:p>
            <a:endParaRPr lang="en-US"/>
          </a:p>
        </p:txBody>
      </p:sp>
    </p:spTree>
    <p:extLst>
      <p:ext uri="{BB962C8B-B14F-4D97-AF65-F5344CB8AC3E}">
        <p14:creationId xmlns:p14="http://schemas.microsoft.com/office/powerpoint/2010/main" val="260042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24BA2A-7F3C-4925-AC78-852D80866504}"/>
              </a:ext>
            </a:extLst>
          </p:cNvPr>
          <p:cNvSpPr>
            <a:spLocks noGrp="1"/>
          </p:cNvSpPr>
          <p:nvPr>
            <p:ph type="ctrTitle"/>
          </p:nvPr>
        </p:nvSpPr>
        <p:spPr/>
        <p:txBody>
          <a:bodyPr/>
          <a:lstStyle/>
          <a:p>
            <a:r>
              <a:rPr lang="en-US" dirty="0"/>
              <a:t>United States</a:t>
            </a:r>
          </a:p>
        </p:txBody>
      </p:sp>
      <p:sp>
        <p:nvSpPr>
          <p:cNvPr id="6" name="Subtitle 5">
            <a:extLst>
              <a:ext uri="{FF2B5EF4-FFF2-40B4-BE49-F238E27FC236}">
                <a16:creationId xmlns:a16="http://schemas.microsoft.com/office/drawing/2014/main" id="{4A62A571-7685-467D-A3F3-51371727834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80616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Suicides in the US by Generation</a:t>
            </a:r>
          </a:p>
        </p:txBody>
      </p:sp>
      <p:sp>
        <p:nvSpPr>
          <p:cNvPr id="3" name="Content Placeholder 2"/>
          <p:cNvSpPr>
            <a:spLocks noGrp="1"/>
          </p:cNvSpPr>
          <p:nvPr>
            <p:ph sz="half" idx="1"/>
          </p:nvPr>
        </p:nvSpPr>
        <p:spPr>
          <a:xfrm>
            <a:off x="7693023" y="1828800"/>
            <a:ext cx="4497389" cy="5181600"/>
          </a:xfrm>
        </p:spPr>
        <p:txBody>
          <a:bodyPr>
            <a:normAutofit fontScale="92500" lnSpcReduction="20000"/>
          </a:bodyPr>
          <a:lstStyle/>
          <a:p>
            <a:r>
              <a:rPr lang="en-US" dirty="0"/>
              <a:t>Gen Xers warrant a deeper dive into life stressors and mental issues in that generation</a:t>
            </a:r>
          </a:p>
          <a:p>
            <a:pPr lvl="1"/>
            <a:r>
              <a:rPr lang="en-US" dirty="0"/>
              <a:t>Part of the increase can be explained by them moving into the most dangerous age group for suicides, (35-54)</a:t>
            </a:r>
          </a:p>
          <a:p>
            <a:pPr lvl="1"/>
            <a:r>
              <a:rPr lang="en-US" dirty="0"/>
              <a:t>Numbers are especially alarming when this generations has 15 year birthyear span vs. some of the others (up to 21years)</a:t>
            </a:r>
          </a:p>
          <a:p>
            <a:pPr lvl="1"/>
            <a:endParaRPr lang="en-US" dirty="0"/>
          </a:p>
          <a:p>
            <a:r>
              <a:rPr lang="en-US" dirty="0"/>
              <a:t>The data appears to follow 2 separate trend lines. One from 2006-2010 and the other from 2011-2015</a:t>
            </a:r>
          </a:p>
          <a:p>
            <a:pPr lvl="1"/>
            <a:r>
              <a:rPr lang="en-US" dirty="0"/>
              <a:t>Perhaps separate original source datasets were used to compile original dataset</a:t>
            </a:r>
          </a:p>
          <a:p>
            <a:pPr lvl="1"/>
            <a:endParaRPr lang="en-US" dirty="0"/>
          </a:p>
          <a:p>
            <a:pPr marL="45720" indent="0">
              <a:buNone/>
            </a:pPr>
            <a:endParaRPr lang="en-US" dirty="0"/>
          </a:p>
          <a:p>
            <a:pPr marL="45720" indent="0">
              <a:buNone/>
            </a:pPr>
            <a:endParaRPr lang="en-US" dirty="0"/>
          </a:p>
          <a:p>
            <a:pPr lvl="1"/>
            <a:endParaRPr lang="en-US" dirty="0"/>
          </a:p>
        </p:txBody>
      </p:sp>
      <p:pic>
        <p:nvPicPr>
          <p:cNvPr id="5" name="Content Placeholder 4">
            <a:extLst>
              <a:ext uri="{FF2B5EF4-FFF2-40B4-BE49-F238E27FC236}">
                <a16:creationId xmlns:a16="http://schemas.microsoft.com/office/drawing/2014/main" id="{FD649153-3B18-4AC0-87A5-BC41A5FC3454}"/>
              </a:ext>
            </a:extLst>
          </p:cNvPr>
          <p:cNvPicPr>
            <a:picLocks noGrp="1" noChangeAspect="1"/>
          </p:cNvPicPr>
          <p:nvPr>
            <p:ph sz="half" idx="2"/>
          </p:nvPr>
        </p:nvPicPr>
        <p:blipFill>
          <a:blip r:embed="rId3"/>
          <a:stretch>
            <a:fillRect/>
          </a:stretch>
        </p:blipFill>
        <p:spPr>
          <a:xfrm>
            <a:off x="303212" y="1828800"/>
            <a:ext cx="7389812" cy="4926541"/>
          </a:xfrm>
          <a:ln w="19050">
            <a:solidFill>
              <a:schemeClr val="accent5">
                <a:lumMod val="75000"/>
              </a:schemeClr>
            </a:solidFill>
          </a:ln>
        </p:spPr>
      </p:pic>
    </p:spTree>
    <p:extLst>
      <p:ext uri="{BB962C8B-B14F-4D97-AF65-F5344CB8AC3E}">
        <p14:creationId xmlns:p14="http://schemas.microsoft.com/office/powerpoint/2010/main" val="3298995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Statistical Analysis</a:t>
            </a:r>
          </a:p>
        </p:txBody>
      </p:sp>
      <p:sp>
        <p:nvSpPr>
          <p:cNvPr id="3" name="Content Placeholder 2"/>
          <p:cNvSpPr>
            <a:spLocks noGrp="1"/>
          </p:cNvSpPr>
          <p:nvPr>
            <p:ph sz="half" idx="1"/>
          </p:nvPr>
        </p:nvSpPr>
        <p:spPr/>
        <p:txBody>
          <a:bodyPr>
            <a:normAutofit fontScale="92500" lnSpcReduction="20000"/>
          </a:bodyPr>
          <a:lstStyle/>
          <a:p>
            <a:pPr marL="45720" indent="0">
              <a:buNone/>
            </a:pPr>
            <a:endParaRPr lang="en-US" dirty="0"/>
          </a:p>
          <a:p>
            <a:r>
              <a:rPr lang="en-US" dirty="0"/>
              <a:t>Linear regression line for data of 10 countries over 10 years takes a little dip from 2010 to 2015. </a:t>
            </a:r>
          </a:p>
          <a:p>
            <a:r>
              <a:rPr lang="en-US" dirty="0"/>
              <a:t>But the overall rate is very much stagnant.</a:t>
            </a:r>
          </a:p>
          <a:p>
            <a:r>
              <a:rPr lang="en-US" dirty="0"/>
              <a:t>The median for suicide rate over-all is 732 and 10 per 100K population. </a:t>
            </a:r>
          </a:p>
          <a:p>
            <a:r>
              <a:rPr lang="en-US" dirty="0"/>
              <a:t>This difference in over-all and per 100K rate tells us the huge gap between the countries with higher rates than others.</a:t>
            </a:r>
          </a:p>
        </p:txBody>
      </p:sp>
      <p:pic>
        <p:nvPicPr>
          <p:cNvPr id="6" name="Content Placeholder 5">
            <a:extLst>
              <a:ext uri="{FF2B5EF4-FFF2-40B4-BE49-F238E27FC236}">
                <a16:creationId xmlns:a16="http://schemas.microsoft.com/office/drawing/2014/main" id="{D4519975-6540-42B3-A780-D8C88409615B}"/>
              </a:ext>
            </a:extLst>
          </p:cNvPr>
          <p:cNvPicPr>
            <a:picLocks noGrp="1" noChangeAspect="1"/>
          </p:cNvPicPr>
          <p:nvPr>
            <p:ph sz="half" idx="2"/>
          </p:nvPr>
        </p:nvPicPr>
        <p:blipFill>
          <a:blip r:embed="rId3"/>
          <a:stretch>
            <a:fillRect/>
          </a:stretch>
        </p:blipFill>
        <p:spPr>
          <a:xfrm>
            <a:off x="6323012" y="2209800"/>
            <a:ext cx="5573712" cy="3665008"/>
          </a:xfrm>
          <a:prstGeom prst="rect">
            <a:avLst/>
          </a:prstGeom>
        </p:spPr>
      </p:pic>
    </p:spTree>
    <p:extLst>
      <p:ext uri="{BB962C8B-B14F-4D97-AF65-F5344CB8AC3E}">
        <p14:creationId xmlns:p14="http://schemas.microsoft.com/office/powerpoint/2010/main" val="3732356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0A4D51-8E0D-49D6-ABD7-4DBF30F7CF3B}"/>
              </a:ext>
            </a:extLst>
          </p:cNvPr>
          <p:cNvSpPr>
            <a:spLocks noGrp="1"/>
          </p:cNvSpPr>
          <p:nvPr>
            <p:ph type="title"/>
          </p:nvPr>
        </p:nvSpPr>
        <p:spPr/>
        <p:txBody>
          <a:bodyPr/>
          <a:lstStyle/>
          <a:p>
            <a:r>
              <a:rPr lang="en-US" dirty="0"/>
              <a:t>Conclusions</a:t>
            </a:r>
          </a:p>
        </p:txBody>
      </p:sp>
      <p:sp>
        <p:nvSpPr>
          <p:cNvPr id="5" name="Content Placeholder 4">
            <a:extLst>
              <a:ext uri="{FF2B5EF4-FFF2-40B4-BE49-F238E27FC236}">
                <a16:creationId xmlns:a16="http://schemas.microsoft.com/office/drawing/2014/main" id="{074AFD1F-939F-4226-B943-B23FE166FA35}"/>
              </a:ext>
            </a:extLst>
          </p:cNvPr>
          <p:cNvSpPr>
            <a:spLocks noGrp="1"/>
          </p:cNvSpPr>
          <p:nvPr>
            <p:ph sz="half" idx="1"/>
          </p:nvPr>
        </p:nvSpPr>
        <p:spPr/>
        <p:txBody>
          <a:bodyPr/>
          <a:lstStyle/>
          <a:p>
            <a:r>
              <a:rPr lang="en-US" dirty="0"/>
              <a:t>As per our questions we found out the top 10 countries with higher suicide rates.</a:t>
            </a:r>
          </a:p>
          <a:p>
            <a:r>
              <a:rPr lang="en-US" dirty="0"/>
              <a:t>With respect to US Vs World we delved deeper to get the correlation and found that towards 2015 as the global suicide rate is reducing the US rate is increasing unfortunately.</a:t>
            </a:r>
          </a:p>
          <a:p>
            <a:endParaRPr lang="en-US" dirty="0"/>
          </a:p>
        </p:txBody>
      </p:sp>
      <p:pic>
        <p:nvPicPr>
          <p:cNvPr id="7" name="Content Placeholder 6">
            <a:extLst>
              <a:ext uri="{FF2B5EF4-FFF2-40B4-BE49-F238E27FC236}">
                <a16:creationId xmlns:a16="http://schemas.microsoft.com/office/drawing/2014/main" id="{6D4DF164-C2D4-4C46-8630-F3934ACE1F01}"/>
              </a:ext>
            </a:extLst>
          </p:cNvPr>
          <p:cNvPicPr>
            <a:picLocks noGrp="1" noChangeAspect="1"/>
          </p:cNvPicPr>
          <p:nvPr>
            <p:ph sz="half" idx="2"/>
          </p:nvPr>
        </p:nvPicPr>
        <p:blipFill>
          <a:blip r:embed="rId2"/>
          <a:stretch>
            <a:fillRect/>
          </a:stretch>
        </p:blipFill>
        <p:spPr>
          <a:xfrm>
            <a:off x="6262688" y="2430992"/>
            <a:ext cx="4708525" cy="3139016"/>
          </a:xfrm>
          <a:prstGeom prst="rect">
            <a:avLst/>
          </a:prstGeom>
        </p:spPr>
      </p:pic>
    </p:spTree>
    <p:extLst>
      <p:ext uri="{BB962C8B-B14F-4D97-AF65-F5344CB8AC3E}">
        <p14:creationId xmlns:p14="http://schemas.microsoft.com/office/powerpoint/2010/main" val="2523838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C46B8-F32B-44AB-8D72-FFC9A492F4DE}"/>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CAD3863-DF72-4A10-AFBF-108B3B13B8B0}"/>
              </a:ext>
            </a:extLst>
          </p:cNvPr>
          <p:cNvSpPr>
            <a:spLocks noGrp="1"/>
          </p:cNvSpPr>
          <p:nvPr>
            <p:ph idx="1"/>
          </p:nvPr>
        </p:nvSpPr>
        <p:spPr/>
        <p:txBody>
          <a:bodyPr/>
          <a:lstStyle/>
          <a:p>
            <a:r>
              <a:rPr lang="en-US" dirty="0"/>
              <a:t>Dataset limitations found </a:t>
            </a:r>
          </a:p>
          <a:p>
            <a:r>
              <a:rPr lang="en-US" dirty="0"/>
              <a:t>Data Analytics Learnings </a:t>
            </a:r>
          </a:p>
          <a:p>
            <a:endParaRPr lang="en-US" dirty="0"/>
          </a:p>
        </p:txBody>
      </p:sp>
    </p:spTree>
    <p:extLst>
      <p:ext uri="{BB962C8B-B14F-4D97-AF65-F5344CB8AC3E}">
        <p14:creationId xmlns:p14="http://schemas.microsoft.com/office/powerpoint/2010/main" val="948884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12ED-DE96-4852-BE2D-E837A1872E83}"/>
              </a:ext>
            </a:extLst>
          </p:cNvPr>
          <p:cNvSpPr>
            <a:spLocks noGrp="1"/>
          </p:cNvSpPr>
          <p:nvPr>
            <p:ph type="title"/>
          </p:nvPr>
        </p:nvSpPr>
        <p:spPr/>
        <p:txBody>
          <a:bodyPr/>
          <a:lstStyle/>
          <a:p>
            <a:r>
              <a:rPr lang="en-US" dirty="0"/>
              <a:t>Our process</a:t>
            </a:r>
          </a:p>
        </p:txBody>
      </p:sp>
      <p:sp>
        <p:nvSpPr>
          <p:cNvPr id="3" name="Content Placeholder 2">
            <a:extLst>
              <a:ext uri="{FF2B5EF4-FFF2-40B4-BE49-F238E27FC236}">
                <a16:creationId xmlns:a16="http://schemas.microsoft.com/office/drawing/2014/main" id="{16CFED8F-9527-4FCC-A997-8DC6CAC6C2B1}"/>
              </a:ext>
            </a:extLst>
          </p:cNvPr>
          <p:cNvSpPr>
            <a:spLocks noGrp="1"/>
          </p:cNvSpPr>
          <p:nvPr>
            <p:ph idx="1"/>
          </p:nvPr>
        </p:nvSpPr>
        <p:spPr>
          <a:xfrm>
            <a:off x="1217614" y="1828800"/>
            <a:ext cx="9753600" cy="4648200"/>
          </a:xfrm>
        </p:spPr>
        <p:txBody>
          <a:bodyPr>
            <a:normAutofit fontScale="70000" lnSpcReduction="20000"/>
          </a:bodyPr>
          <a:lstStyle/>
          <a:p>
            <a:r>
              <a:rPr lang="en-US" dirty="0"/>
              <a:t>We wanted to dive into an issue that had global significance. One that warranted a deeper look into trends, demographics, geographic analysis, and possible correlations</a:t>
            </a:r>
          </a:p>
          <a:p>
            <a:endParaRPr lang="en-US" dirty="0"/>
          </a:p>
          <a:p>
            <a:r>
              <a:rPr lang="en-US" dirty="0"/>
              <a:t>We were able to find the data we needed on Kaggle.com</a:t>
            </a:r>
          </a:p>
          <a:p>
            <a:pPr lvl="1"/>
            <a:r>
              <a:rPr lang="en-US" dirty="0"/>
              <a:t>https://www.kaggle.com/russellyates88/suicide-rates-overview-1985-to-2016</a:t>
            </a:r>
          </a:p>
          <a:p>
            <a:pPr fontAlgn="base"/>
            <a:r>
              <a:rPr lang="en-US" dirty="0"/>
              <a:t>The dataset was compiled from four datasets:</a:t>
            </a:r>
          </a:p>
          <a:p>
            <a:pPr lvl="1" fontAlgn="base"/>
            <a:r>
              <a:rPr lang="en-US" dirty="0"/>
              <a:t>United Nations Development Program. (2018). Human development index (HDI). Retrieved from </a:t>
            </a:r>
            <a:r>
              <a:rPr lang="en-US" dirty="0">
                <a:hlinkClick r:id="rId2"/>
              </a:rPr>
              <a:t>http://hdr.undp.org/en/indicators/137506</a:t>
            </a:r>
            <a:endParaRPr lang="en-US" dirty="0"/>
          </a:p>
          <a:p>
            <a:pPr lvl="1" fontAlgn="base"/>
            <a:r>
              <a:rPr lang="en-US" dirty="0"/>
              <a:t>World Bank. (2018). World development indicators: GDP (current US$) by country:1985 to 2016. Retrieved from </a:t>
            </a:r>
            <a:r>
              <a:rPr lang="en-US" dirty="0">
                <a:hlinkClick r:id="rId3"/>
              </a:rPr>
              <a:t>http://databank.worldbank.org/data/source/world-development-indicators#</a:t>
            </a:r>
            <a:endParaRPr lang="en-US" dirty="0"/>
          </a:p>
          <a:p>
            <a:pPr lvl="1" fontAlgn="base"/>
            <a:r>
              <a:rPr lang="en-US" dirty="0"/>
              <a:t>[</a:t>
            </a:r>
            <a:r>
              <a:rPr lang="en-US" dirty="0" err="1"/>
              <a:t>Szamil</a:t>
            </a:r>
            <a:r>
              <a:rPr lang="en-US" dirty="0"/>
              <a:t>]. (2017). Suicide in the Twenty-First Century [dataset]. Retrieved from </a:t>
            </a:r>
            <a:r>
              <a:rPr lang="en-US" dirty="0">
                <a:hlinkClick r:id="rId4"/>
              </a:rPr>
              <a:t>https://www.kaggle.com/szamil/suicide-in-the-twenty-first-century/notebook</a:t>
            </a:r>
            <a:endParaRPr lang="en-US" dirty="0"/>
          </a:p>
          <a:p>
            <a:pPr lvl="1" fontAlgn="base"/>
            <a:r>
              <a:rPr lang="en-US" dirty="0"/>
              <a:t>World Health Organization. (2018). Suicide prevention. Retrieved from </a:t>
            </a:r>
            <a:r>
              <a:rPr lang="en-US" dirty="0">
                <a:hlinkClick r:id="rId5"/>
              </a:rPr>
              <a:t>http://www.who.int/mental_health/suicide-prevention/en/</a:t>
            </a:r>
            <a:endParaRPr lang="en-US" dirty="0"/>
          </a:p>
          <a:p>
            <a:pPr lvl="1" fontAlgn="base"/>
            <a:endParaRPr lang="en-US" dirty="0"/>
          </a:p>
          <a:p>
            <a:pPr fontAlgn="base"/>
            <a:r>
              <a:rPr lang="en-US" dirty="0"/>
              <a:t>The data was very comprehensive, however we did find a glitch in missing statistics for Baby Boomers in 2010.</a:t>
            </a:r>
          </a:p>
          <a:p>
            <a:pPr lvl="1" fontAlgn="base"/>
            <a:r>
              <a:rPr lang="en-US" dirty="0"/>
              <a:t>We reported the flaw in the dataset to the Kaggle dataset. </a:t>
            </a:r>
          </a:p>
          <a:p>
            <a:pPr marL="274320" lvl="1" indent="0" fontAlgn="base">
              <a:buNone/>
            </a:pPr>
            <a:endParaRPr lang="en-US" dirty="0"/>
          </a:p>
          <a:p>
            <a:endParaRPr lang="en-US" dirty="0"/>
          </a:p>
        </p:txBody>
      </p:sp>
    </p:spTree>
    <p:extLst>
      <p:ext uri="{BB962C8B-B14F-4D97-AF65-F5344CB8AC3E}">
        <p14:creationId xmlns:p14="http://schemas.microsoft.com/office/powerpoint/2010/main" val="57304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23E41-88FD-4123-B637-37FC5217FB15}"/>
              </a:ext>
            </a:extLst>
          </p:cNvPr>
          <p:cNvSpPr>
            <a:spLocks noGrp="1"/>
          </p:cNvSpPr>
          <p:nvPr>
            <p:ph type="title"/>
          </p:nvPr>
        </p:nvSpPr>
        <p:spPr/>
        <p:txBody>
          <a:bodyPr/>
          <a:lstStyle/>
          <a:p>
            <a:r>
              <a:rPr lang="en-US" dirty="0"/>
              <a:t>Clean UP </a:t>
            </a:r>
            <a:r>
              <a:rPr lang="en-US" dirty="0" err="1"/>
              <a:t>PRocess</a:t>
            </a:r>
            <a:endParaRPr lang="en-US" dirty="0"/>
          </a:p>
        </p:txBody>
      </p:sp>
      <p:sp>
        <p:nvSpPr>
          <p:cNvPr id="3" name="Content Placeholder 2">
            <a:extLst>
              <a:ext uri="{FF2B5EF4-FFF2-40B4-BE49-F238E27FC236}">
                <a16:creationId xmlns:a16="http://schemas.microsoft.com/office/drawing/2014/main" id="{A542C35C-DF5C-4180-8F0C-88486658FBE6}"/>
              </a:ext>
            </a:extLst>
          </p:cNvPr>
          <p:cNvSpPr>
            <a:spLocks noGrp="1"/>
          </p:cNvSpPr>
          <p:nvPr>
            <p:ph idx="1"/>
          </p:nvPr>
        </p:nvSpPr>
        <p:spPr/>
        <p:txBody>
          <a:bodyPr/>
          <a:lstStyle/>
          <a:p>
            <a:r>
              <a:rPr lang="en-US" dirty="0" err="1"/>
              <a:t>Nireesha</a:t>
            </a:r>
            <a:r>
              <a:rPr lang="en-US" dirty="0"/>
              <a:t> add your process here since you did all the dirty work. </a:t>
            </a:r>
          </a:p>
          <a:p>
            <a:r>
              <a:rPr lang="en-US" dirty="0"/>
              <a:t>We also used google API to utilize in our project to get a heatmap(</a:t>
            </a:r>
            <a:r>
              <a:rPr lang="en-US" dirty="0" err="1"/>
              <a:t>chloropleth</a:t>
            </a:r>
            <a:r>
              <a:rPr lang="en-US" dirty="0"/>
              <a:t>) for the findings on the global scale.</a:t>
            </a:r>
          </a:p>
          <a:p>
            <a:endParaRPr lang="en-US" dirty="0"/>
          </a:p>
        </p:txBody>
      </p:sp>
    </p:spTree>
    <p:extLst>
      <p:ext uri="{BB962C8B-B14F-4D97-AF65-F5344CB8AC3E}">
        <p14:creationId xmlns:p14="http://schemas.microsoft.com/office/powerpoint/2010/main" val="1787607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global issue</a:t>
            </a:r>
          </a:p>
        </p:txBody>
      </p:sp>
      <p:sp>
        <p:nvSpPr>
          <p:cNvPr id="2" name="Content Placeholder 1"/>
          <p:cNvSpPr>
            <a:spLocks noGrp="1"/>
          </p:cNvSpPr>
          <p:nvPr>
            <p:ph idx="1"/>
          </p:nvPr>
        </p:nvSpPr>
        <p:spPr/>
        <p:txBody>
          <a:bodyPr/>
          <a:lstStyle/>
          <a:p>
            <a:endParaRPr lang="en-US" dirty="0"/>
          </a:p>
          <a:p>
            <a:endParaRPr lang="en-US" dirty="0"/>
          </a:p>
        </p:txBody>
      </p:sp>
      <p:pic>
        <p:nvPicPr>
          <p:cNvPr id="7" name="Content Placeholder 3">
            <a:extLst>
              <a:ext uri="{FF2B5EF4-FFF2-40B4-BE49-F238E27FC236}">
                <a16:creationId xmlns:a16="http://schemas.microsoft.com/office/drawing/2014/main" id="{EB09385E-129F-437C-A83E-0CBAA087BEFC}"/>
              </a:ext>
            </a:extLst>
          </p:cNvPr>
          <p:cNvPicPr>
            <a:picLocks noChangeAspect="1"/>
          </p:cNvPicPr>
          <p:nvPr/>
        </p:nvPicPr>
        <p:blipFill>
          <a:blip r:embed="rId3"/>
          <a:stretch>
            <a:fillRect/>
          </a:stretch>
        </p:blipFill>
        <p:spPr>
          <a:xfrm>
            <a:off x="1217611" y="1779231"/>
            <a:ext cx="9296403" cy="4391027"/>
          </a:xfrm>
          <a:prstGeom prst="rect">
            <a:avLst/>
          </a:prstGeom>
        </p:spPr>
      </p:pic>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Top 3 Global findings from heat map</a:t>
            </a:r>
          </a:p>
        </p:txBody>
      </p:sp>
      <p:sp>
        <p:nvSpPr>
          <p:cNvPr id="2" name="Content Placeholder 1"/>
          <p:cNvSpPr>
            <a:spLocks noGrp="1"/>
          </p:cNvSpPr>
          <p:nvPr>
            <p:ph sz="half" idx="1"/>
          </p:nvPr>
        </p:nvSpPr>
        <p:spPr>
          <a:xfrm>
            <a:off x="1233278" y="1828800"/>
            <a:ext cx="10271333" cy="4343400"/>
          </a:xfrm>
        </p:spPr>
        <p:txBody>
          <a:bodyPr>
            <a:normAutofit/>
          </a:bodyPr>
          <a:lstStyle/>
          <a:p>
            <a:r>
              <a:rPr lang="en-US" dirty="0"/>
              <a:t>A look at global suicides over the last 10 years reveals the issue affects people everywhere.</a:t>
            </a:r>
          </a:p>
          <a:p>
            <a:r>
              <a:rPr lang="en-US" dirty="0"/>
              <a:t>The previous map of the data shows the rates across different countries.</a:t>
            </a:r>
          </a:p>
          <a:p>
            <a:r>
              <a:rPr lang="en-US" dirty="0"/>
              <a:t>It also gives a scale with the lowest to the highest incidence of suicides globally. </a:t>
            </a:r>
          </a:p>
          <a:p>
            <a:r>
              <a:rPr lang="en-US" dirty="0"/>
              <a:t>As we can see countries like United States, </a:t>
            </a:r>
            <a:r>
              <a:rPr lang="en-US" dirty="0" err="1"/>
              <a:t>Russia,Japan</a:t>
            </a:r>
            <a:r>
              <a:rPr lang="en-US" dirty="0"/>
              <a:t> and parts of Europe and South America are affected by a higher rate.</a:t>
            </a:r>
          </a:p>
          <a:p>
            <a:endParaRPr lang="en-US" dirty="0"/>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4A1EB-A1AA-4E79-90F8-F68977DDECCB}"/>
              </a:ext>
            </a:extLst>
          </p:cNvPr>
          <p:cNvSpPr>
            <a:spLocks noGrp="1"/>
          </p:cNvSpPr>
          <p:nvPr>
            <p:ph type="title"/>
          </p:nvPr>
        </p:nvSpPr>
        <p:spPr/>
        <p:txBody>
          <a:bodyPr>
            <a:noAutofit/>
          </a:bodyPr>
          <a:lstStyle/>
          <a:p>
            <a:br>
              <a:rPr lang="en-US" dirty="0"/>
            </a:br>
            <a:br>
              <a:rPr lang="en-US" dirty="0"/>
            </a:br>
            <a:r>
              <a:rPr lang="en-US" dirty="0"/>
              <a:t>A deep dive into the top ten countries</a:t>
            </a:r>
          </a:p>
        </p:txBody>
      </p:sp>
      <p:sp>
        <p:nvSpPr>
          <p:cNvPr id="6" name="Content Placeholder 5">
            <a:extLst>
              <a:ext uri="{FF2B5EF4-FFF2-40B4-BE49-F238E27FC236}">
                <a16:creationId xmlns:a16="http://schemas.microsoft.com/office/drawing/2014/main" id="{FB3C0E6F-808C-43EA-B058-CB7E5625C338}"/>
              </a:ext>
            </a:extLst>
          </p:cNvPr>
          <p:cNvSpPr>
            <a:spLocks noGrp="1"/>
          </p:cNvSpPr>
          <p:nvPr>
            <p:ph idx="1"/>
          </p:nvPr>
        </p:nvSpPr>
        <p:spPr>
          <a:xfrm>
            <a:off x="1217614" y="2667000"/>
            <a:ext cx="9601198" cy="3916362"/>
          </a:xfrm>
        </p:spPr>
        <p:txBody>
          <a:bodyPr numCol="2" spcCol="1188720">
            <a:noAutofit/>
          </a:bodyPr>
          <a:lstStyle/>
          <a:p>
            <a:pPr marL="788670" indent="-742950">
              <a:buFont typeface="+mj-lt"/>
              <a:buAutoNum type="arabicPeriod"/>
            </a:pPr>
            <a:r>
              <a:rPr lang="en-US" sz="3600" dirty="0"/>
              <a:t>United States </a:t>
            </a:r>
          </a:p>
          <a:p>
            <a:pPr marL="788670" indent="-742950">
              <a:buFont typeface="+mj-lt"/>
              <a:buAutoNum type="arabicPeriod"/>
            </a:pPr>
            <a:r>
              <a:rPr lang="en-US" sz="3600" dirty="0"/>
              <a:t>Russian</a:t>
            </a:r>
          </a:p>
          <a:p>
            <a:pPr marL="788670" indent="-742950">
              <a:buFont typeface="+mj-lt"/>
              <a:buAutoNum type="arabicPeriod"/>
            </a:pPr>
            <a:r>
              <a:rPr lang="en-US" sz="3600" dirty="0"/>
              <a:t> Japan</a:t>
            </a:r>
          </a:p>
          <a:p>
            <a:pPr marL="788670" indent="-742950">
              <a:buFont typeface="+mj-lt"/>
              <a:buAutoNum type="arabicPeriod"/>
            </a:pPr>
            <a:r>
              <a:rPr lang="en-US" sz="3600" dirty="0"/>
              <a:t> South Korea</a:t>
            </a:r>
          </a:p>
          <a:p>
            <a:pPr marL="788670" indent="-742950">
              <a:buFont typeface="+mj-lt"/>
              <a:buAutoNum type="arabicPeriod"/>
            </a:pPr>
            <a:r>
              <a:rPr lang="en-US" sz="3600" dirty="0"/>
              <a:t>Germany</a:t>
            </a:r>
          </a:p>
          <a:p>
            <a:pPr marL="788670" indent="-742950">
              <a:buFont typeface="+mj-lt"/>
              <a:buAutoNum type="arabicPeriod"/>
            </a:pPr>
            <a:endParaRPr lang="en-US" sz="3600" dirty="0"/>
          </a:p>
          <a:p>
            <a:pPr marL="788670" indent="-742950">
              <a:buFont typeface="+mj-lt"/>
              <a:buAutoNum type="arabicPeriod"/>
            </a:pPr>
            <a:endParaRPr lang="en-US" sz="3600" dirty="0"/>
          </a:p>
          <a:p>
            <a:pPr marL="788670" indent="-742950">
              <a:buFont typeface="+mj-lt"/>
              <a:buAutoNum type="arabicPeriod"/>
            </a:pPr>
            <a:endParaRPr lang="en-US" sz="3600" dirty="0"/>
          </a:p>
          <a:p>
            <a:pPr marL="788670" indent="-742950">
              <a:buFont typeface="+mj-lt"/>
              <a:buAutoNum type="arabicPeriod"/>
            </a:pPr>
            <a:endParaRPr lang="en-US" sz="3600" dirty="0"/>
          </a:p>
          <a:p>
            <a:pPr marL="788670" indent="-742950">
              <a:buFont typeface="+mj-lt"/>
              <a:buAutoNum type="arabicPeriod"/>
            </a:pPr>
            <a:r>
              <a:rPr lang="en-US" sz="3600" dirty="0"/>
              <a:t>Brazil</a:t>
            </a:r>
          </a:p>
          <a:p>
            <a:pPr marL="788670" indent="-742950">
              <a:buFont typeface="+mj-lt"/>
              <a:buAutoNum type="arabicPeriod"/>
            </a:pPr>
            <a:r>
              <a:rPr lang="en-US" sz="3600" dirty="0"/>
              <a:t>France</a:t>
            </a:r>
          </a:p>
          <a:p>
            <a:pPr marL="788670" indent="-742950">
              <a:buFont typeface="+mj-lt"/>
              <a:buAutoNum type="arabicPeriod"/>
            </a:pPr>
            <a:r>
              <a:rPr lang="en-US" sz="3600" dirty="0"/>
              <a:t>Ukraine</a:t>
            </a:r>
          </a:p>
          <a:p>
            <a:pPr marL="788670" indent="-742950">
              <a:buFont typeface="+mj-lt"/>
              <a:buAutoNum type="arabicPeriod"/>
            </a:pPr>
            <a:r>
              <a:rPr lang="en-US" sz="3600" dirty="0"/>
              <a:t>Poland</a:t>
            </a:r>
          </a:p>
          <a:p>
            <a:pPr marL="788670" indent="-742950">
              <a:buFont typeface="+mj-lt"/>
              <a:buAutoNum type="arabicPeriod"/>
            </a:pPr>
            <a:r>
              <a:rPr lang="en-US" sz="3600" dirty="0"/>
              <a:t>Mexico	</a:t>
            </a:r>
          </a:p>
          <a:p>
            <a:endParaRPr lang="en-US" sz="3600" dirty="0"/>
          </a:p>
          <a:p>
            <a:endParaRPr lang="en-US" sz="3600" dirty="0"/>
          </a:p>
          <a:p>
            <a:endParaRPr lang="en-US" dirty="0"/>
          </a:p>
          <a:p>
            <a:pPr marL="502920" indent="-457200">
              <a:buFont typeface="+mj-lt"/>
              <a:buAutoNum type="arabicPeriod"/>
            </a:pPr>
            <a:endParaRPr lang="en-US" dirty="0"/>
          </a:p>
        </p:txBody>
      </p:sp>
      <p:sp>
        <p:nvSpPr>
          <p:cNvPr id="8" name="TextBox 7">
            <a:extLst>
              <a:ext uri="{FF2B5EF4-FFF2-40B4-BE49-F238E27FC236}">
                <a16:creationId xmlns:a16="http://schemas.microsoft.com/office/drawing/2014/main" id="{06F730C3-3E5D-4A96-B250-C05809B9B8C5}"/>
              </a:ext>
            </a:extLst>
          </p:cNvPr>
          <p:cNvSpPr txBox="1"/>
          <p:nvPr/>
        </p:nvSpPr>
        <p:spPr>
          <a:xfrm>
            <a:off x="1217615" y="1854369"/>
            <a:ext cx="10363198" cy="590931"/>
          </a:xfrm>
          <a:prstGeom prst="rect">
            <a:avLst/>
          </a:prstGeom>
          <a:noFill/>
          <a:ln>
            <a:solidFill>
              <a:schemeClr val="bg2"/>
            </a:solidFill>
          </a:ln>
        </p:spPr>
        <p:txBody>
          <a:bodyPr wrap="square" rtlCol="0">
            <a:spAutoFit/>
          </a:bodyPr>
          <a:lstStyle/>
          <a:p>
            <a:pPr>
              <a:lnSpc>
                <a:spcPct val="90000"/>
              </a:lnSpc>
            </a:pPr>
            <a:r>
              <a:rPr lang="en-US" sz="3600" dirty="0"/>
              <a:t>Countries with the highest number of suicides</a:t>
            </a:r>
          </a:p>
        </p:txBody>
      </p:sp>
    </p:spTree>
    <p:extLst>
      <p:ext uri="{BB962C8B-B14F-4D97-AF65-F5344CB8AC3E}">
        <p14:creationId xmlns:p14="http://schemas.microsoft.com/office/powerpoint/2010/main" val="3012845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4" y="274638"/>
            <a:ext cx="9905998" cy="1325562"/>
          </a:xfrm>
        </p:spPr>
        <p:txBody>
          <a:bodyPr/>
          <a:lstStyle/>
          <a:p>
            <a:r>
              <a:rPr lang="en-US" dirty="0"/>
              <a:t>A wide spread issue</a:t>
            </a:r>
          </a:p>
        </p:txBody>
      </p:sp>
      <p:sp>
        <p:nvSpPr>
          <p:cNvPr id="3" name="Text Placeholder 2"/>
          <p:cNvSpPr>
            <a:spLocks noGrp="1"/>
          </p:cNvSpPr>
          <p:nvPr>
            <p:ph sz="half" idx="1"/>
          </p:nvPr>
        </p:nvSpPr>
        <p:spPr/>
        <p:txBody>
          <a:bodyPr>
            <a:normAutofit fontScale="62500" lnSpcReduction="20000"/>
          </a:bodyPr>
          <a:lstStyle/>
          <a:p>
            <a:pPr marL="45720" indent="0">
              <a:buNone/>
            </a:pPr>
            <a:endParaRPr lang="en-US" dirty="0"/>
          </a:p>
          <a:p>
            <a:r>
              <a:rPr lang="en-US" sz="2900" dirty="0"/>
              <a:t>As we noticed from the global depiction as well as the bar graph here that the top 10 countries with higher suicide rates are as mentioned.</a:t>
            </a:r>
          </a:p>
          <a:p>
            <a:r>
              <a:rPr lang="en-US" sz="2900" dirty="0"/>
              <a:t>Out of these countries there is a significant rise in these rates with pre-dominantly 3 countries. Namely United States, Russian Federation and Japan.</a:t>
            </a:r>
          </a:p>
          <a:p>
            <a:endParaRPr lang="en-US" sz="1800" dirty="0"/>
          </a:p>
          <a:p>
            <a:endParaRPr lang="en-US" sz="1800" dirty="0"/>
          </a:p>
          <a:p>
            <a:endParaRPr lang="en-US" dirty="0"/>
          </a:p>
          <a:p>
            <a:pPr marL="45720" indent="0">
              <a:buNone/>
            </a:pPr>
            <a:endParaRPr lang="en-US" dirty="0"/>
          </a:p>
          <a:p>
            <a:pPr marL="45720" indent="0">
              <a:buNone/>
            </a:pPr>
            <a:r>
              <a:rPr lang="en-US" dirty="0"/>
              <a:t> </a:t>
            </a:r>
          </a:p>
        </p:txBody>
      </p:sp>
      <p:sp>
        <p:nvSpPr>
          <p:cNvPr id="2" name="Content Placeholder 1"/>
          <p:cNvSpPr>
            <a:spLocks noGrp="1"/>
          </p:cNvSpPr>
          <p:nvPr>
            <p:ph sz="half" idx="2"/>
          </p:nvPr>
        </p:nvSpPr>
        <p:spPr/>
        <p:txBody>
          <a:bodyPr>
            <a:normAutofit fontScale="62500" lnSpcReduction="20000"/>
          </a:bodyPr>
          <a:lstStyle/>
          <a:p>
            <a:pPr marL="45720" indent="0">
              <a:buNone/>
            </a:pPr>
            <a:endParaRPr lang="en-US" dirty="0"/>
          </a:p>
        </p:txBody>
      </p:sp>
      <p:pic>
        <p:nvPicPr>
          <p:cNvPr id="7" name="Picture 6">
            <a:extLst>
              <a:ext uri="{FF2B5EF4-FFF2-40B4-BE49-F238E27FC236}">
                <a16:creationId xmlns:a16="http://schemas.microsoft.com/office/drawing/2014/main" id="{725981A6-6A94-4196-82ED-286722AD2311}"/>
              </a:ext>
            </a:extLst>
          </p:cNvPr>
          <p:cNvPicPr>
            <a:picLocks noChangeAspect="1"/>
          </p:cNvPicPr>
          <p:nvPr/>
        </p:nvPicPr>
        <p:blipFill>
          <a:blip r:embed="rId3"/>
          <a:stretch>
            <a:fillRect/>
          </a:stretch>
        </p:blipFill>
        <p:spPr>
          <a:xfrm>
            <a:off x="6262479" y="1828800"/>
            <a:ext cx="5487650" cy="4343400"/>
          </a:xfrm>
          <a:prstGeom prst="rect">
            <a:avLst/>
          </a:prstGeom>
        </p:spPr>
      </p:pic>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Correlation between GDP and Suicide Rates</a:t>
            </a:r>
          </a:p>
        </p:txBody>
      </p:sp>
      <p:sp>
        <p:nvSpPr>
          <p:cNvPr id="6" name="Content Placeholder 5"/>
          <p:cNvSpPr>
            <a:spLocks noGrp="1"/>
          </p:cNvSpPr>
          <p:nvPr>
            <p:ph sz="half" idx="1"/>
          </p:nvPr>
        </p:nvSpPr>
        <p:spPr/>
        <p:txBody>
          <a:bodyPr/>
          <a:lstStyle/>
          <a:p>
            <a:r>
              <a:rPr lang="en-US" dirty="0"/>
              <a:t>We were interested to determine if there was a statistically reliable correlation between GDP and Suicide Rates</a:t>
            </a:r>
          </a:p>
          <a:p>
            <a:pPr lvl="1"/>
            <a:r>
              <a:rPr lang="en-US" dirty="0"/>
              <a:t>Hypothesis was that the richer the country, the greater the rate</a:t>
            </a:r>
          </a:p>
          <a:p>
            <a:pPr lvl="2"/>
            <a:r>
              <a:rPr lang="en-US" dirty="0"/>
              <a:t>Based on Maslow’s Hierarchy of Needs</a:t>
            </a:r>
          </a:p>
          <a:p>
            <a:pPr lvl="1"/>
            <a:r>
              <a:rPr lang="en-US" dirty="0"/>
              <a:t>Fact:  Hypothesis true?  Should we use Null Hypothesis here? </a:t>
            </a:r>
          </a:p>
        </p:txBody>
      </p:sp>
      <p:sp>
        <p:nvSpPr>
          <p:cNvPr id="2" name="Content Placeholder 1"/>
          <p:cNvSpPr>
            <a:spLocks noGrp="1"/>
          </p:cNvSpPr>
          <p:nvPr>
            <p:ph sz="half" idx="2"/>
          </p:nvPr>
        </p:nvSpPr>
        <p:spPr/>
        <p:txBody>
          <a:bodyPr/>
          <a:lstStyle/>
          <a:p>
            <a:endParaRPr lang="en-US"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 look at gender disparity—</a:t>
            </a:r>
            <a:r>
              <a:rPr lang="en-US" sz="3200" dirty="0"/>
              <a:t>(top 10)</a:t>
            </a:r>
          </a:p>
        </p:txBody>
      </p:sp>
      <p:sp>
        <p:nvSpPr>
          <p:cNvPr id="9" name="Content Placeholder 8"/>
          <p:cNvSpPr>
            <a:spLocks noGrp="1"/>
          </p:cNvSpPr>
          <p:nvPr>
            <p:ph idx="1"/>
          </p:nvPr>
        </p:nvSpPr>
        <p:spPr>
          <a:xfrm>
            <a:off x="1217614" y="1828800"/>
            <a:ext cx="5486398" cy="4343400"/>
          </a:xfrm>
        </p:spPr>
        <p:txBody>
          <a:bodyPr/>
          <a:lstStyle/>
          <a:p>
            <a:r>
              <a:rPr lang="en-US" dirty="0"/>
              <a:t>We were surprised how much more prevalent suicide was among females.</a:t>
            </a:r>
          </a:p>
          <a:p>
            <a:r>
              <a:rPr lang="en-US" dirty="0"/>
              <a:t>Females accounted for 77% of all </a:t>
            </a:r>
          </a:p>
          <a:p>
            <a:pPr marL="45720" indent="0">
              <a:buNone/>
            </a:pPr>
            <a:r>
              <a:rPr lang="en-US" dirty="0"/>
              <a:t>   suicides.</a:t>
            </a:r>
          </a:p>
          <a:p>
            <a:r>
              <a:rPr lang="en-US" dirty="0"/>
              <a:t>None of the top 10 countries were significantly more lopsided than others. </a:t>
            </a:r>
          </a:p>
          <a:p>
            <a:endParaRPr lang="en-US" dirty="0"/>
          </a:p>
          <a:p>
            <a:pPr marL="274320" lvl="1" indent="0">
              <a:buNone/>
            </a:pPr>
            <a:endParaRPr lang="en-US" dirty="0"/>
          </a:p>
        </p:txBody>
      </p:sp>
      <p:pic>
        <p:nvPicPr>
          <p:cNvPr id="3" name="Picture 2">
            <a:extLst>
              <a:ext uri="{FF2B5EF4-FFF2-40B4-BE49-F238E27FC236}">
                <a16:creationId xmlns:a16="http://schemas.microsoft.com/office/drawing/2014/main" id="{03369C10-C53D-49E8-A909-1666BE27F3E0}"/>
              </a:ext>
            </a:extLst>
          </p:cNvPr>
          <p:cNvPicPr>
            <a:picLocks noChangeAspect="1"/>
          </p:cNvPicPr>
          <p:nvPr/>
        </p:nvPicPr>
        <p:blipFill>
          <a:blip r:embed="rId3"/>
          <a:stretch>
            <a:fillRect/>
          </a:stretch>
        </p:blipFill>
        <p:spPr>
          <a:xfrm>
            <a:off x="6704012" y="1981201"/>
            <a:ext cx="5105400" cy="4191000"/>
          </a:xfrm>
          <a:prstGeom prst="rect">
            <a:avLst/>
          </a:prstGeom>
          <a:ln w="19050">
            <a:solidFill>
              <a:schemeClr val="accent5">
                <a:lumMod val="75000"/>
              </a:schemeClr>
            </a:solidFill>
          </a:ln>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455</TotalTime>
  <Words>838</Words>
  <Application>Microsoft Office PowerPoint</Application>
  <PresentationFormat>Custom</PresentationFormat>
  <Paragraphs>113</Paragraphs>
  <Slides>16</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Century Gothic</vt:lpstr>
      <vt:lpstr>World country report presentation</vt:lpstr>
      <vt:lpstr>Global Suicide Rates A glimpse at geographic, global and Demographic trends </vt:lpstr>
      <vt:lpstr>Our process</vt:lpstr>
      <vt:lpstr>Clean UP PRocess</vt:lpstr>
      <vt:lpstr>A global issue</vt:lpstr>
      <vt:lpstr>Top 3 Global findings from heat map</vt:lpstr>
      <vt:lpstr>  A deep dive into the top ten countries</vt:lpstr>
      <vt:lpstr>A wide spread issue</vt:lpstr>
      <vt:lpstr>Correlation between GDP and Suicide Rates</vt:lpstr>
      <vt:lpstr>A look at gender disparity—(top 10)</vt:lpstr>
      <vt:lpstr>Are certain age groups more susceptible to suicide than others? </vt:lpstr>
      <vt:lpstr>Histogram slide</vt:lpstr>
      <vt:lpstr>United States</vt:lpstr>
      <vt:lpstr>Suicides in the US by Generation</vt:lpstr>
      <vt:lpstr>Statistical Analysis</vt:lpstr>
      <vt:lpstr>Conclusions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Suicide Rates A look at 10 year trends</dc:title>
  <dc:creator>Allyss Calhoun</dc:creator>
  <cp:lastModifiedBy>Mrunmayee Kulkarni</cp:lastModifiedBy>
  <cp:revision>28</cp:revision>
  <dcterms:created xsi:type="dcterms:W3CDTF">2019-04-25T23:16:06Z</dcterms:created>
  <dcterms:modified xsi:type="dcterms:W3CDTF">2019-04-26T22:19:23Z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