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9" r:id="rId2"/>
    <p:sldId id="278" r:id="rId3"/>
    <p:sldId id="291" r:id="rId4"/>
    <p:sldId id="285" r:id="rId5"/>
    <p:sldId id="286" r:id="rId6"/>
    <p:sldId id="287" r:id="rId7"/>
    <p:sldId id="284" r:id="rId8"/>
    <p:sldId id="280" r:id="rId9"/>
    <p:sldId id="288" r:id="rId10"/>
    <p:sldId id="292" r:id="rId11"/>
    <p:sldId id="263" r:id="rId12"/>
    <p:sldId id="274" r:id="rId13"/>
    <p:sldId id="293" r:id="rId14"/>
    <p:sldId id="281" r:id="rId15"/>
    <p:sldId id="276" r:id="rId16"/>
    <p:sldId id="290" r:id="rId17"/>
    <p:sldId id="289" r:id="rId18"/>
    <p:sldId id="294" r:id="rId19"/>
    <p:sldId id="295" r:id="rId20"/>
    <p:sldId id="296" r:id="rId21"/>
    <p:sldId id="283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>
      <p:cViewPr>
        <p:scale>
          <a:sx n="59" d="100"/>
          <a:sy n="59" d="100"/>
        </p:scale>
        <p:origin x="1400" y="108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4/27/2019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source/world-development-indicators" TargetMode="External"/><Relationship Id="rId2" Type="http://schemas.openxmlformats.org/officeDocument/2006/relationships/hyperlink" Target="http://hdr.undp.org/en/indicators/1375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ho.int/mental_health/suicide-prevention/en/" TargetMode="External"/><Relationship Id="rId4" Type="http://schemas.openxmlformats.org/officeDocument/2006/relationships/hyperlink" Target="https://www.kaggle.com/szamil/suicide-in-the-twenty-first-century/noteboo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Global Suicide Rates</a:t>
            </a:r>
            <a:br>
              <a:rPr lang="en-US" dirty="0"/>
            </a:br>
            <a:r>
              <a:rPr lang="en-US" sz="3400" dirty="0"/>
              <a:t>A glimpse at geographic, global and Demographic trends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9143998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Data Analytics Bootcamp (T/Th Session)</a:t>
            </a:r>
          </a:p>
          <a:p>
            <a:pPr algn="ctr"/>
            <a:r>
              <a:rPr lang="en-US" dirty="0"/>
              <a:t>	</a:t>
            </a:r>
          </a:p>
          <a:p>
            <a:pPr algn="r"/>
            <a:r>
              <a:rPr lang="en-US" dirty="0"/>
              <a:t>						</a:t>
            </a:r>
            <a:r>
              <a:rPr lang="en-US" dirty="0" err="1"/>
              <a:t>Nireesha</a:t>
            </a:r>
            <a:r>
              <a:rPr lang="en-US" dirty="0"/>
              <a:t> </a:t>
            </a:r>
            <a:r>
              <a:rPr lang="en-US" dirty="0" err="1"/>
              <a:t>Abbineni</a:t>
            </a:r>
            <a:endParaRPr lang="en-US" dirty="0"/>
          </a:p>
          <a:p>
            <a:pPr algn="r"/>
            <a:r>
              <a:rPr lang="en-US" dirty="0"/>
              <a:t>Allyssa Calhoun</a:t>
            </a:r>
          </a:p>
          <a:p>
            <a:pPr algn="r"/>
            <a:r>
              <a:rPr lang="en-US" dirty="0" err="1"/>
              <a:t>Mrinmayee</a:t>
            </a:r>
            <a:r>
              <a:rPr lang="en-US" dirty="0"/>
              <a:t> Kulkarni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GDP and Suicide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4F07C0-2A56-3842-8C73-56CE3F3FCD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7159"/>
          <a:stretch/>
        </p:blipFill>
        <p:spPr>
          <a:xfrm>
            <a:off x="5381327" y="1819508"/>
            <a:ext cx="6621837" cy="3971691"/>
          </a:xfr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3BD563F-4F91-9747-BA6D-63B64C218D35}"/>
              </a:ext>
            </a:extLst>
          </p:cNvPr>
          <p:cNvSpPr txBox="1">
            <a:spLocks/>
          </p:cNvSpPr>
          <p:nvPr/>
        </p:nvSpPr>
        <p:spPr>
          <a:xfrm>
            <a:off x="684212" y="1819508"/>
            <a:ext cx="4541539" cy="4886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 attempted to determine a statistically reliable correlation between GDP and Suicide Rates</a:t>
            </a:r>
          </a:p>
          <a:p>
            <a:r>
              <a:rPr lang="en-US" sz="2200" dirty="0"/>
              <a:t>Hypothesis was that richer the country, greater the rate</a:t>
            </a:r>
          </a:p>
          <a:p>
            <a:r>
              <a:rPr lang="en-US" sz="2200" dirty="0"/>
              <a:t>Fact:  Hypothesis true? – Not True </a:t>
            </a:r>
          </a:p>
          <a:p>
            <a:pPr lvl="1"/>
            <a:r>
              <a:rPr lang="en-US" sz="1700" dirty="0"/>
              <a:t>Consistent Bubble sizes for most countries indicate there are no noticeable suicide rate hikes even if GDP increased from year to year</a:t>
            </a:r>
          </a:p>
          <a:p>
            <a:pPr lvl="1"/>
            <a:r>
              <a:rPr lang="en-US" sz="1700" dirty="0"/>
              <a:t>Korea and Russia show a slight correlation</a:t>
            </a:r>
          </a:p>
          <a:p>
            <a:pPr lvl="1"/>
            <a:r>
              <a:rPr lang="en-US" sz="1700" dirty="0"/>
              <a:t>The current dataset may not be sufficient for a deeper analysis to provide more insights into the correlation of these dimensions</a:t>
            </a:r>
          </a:p>
          <a:p>
            <a:pPr marL="5029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4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gender disparity—</a:t>
            </a:r>
            <a:r>
              <a:rPr lang="en-US" sz="3200" dirty="0"/>
              <a:t>(top 10)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7614" y="1828800"/>
            <a:ext cx="5486398" cy="4343400"/>
          </a:xfrm>
        </p:spPr>
        <p:txBody>
          <a:bodyPr/>
          <a:lstStyle/>
          <a:p>
            <a:r>
              <a:rPr lang="en-US" dirty="0"/>
              <a:t>We were surprised how much more prevalent suicide was among males</a:t>
            </a:r>
          </a:p>
          <a:p>
            <a:r>
              <a:rPr lang="en-US" dirty="0"/>
              <a:t>Males accounted for 77% of all </a:t>
            </a:r>
          </a:p>
          <a:p>
            <a:pPr marL="45720" indent="0">
              <a:buNone/>
            </a:pPr>
            <a:r>
              <a:rPr lang="en-US" dirty="0"/>
              <a:t>   suicides</a:t>
            </a:r>
          </a:p>
          <a:p>
            <a:r>
              <a:rPr lang="en-US" dirty="0"/>
              <a:t>This provides a good baseline for a deeper look at individual countries to see if this is a global norm.  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69C10-C53D-49E8-A909-1666BE27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374901"/>
            <a:ext cx="5105400" cy="3403599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certain age groups more susceptible to suicide than others?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35-54 age group accounts for the largest segment to succumb to suicide</a:t>
            </a:r>
          </a:p>
          <a:p>
            <a:pPr lvl="1"/>
            <a:r>
              <a:rPr lang="en-US" dirty="0"/>
              <a:t>Perhaps because this is the age where we feel the strongest pressures financially, career-wise, and </a:t>
            </a:r>
            <a:r>
              <a:rPr lang="en-US" dirty="0" err="1"/>
              <a:t>maritally</a:t>
            </a:r>
            <a:endParaRPr lang="en-US" dirty="0"/>
          </a:p>
          <a:p>
            <a:r>
              <a:rPr lang="en-US" dirty="0"/>
              <a:t>At first glance, the 75+ group, comprising 10% of all suicides was surprising</a:t>
            </a:r>
          </a:p>
          <a:p>
            <a:pPr lvl="1"/>
            <a:r>
              <a:rPr lang="en-US" dirty="0"/>
              <a:t>A cursory look at other research suggest a terminal health diagnosis link to be primary cause among this age group</a:t>
            </a:r>
          </a:p>
          <a:p>
            <a:r>
              <a:rPr lang="en-US" dirty="0"/>
              <a:t>The saddest finding was the 10K children in the (5-14) bracket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A889D5-D636-4D1F-A762-975863B0F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2" y="1981200"/>
            <a:ext cx="5973327" cy="4419600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Comparison across age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013" y="1828800"/>
            <a:ext cx="4757660" cy="4343400"/>
          </a:xfrm>
        </p:spPr>
        <p:txBody>
          <a:bodyPr>
            <a:normAutofit/>
          </a:bodyPr>
          <a:lstStyle/>
          <a:p>
            <a:r>
              <a:rPr lang="en-US" sz="2000" dirty="0"/>
              <a:t>A histogram of male and female suicide counts across the 6 age buckets show significantly higher numbers among the male compared to female.  </a:t>
            </a:r>
          </a:p>
          <a:p>
            <a:r>
              <a:rPr lang="en-US" sz="2000" dirty="0"/>
              <a:t>The disparity between 35-54 age group male and female suicide rates is much higher than other buckets.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6FE7E9-F7C2-674B-9997-324DE72E3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" t="265" r="37378"/>
          <a:stretch/>
        </p:blipFill>
        <p:spPr>
          <a:xfrm>
            <a:off x="5903912" y="1819864"/>
            <a:ext cx="5867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States</a:t>
            </a:r>
          </a:p>
        </p:txBody>
      </p:sp>
    </p:spTree>
    <p:extLst>
      <p:ext uri="{BB962C8B-B14F-4D97-AF65-F5344CB8AC3E}">
        <p14:creationId xmlns:p14="http://schemas.microsoft.com/office/powerpoint/2010/main" val="88061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Suicides in the US by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93023" y="1828800"/>
            <a:ext cx="4497389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 Xers warrant a deeper dive into life stressors and mental issues in that generation</a:t>
            </a:r>
          </a:p>
          <a:p>
            <a:pPr lvl="1"/>
            <a:r>
              <a:rPr lang="en-US" dirty="0"/>
              <a:t>Part of the increase can be explained by them moving into the most dangerous age group for suicides, (35-54)</a:t>
            </a:r>
          </a:p>
          <a:p>
            <a:pPr lvl="1"/>
            <a:r>
              <a:rPr lang="en-US" dirty="0"/>
              <a:t>Numbers are especially alarming when this generations has 15 year birthyear span vs. some of the others (up to 21years)</a:t>
            </a:r>
          </a:p>
          <a:p>
            <a:pPr lvl="1"/>
            <a:endParaRPr lang="en-US" dirty="0"/>
          </a:p>
          <a:p>
            <a:r>
              <a:rPr lang="en-US" dirty="0"/>
              <a:t>The data appears to follow 2 separate trend lines. One from 2006-2010 and the other from 2011-2015</a:t>
            </a:r>
          </a:p>
          <a:p>
            <a:pPr lvl="1"/>
            <a:r>
              <a:rPr lang="en-US" dirty="0"/>
              <a:t>Perhaps separate original source datasets were used to compile original dataset</a:t>
            </a:r>
          </a:p>
          <a:p>
            <a:pPr lvl="1"/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49153-3B18-4AC0-87A5-BC41A5FC3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3212" y="1828800"/>
            <a:ext cx="7389812" cy="4926541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0A4D51-8E0D-49D6-ABD7-4DBF30F7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Comparison </a:t>
            </a:r>
            <a:br>
              <a:rPr lang="en-US" dirty="0"/>
            </a:br>
            <a:r>
              <a:rPr lang="en-US" dirty="0"/>
              <a:t>US VS. Global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AFD1F-939F-4226-B943-B23FE166FA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Suicides are a global issue but there are significant differences in country rates</a:t>
            </a:r>
          </a:p>
          <a:p>
            <a:r>
              <a:rPr lang="en-US" dirty="0"/>
              <a:t>An unfortunate trend is that the US suicide numbers are growing while the combined global numbers are declining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17AC4F-2039-46A4-8596-0FC1FB38A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3012" y="1665817"/>
            <a:ext cx="5181600" cy="3454399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38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Linear regression line for data of 10 countries over 10 years takes a little dip from 2010 to 2015. </a:t>
            </a:r>
          </a:p>
          <a:p>
            <a:r>
              <a:rPr lang="en-US" dirty="0"/>
              <a:t>But the overall rate is very much stagnant.</a:t>
            </a:r>
          </a:p>
          <a:p>
            <a:r>
              <a:rPr lang="en-US" dirty="0"/>
              <a:t>The median for suicide rate over-all is 732 and 10 per 100K population. </a:t>
            </a:r>
          </a:p>
          <a:p>
            <a:r>
              <a:rPr lang="en-US" dirty="0"/>
              <a:t>This difference in over-all and per 100K rate tells us the huge gap between the countries with higher rates than others.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519975-6540-42B3-A780-D8C8840961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812" y="2159696"/>
            <a:ext cx="5638645" cy="3707704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27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Identifying hot spots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4190998" cy="4754562"/>
          </a:xfrm>
        </p:spPr>
        <p:txBody>
          <a:bodyPr>
            <a:normAutofit/>
          </a:bodyPr>
          <a:lstStyle/>
          <a:p>
            <a:r>
              <a:rPr lang="en-US" dirty="0"/>
              <a:t>What are the countries with higher suicide rates?</a:t>
            </a:r>
          </a:p>
          <a:p>
            <a:pPr lvl="1"/>
            <a:r>
              <a:rPr lang="en-US" dirty="0"/>
              <a:t>We found the top 10 countries with higher suicide rates and their trends from 2006 - 2015.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2A8EB-09B6-2F40-9E52-9324B9B37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42"/>
          <a:stretch/>
        </p:blipFill>
        <p:spPr>
          <a:xfrm>
            <a:off x="5484812" y="1828800"/>
            <a:ext cx="64241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1558-F9F2-4106-B1A9-229737FA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8DD5-D1D2-4AE1-81FF-6F8CBFE8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5B9BD5">
                  <a:lumMod val="50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Is there any impact of GDP on the suicide rates in the top countries?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As observed in the scatter plot, we did not find any significant correlation to GDP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A dataset with more economic factors would be necessary to complete satisfy our hypothesis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5B9BD5">
                  <a:lumMod val="50000"/>
                </a:srgbClr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45720" lvl="0" indent="0">
              <a:buClr>
                <a:srgbClr val="5B9BD5">
                  <a:lumMod val="50000"/>
                </a:srgbClr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12ED-DE96-4852-BE2D-E837A187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ED8F-9527-4FCC-A997-8DC6CAC6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600200"/>
            <a:ext cx="9753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wanted to dive into an issue that had global significance. One that warranted a deeper look into trends, demographics, geographic analysis, and possible correlations</a:t>
            </a:r>
          </a:p>
          <a:p>
            <a:r>
              <a:rPr lang="en-US" dirty="0"/>
              <a:t>We were able to find the data we needed on Kaggle.com</a:t>
            </a:r>
          </a:p>
          <a:p>
            <a:pPr lvl="1"/>
            <a:r>
              <a:rPr lang="en-US" dirty="0"/>
              <a:t>https://www.kaggle.com/russellyates88/suicide-rates-overview-1985-to-2016</a:t>
            </a:r>
          </a:p>
          <a:p>
            <a:pPr fontAlgn="base"/>
            <a:r>
              <a:rPr lang="en-US" dirty="0"/>
              <a:t>The dataset was compiled from four datasets:</a:t>
            </a:r>
          </a:p>
          <a:p>
            <a:pPr lvl="1" fontAlgn="base"/>
            <a:r>
              <a:rPr lang="en-US" dirty="0"/>
              <a:t>United Nations Development Program. (2018). Human development index (HDI). Retrieved from </a:t>
            </a:r>
            <a:r>
              <a:rPr lang="en-US" dirty="0">
                <a:hlinkClick r:id="rId2"/>
              </a:rPr>
              <a:t>http://hdr.undp.org/en/indicators/137506</a:t>
            </a:r>
            <a:endParaRPr lang="en-US" dirty="0"/>
          </a:p>
          <a:p>
            <a:pPr lvl="1" fontAlgn="base"/>
            <a:r>
              <a:rPr lang="en-US" dirty="0"/>
              <a:t>World Bank. (2018). World development indicators: GDP (current US$) by country:1985 to 2016. Retrieved from </a:t>
            </a:r>
            <a:r>
              <a:rPr lang="en-US" dirty="0">
                <a:hlinkClick r:id="rId3"/>
              </a:rPr>
              <a:t>http://databank.worldbank.org/data/source/world-development-indicators#</a:t>
            </a:r>
            <a:endParaRPr lang="en-US" dirty="0"/>
          </a:p>
          <a:p>
            <a:pPr lvl="1" fontAlgn="base"/>
            <a:r>
              <a:rPr lang="en-US" dirty="0"/>
              <a:t>[</a:t>
            </a:r>
            <a:r>
              <a:rPr lang="en-US" dirty="0" err="1"/>
              <a:t>Szamil</a:t>
            </a:r>
            <a:r>
              <a:rPr lang="en-US" dirty="0"/>
              <a:t>]. (2017). Suicide in the Twenty-First Century [dataset]. Retrieved from </a:t>
            </a:r>
            <a:r>
              <a:rPr lang="en-US" dirty="0">
                <a:hlinkClick r:id="rId4"/>
              </a:rPr>
              <a:t>https://www.kaggle.com/szamil/suicide-in-the-twenty-first-century/notebook</a:t>
            </a:r>
            <a:endParaRPr lang="en-US" dirty="0"/>
          </a:p>
          <a:p>
            <a:pPr lvl="1" fontAlgn="base"/>
            <a:r>
              <a:rPr lang="en-US" dirty="0"/>
              <a:t>World Health Organization. (2018). Suicide prevention. Retrieved from </a:t>
            </a:r>
            <a:r>
              <a:rPr lang="en-US" dirty="0">
                <a:hlinkClick r:id="rId5"/>
              </a:rPr>
              <a:t>http://www.who.int/mental_health/suicide-prevention/en/</a:t>
            </a:r>
            <a:endParaRPr lang="en-US" dirty="0"/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The data was very comprehensive, however we did find a glitch in missing statistics for Baby Boomers in 2010.</a:t>
            </a:r>
          </a:p>
          <a:p>
            <a:pPr lvl="1" fontAlgn="base"/>
            <a:r>
              <a:rPr lang="en-US" dirty="0"/>
              <a:t>Found data grouped with Gen X for that year</a:t>
            </a:r>
          </a:p>
          <a:p>
            <a:pPr lvl="1" fontAlgn="base"/>
            <a:r>
              <a:rPr lang="en-US" dirty="0"/>
              <a:t>We reported the flaw in the dataset to the Kaggle dataset/study page </a:t>
            </a:r>
          </a:p>
          <a:p>
            <a:pPr lvl="0">
              <a:buClr>
                <a:srgbClr val="5B9BD5">
                  <a:lumMod val="50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We also utilized Google API to form a global heatmap(</a:t>
            </a:r>
            <a:r>
              <a:rPr lang="en-US" dirty="0" err="1">
                <a:solidFill>
                  <a:prstClr val="black"/>
                </a:solidFill>
              </a:rPr>
              <a:t>chloropleth</a:t>
            </a:r>
            <a:r>
              <a:rPr lang="en-US" dirty="0">
                <a:solidFill>
                  <a:prstClr val="black"/>
                </a:solidFill>
              </a:rPr>
              <a:t>) to derive the country coordinates for adding map layers.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1558-F9F2-4106-B1A9-229737FA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8DD5-D1D2-4AE1-81FF-6F8CBFE8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5B9BD5">
                  <a:lumMod val="50000"/>
                </a:srgbClr>
              </a:buClr>
              <a:buFont typeface="Symbol" panose="05050102010706020507" pitchFamily="18" charset="2"/>
              <a:buChar char=""/>
            </a:pPr>
            <a:r>
              <a:rPr lang="en-US" sz="2600" dirty="0">
                <a:solidFill>
                  <a:prstClr val="black"/>
                </a:solidFill>
              </a:rPr>
              <a:t>Are there any generational trends, age or gender factors that can be identified? 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r>
              <a:rPr lang="en-US" sz="2600" dirty="0">
                <a:solidFill>
                  <a:prstClr val="black"/>
                </a:solidFill>
              </a:rPr>
              <a:t>Gen Xers popped as having a higher suicide rate than other generations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endParaRPr lang="en-US" sz="2600" dirty="0">
              <a:solidFill>
                <a:prstClr val="black"/>
              </a:solidFill>
            </a:endParaRPr>
          </a:p>
          <a:p>
            <a:pPr lvl="1">
              <a:buClr>
                <a:srgbClr val="5B9BD5">
                  <a:lumMod val="50000"/>
                </a:srgbClr>
              </a:buClr>
            </a:pPr>
            <a:r>
              <a:rPr lang="en-US" sz="2200" dirty="0">
                <a:solidFill>
                  <a:prstClr val="black"/>
                </a:solidFill>
              </a:rPr>
              <a:t>Males have significantly higher suicide numbers than females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endParaRPr lang="en-US" sz="2200" dirty="0">
              <a:solidFill>
                <a:prstClr val="black"/>
              </a:solidFill>
            </a:endParaRPr>
          </a:p>
          <a:p>
            <a:pPr lvl="1">
              <a:buClr>
                <a:srgbClr val="5B9BD5">
                  <a:lumMod val="50000"/>
                </a:srgbClr>
              </a:buClr>
            </a:pPr>
            <a:r>
              <a:rPr lang="en-US" sz="2200" dirty="0">
                <a:solidFill>
                  <a:prstClr val="black"/>
                </a:solidFill>
              </a:rPr>
              <a:t>The 35-54 age group accounts for the largest segment to succumb to suicide</a:t>
            </a:r>
          </a:p>
          <a:p>
            <a:pPr marL="45720" indent="0">
              <a:buClr>
                <a:srgbClr val="5B9BD5">
                  <a:lumMod val="50000"/>
                </a:srgbClr>
              </a:buClr>
              <a:buNone/>
            </a:pPr>
            <a:endParaRPr lang="en-US" sz="2200" dirty="0">
              <a:solidFill>
                <a:prstClr val="black"/>
              </a:solidFill>
            </a:endParaRPr>
          </a:p>
          <a:p>
            <a:pPr>
              <a:buClr>
                <a:srgbClr val="5B9BD5">
                  <a:lumMod val="50000"/>
                </a:srgbClr>
              </a:buClr>
            </a:pPr>
            <a:endParaRPr lang="en-US" sz="2200" dirty="0">
              <a:solidFill>
                <a:prstClr val="black"/>
              </a:solidFill>
            </a:endParaRPr>
          </a:p>
          <a:p>
            <a:pPr marL="45720" lvl="0" indent="0">
              <a:buClr>
                <a:srgbClr val="5B9BD5">
                  <a:lumMod val="50000"/>
                </a:srgbClr>
              </a:buClr>
              <a:buNone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Data Analytics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limitations found:</a:t>
            </a:r>
          </a:p>
          <a:p>
            <a:pPr lvl="1"/>
            <a:r>
              <a:rPr lang="en-US" dirty="0"/>
              <a:t>India and China were not included in dataset</a:t>
            </a:r>
          </a:p>
          <a:p>
            <a:pPr lvl="2"/>
            <a:r>
              <a:rPr lang="en-US" dirty="0"/>
              <a:t>Because of their populations, this left a meaning gap in information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2010 was missing information for Baby Boomers in the 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2006-2010 and 2010-2015 showed two very different trend lines which may indicate a change in statistical methodology for the original dataset</a:t>
            </a:r>
          </a:p>
          <a:p>
            <a:pPr lvl="2"/>
            <a:endParaRPr lang="en-US" dirty="0"/>
          </a:p>
          <a:p>
            <a:r>
              <a:rPr lang="en-US" dirty="0"/>
              <a:t>Data Analytics Learnings</a:t>
            </a:r>
          </a:p>
          <a:p>
            <a:pPr lvl="1"/>
            <a:r>
              <a:rPr lang="en-US" dirty="0"/>
              <a:t>Your analyses are only as good your data! </a:t>
            </a:r>
          </a:p>
          <a:p>
            <a:pPr lvl="1"/>
            <a:r>
              <a:rPr lang="en-US" dirty="0"/>
              <a:t>It is hard to stay within scope when you have such a wealth of information at your fingertips </a:t>
            </a:r>
          </a:p>
          <a:p>
            <a:pPr lvl="1"/>
            <a:r>
              <a:rPr lang="en-US" dirty="0"/>
              <a:t> With the right tools, you can tame any amount of information and glean useful insights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3E41-88FD-4123-B637-37FC521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C35C-DF5C-4180-8F0C-88486658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Staged a cleaner version of source dataset upfront with the following cleansing measures:</a:t>
            </a:r>
          </a:p>
          <a:p>
            <a:pPr lvl="1"/>
            <a:r>
              <a:rPr lang="en-US" dirty="0"/>
              <a:t>Standardized the column names. Few attributes have column names with leading spaces which makes it unfriendly for programming. </a:t>
            </a:r>
          </a:p>
          <a:p>
            <a:pPr lvl="1"/>
            <a:r>
              <a:rPr lang="en-US" dirty="0"/>
              <a:t>Removed the duplicate records.</a:t>
            </a:r>
          </a:p>
          <a:p>
            <a:pPr lvl="1"/>
            <a:r>
              <a:rPr lang="en-US" dirty="0"/>
              <a:t>Extracted a 10 year subset from the raw dataset for baselining.</a:t>
            </a:r>
          </a:p>
          <a:p>
            <a:pPr lvl="1"/>
            <a:r>
              <a:rPr lang="en-US" dirty="0"/>
              <a:t>Augmented the dataframe with additional computed columns </a:t>
            </a:r>
          </a:p>
          <a:p>
            <a:pPr lvl="3"/>
            <a:r>
              <a:rPr lang="en-US" dirty="0"/>
              <a:t>Totals by year</a:t>
            </a:r>
          </a:p>
          <a:p>
            <a:pPr lvl="3"/>
            <a:r>
              <a:rPr lang="en-US" dirty="0"/>
              <a:t>Totals by country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Assessment</a:t>
            </a:r>
          </a:p>
        </p:txBody>
      </p:sp>
    </p:spTree>
    <p:extLst>
      <p:ext uri="{BB962C8B-B14F-4D97-AF65-F5344CB8AC3E}">
        <p14:creationId xmlns:p14="http://schemas.microsoft.com/office/powerpoint/2010/main" val="38487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global issue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948FF-C6C6-4AB4-B127-6B6C0701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1" y="1676401"/>
            <a:ext cx="7679265" cy="493667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14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Global findings from heat map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10271333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utilizing a combination of the Kaggle database and Google API, we were able to create this heatmap which details the number of suicides by country over the ten years analyzed</a:t>
            </a:r>
          </a:p>
          <a:p>
            <a:pPr lvl="1"/>
            <a:r>
              <a:rPr lang="en-US" dirty="0"/>
              <a:t>The gradient scale depicts the areas with the greatest number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 look at global suicides over the last 10 years reveals the issue affects people everywhere.</a:t>
            </a:r>
          </a:p>
          <a:p>
            <a:pPr lvl="1"/>
            <a:r>
              <a:rPr lang="en-US" dirty="0"/>
              <a:t>Our data captured 6,748,420 total suicides</a:t>
            </a:r>
          </a:p>
          <a:p>
            <a:pPr lvl="1"/>
            <a:r>
              <a:rPr lang="en-US" dirty="0"/>
              <a:t>That is a global rate of 13 per 100,000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Russia, alone accounted for 334,082 suicides in the decade we analyzed, an astounding rate of 24.75 of 100,000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10 Countries</a:t>
            </a:r>
          </a:p>
        </p:txBody>
      </p:sp>
    </p:spTree>
    <p:extLst>
      <p:ext uri="{BB962C8B-B14F-4D97-AF65-F5344CB8AC3E}">
        <p14:creationId xmlns:p14="http://schemas.microsoft.com/office/powerpoint/2010/main" val="7295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A1EB-A1AA-4E79-90F8-F68977DD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 deep dive into the top ten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0E6F-808C-43EA-B058-CB7E5625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667000"/>
            <a:ext cx="9601198" cy="3916362"/>
          </a:xfrm>
        </p:spPr>
        <p:txBody>
          <a:bodyPr numCol="2" spcCol="1188720">
            <a:noAutofit/>
          </a:bodyPr>
          <a:lstStyle/>
          <a:p>
            <a:pPr marL="788670" indent="-742950">
              <a:buFont typeface="+mj-lt"/>
              <a:buAutoNum type="arabicPeriod"/>
            </a:pPr>
            <a:r>
              <a:rPr lang="en-US" sz="3600" dirty="0"/>
              <a:t>United States 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Russian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Japan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South Korea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Germany</a:t>
            </a:r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Brazil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France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Ukraine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Poland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Mexico	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730C3-3E5D-4A96-B250-C05809B9B8C5}"/>
              </a:ext>
            </a:extLst>
          </p:cNvPr>
          <p:cNvSpPr txBox="1"/>
          <p:nvPr/>
        </p:nvSpPr>
        <p:spPr>
          <a:xfrm>
            <a:off x="1217615" y="1854369"/>
            <a:ext cx="10363198" cy="5909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Countries with the highest number of suicides</a:t>
            </a:r>
          </a:p>
        </p:txBody>
      </p:sp>
    </p:spTree>
    <p:extLst>
      <p:ext uri="{BB962C8B-B14F-4D97-AF65-F5344CB8AC3E}">
        <p14:creationId xmlns:p14="http://schemas.microsoft.com/office/powerpoint/2010/main" val="30128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905998" cy="1325562"/>
          </a:xfrm>
        </p:spPr>
        <p:txBody>
          <a:bodyPr/>
          <a:lstStyle/>
          <a:p>
            <a:r>
              <a:rPr lang="en-US" dirty="0"/>
              <a:t>Countries with greatest number of suicides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sz="2900" dirty="0"/>
              <a:t>Most of the top 10 countries are also among the most populous, however, a few smaller countries have a surprisingly high number</a:t>
            </a:r>
          </a:p>
          <a:p>
            <a:pPr lvl="1"/>
            <a:r>
              <a:rPr lang="en-US" sz="2500" dirty="0"/>
              <a:t>There are 2 pockets in Northeast Asia (Korea and Japan) and Eastern Europe (Russian, Ukraine and Poland)</a:t>
            </a:r>
          </a:p>
          <a:p>
            <a:r>
              <a:rPr lang="en-US" sz="2900" dirty="0"/>
              <a:t>China and India are not included in the dataset</a:t>
            </a:r>
          </a:p>
          <a:p>
            <a:r>
              <a:rPr lang="en-US" sz="2900" dirty="0"/>
              <a:t>Although the United States has the highest total number, the US rate is the same as the global rate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CDD12A-F6EB-4DF3-9558-EA6FA5073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2688" y="2126193"/>
            <a:ext cx="5165724" cy="3443815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511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1027</TotalTime>
  <Words>1193</Words>
  <Application>Microsoft Office PowerPoint</Application>
  <PresentationFormat>Custom</PresentationFormat>
  <Paragraphs>154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Symbol</vt:lpstr>
      <vt:lpstr>World country report presentation</vt:lpstr>
      <vt:lpstr>Global Suicide Rates A glimpse at geographic, global and Demographic trends </vt:lpstr>
      <vt:lpstr>Our process</vt:lpstr>
      <vt:lpstr>Clean UP PRocess</vt:lpstr>
      <vt:lpstr>Global Assessment</vt:lpstr>
      <vt:lpstr>A global issue</vt:lpstr>
      <vt:lpstr>Top 3 Global findings from heat map</vt:lpstr>
      <vt:lpstr>Top 10 Countries</vt:lpstr>
      <vt:lpstr>  A deep dive into the top ten countries</vt:lpstr>
      <vt:lpstr>Countries with greatest number of suicides</vt:lpstr>
      <vt:lpstr>Correlation between GDP and Suicide Rates</vt:lpstr>
      <vt:lpstr>A look at gender disparity—(top 10)</vt:lpstr>
      <vt:lpstr>Are certain age groups more susceptible to suicide than others? </vt:lpstr>
      <vt:lpstr>GENDER Comparison across age groups</vt:lpstr>
      <vt:lpstr>United States</vt:lpstr>
      <vt:lpstr>Suicides in the US by Generation</vt:lpstr>
      <vt:lpstr>Trend Comparison  US VS. Global</vt:lpstr>
      <vt:lpstr>Statistical Analysis</vt:lpstr>
      <vt:lpstr>Conclusions: Identifying hot spots</vt:lpstr>
      <vt:lpstr>Conclusions:  Correlations</vt:lpstr>
      <vt:lpstr>Conclusions:  Correlations</vt:lpstr>
      <vt:lpstr>Conclusions: Data Analytics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Suicide Rates A look at 10 year trends</dc:title>
  <dc:creator>Allyss Calhoun</dc:creator>
  <cp:lastModifiedBy>Allyss Calhoun</cp:lastModifiedBy>
  <cp:revision>47</cp:revision>
  <dcterms:created xsi:type="dcterms:W3CDTF">2019-04-25T23:16:06Z</dcterms:created>
  <dcterms:modified xsi:type="dcterms:W3CDTF">2019-04-27T15:34:39Z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