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9" r:id="rId2"/>
    <p:sldId id="278" r:id="rId3"/>
    <p:sldId id="279" r:id="rId4"/>
    <p:sldId id="270" r:id="rId5"/>
    <p:sldId id="271" r:id="rId6"/>
    <p:sldId id="280" r:id="rId7"/>
    <p:sldId id="272" r:id="rId8"/>
    <p:sldId id="273" r:id="rId9"/>
    <p:sldId id="263" r:id="rId10"/>
    <p:sldId id="274" r:id="rId11"/>
    <p:sldId id="275" r:id="rId12"/>
    <p:sldId id="281" r:id="rId13"/>
    <p:sldId id="276" r:id="rId14"/>
    <p:sldId id="277" r:id="rId15"/>
    <p:sldId id="282" r:id="rId16"/>
    <p:sldId id="283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>
      <p:cViewPr varScale="1">
        <p:scale>
          <a:sx n="69" d="100"/>
          <a:sy n="69" d="100"/>
        </p:scale>
        <p:origin x="72" y="8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4/26/2019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4/26/2019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9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that illustrates some part of your country’s economy.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2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nk.worldbank.org/data/source/world-development-indicators" TargetMode="External"/><Relationship Id="rId2" Type="http://schemas.openxmlformats.org/officeDocument/2006/relationships/hyperlink" Target="http://hdr.undp.org/en/indicators/13750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ho.int/mental_health/suicide-prevention/en/" TargetMode="External"/><Relationship Id="rId4" Type="http://schemas.openxmlformats.org/officeDocument/2006/relationships/hyperlink" Target="https://www.kaggle.com/szamil/suicide-in-the-twenty-first-century/noteboo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Global Suicide Rates</a:t>
            </a:r>
            <a:br>
              <a:rPr lang="en-US" dirty="0"/>
            </a:br>
            <a:r>
              <a:rPr lang="en-US" sz="3400" dirty="0"/>
              <a:t>A glimpse at geographic, global and Demographic trends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9143998" cy="1143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Data Analytics Bootcamp (T/Th Session)</a:t>
            </a:r>
          </a:p>
          <a:p>
            <a:pPr algn="ctr"/>
            <a:r>
              <a:rPr lang="en-US" dirty="0"/>
              <a:t>	</a:t>
            </a:r>
          </a:p>
          <a:p>
            <a:pPr algn="r"/>
            <a:r>
              <a:rPr lang="en-US" dirty="0"/>
              <a:t>						</a:t>
            </a:r>
            <a:r>
              <a:rPr lang="en-US" dirty="0" err="1"/>
              <a:t>Nireesha</a:t>
            </a:r>
            <a:r>
              <a:rPr lang="en-US" dirty="0"/>
              <a:t> </a:t>
            </a:r>
            <a:r>
              <a:rPr lang="en-US" dirty="0" err="1"/>
              <a:t>Abbineni</a:t>
            </a:r>
            <a:endParaRPr lang="en-US" dirty="0"/>
          </a:p>
          <a:p>
            <a:pPr algn="r"/>
            <a:r>
              <a:rPr lang="en-US" dirty="0" err="1"/>
              <a:t>Mrinmayee</a:t>
            </a:r>
            <a:r>
              <a:rPr lang="en-US" dirty="0"/>
              <a:t> Kulkarni</a:t>
            </a:r>
          </a:p>
          <a:p>
            <a:pPr algn="r"/>
            <a:r>
              <a:rPr lang="en-US" dirty="0"/>
              <a:t>Allyssa Calhoun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certain age groups more susceptible to suicide than others?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35-54 age group accounts for the largest segment to succumb to suicide</a:t>
            </a:r>
          </a:p>
          <a:p>
            <a:pPr lvl="1"/>
            <a:r>
              <a:rPr lang="en-US" dirty="0"/>
              <a:t>Perhaps because this is the age where we feel the strongest pressures financially, career-wise, and </a:t>
            </a:r>
            <a:r>
              <a:rPr lang="en-US" dirty="0" err="1"/>
              <a:t>maritally</a:t>
            </a:r>
            <a:endParaRPr lang="en-US" dirty="0"/>
          </a:p>
          <a:p>
            <a:r>
              <a:rPr lang="en-US" dirty="0"/>
              <a:t>At first glance, the 75+ group, comprising 10% of all suicides was surprising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cursery</a:t>
            </a:r>
            <a:r>
              <a:rPr lang="en-US" dirty="0"/>
              <a:t> look at other research suggest a terminal health diagnosis link to be primary cause among this age group</a:t>
            </a:r>
          </a:p>
          <a:p>
            <a:r>
              <a:rPr lang="en-US" dirty="0"/>
              <a:t>The saddest finding was the 10K children in the (5-14) bracket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A889D5-D636-4D1F-A762-975863B0F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4412" y="1981200"/>
            <a:ext cx="5973327" cy="4419600"/>
          </a:xfr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Explain how laws are made and changed in your country. Tell how people are chosen to lead the country.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F82680-B9CE-446B-88A5-29DC8365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612" y="0"/>
            <a:ext cx="3090940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24BA2A-7F3C-4925-AC78-852D80866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United States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A62A571-7685-467D-A3F3-513717278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1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Suicides in the US by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93023" y="1828800"/>
            <a:ext cx="4497389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 Xers warrant a deeper dive into life </a:t>
            </a:r>
            <a:r>
              <a:rPr lang="en-US" dirty="0" err="1"/>
              <a:t>stressers</a:t>
            </a:r>
            <a:r>
              <a:rPr lang="en-US" dirty="0"/>
              <a:t> and mental issues in that generation</a:t>
            </a:r>
          </a:p>
          <a:p>
            <a:pPr lvl="1"/>
            <a:r>
              <a:rPr lang="en-US" dirty="0"/>
              <a:t>Part of the increase can be explained by them moving into the most dangerous age group for suicides, (35-54)</a:t>
            </a:r>
          </a:p>
          <a:p>
            <a:pPr lvl="1"/>
            <a:r>
              <a:rPr lang="en-US" dirty="0"/>
              <a:t>Numbers are especially alarming when this generations has 15 year birthyear span vs. some of the others (up to 21years)</a:t>
            </a:r>
          </a:p>
          <a:p>
            <a:pPr lvl="1"/>
            <a:endParaRPr lang="en-US" dirty="0"/>
          </a:p>
          <a:p>
            <a:r>
              <a:rPr lang="en-US" dirty="0"/>
              <a:t>The data appears to follow 2 separate trend lines. One from 2006-2010 and the other from 2011-2015</a:t>
            </a:r>
          </a:p>
          <a:p>
            <a:pPr lvl="1"/>
            <a:r>
              <a:rPr lang="en-US" dirty="0"/>
              <a:t>Perhaps separate original source datasets were used to compile original dataset</a:t>
            </a:r>
          </a:p>
          <a:p>
            <a:pPr lvl="1"/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649153-3B18-4AC0-87A5-BC41A5FC34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3212" y="1828800"/>
            <a:ext cx="7389812" cy="4926541"/>
          </a:xfr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89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statatistcal</a:t>
            </a:r>
            <a:r>
              <a:rPr lang="en-US" dirty="0"/>
              <a:t> analysis info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A5C5EC-7A82-4343-9D00-91FF9EBD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412" y="533400"/>
            <a:ext cx="2054530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46B8-F32B-44AB-8D72-FFC9A492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3863-DF72-4A10-AFBF-108B3B13B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to Project Proposal for questions and provide answers 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Include 1 World Wide</a:t>
            </a:r>
          </a:p>
          <a:p>
            <a:r>
              <a:rPr lang="en-US" dirty="0"/>
              <a:t>Include 1 Top 10</a:t>
            </a:r>
          </a:p>
          <a:p>
            <a:r>
              <a:rPr lang="en-US" dirty="0"/>
              <a:t>Include 1 US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DE8D1-8EA2-419B-B138-58EA61B40D97}"/>
              </a:ext>
            </a:extLst>
          </p:cNvPr>
          <p:cNvSpPr/>
          <p:nvPr/>
        </p:nvSpPr>
        <p:spPr>
          <a:xfrm rot="19419428">
            <a:off x="10300247" y="901509"/>
            <a:ext cx="10310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3552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46B8-F32B-44AB-8D72-FFC9A492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3863-DF72-4A10-AFBF-108B3B13B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limitiations</a:t>
            </a:r>
            <a:r>
              <a:rPr lang="en-US" dirty="0"/>
              <a:t> found </a:t>
            </a:r>
          </a:p>
          <a:p>
            <a:r>
              <a:rPr lang="en-US" dirty="0"/>
              <a:t>Data Analytics Learnings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DE8D1-8EA2-419B-B138-58EA61B40D97}"/>
              </a:ext>
            </a:extLst>
          </p:cNvPr>
          <p:cNvSpPr/>
          <p:nvPr/>
        </p:nvSpPr>
        <p:spPr>
          <a:xfrm rot="19419428">
            <a:off x="10300247" y="901509"/>
            <a:ext cx="10310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9488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12ED-DE96-4852-BE2D-E837A187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ED8F-9527-4FCC-A997-8DC6CAC6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wanted to dive into an issue that had global significance. One that warranted a deeper look into trends, demographics, geographic analysis, and possible correlations</a:t>
            </a:r>
          </a:p>
          <a:p>
            <a:endParaRPr lang="en-US" dirty="0"/>
          </a:p>
          <a:p>
            <a:r>
              <a:rPr lang="en-US" dirty="0"/>
              <a:t>We were able to find the data we needed on Kaggle.com</a:t>
            </a:r>
          </a:p>
          <a:p>
            <a:pPr lvl="1"/>
            <a:r>
              <a:rPr lang="en-US" dirty="0"/>
              <a:t>https://www.kaggle.com/russellyates88/suicide-rates-overview-1985-to-2016</a:t>
            </a:r>
          </a:p>
          <a:p>
            <a:pPr fontAlgn="base"/>
            <a:r>
              <a:rPr lang="en-US" dirty="0"/>
              <a:t>The dataset was compiled from four datasets:</a:t>
            </a:r>
          </a:p>
          <a:p>
            <a:pPr lvl="1" fontAlgn="base"/>
            <a:r>
              <a:rPr lang="en-US" dirty="0"/>
              <a:t>United Nations Development Program. (2018). Human development index (HDI). Retrieved from </a:t>
            </a:r>
            <a:r>
              <a:rPr lang="en-US" dirty="0">
                <a:hlinkClick r:id="rId2"/>
              </a:rPr>
              <a:t>http://hdr.undp.org/en/indicators/137506</a:t>
            </a:r>
            <a:endParaRPr lang="en-US" dirty="0"/>
          </a:p>
          <a:p>
            <a:pPr lvl="1" fontAlgn="base"/>
            <a:r>
              <a:rPr lang="en-US" dirty="0"/>
              <a:t>World Bank. (2018). World development indicators: GDP (current US$) by country:1985 to 2016. Retrieved from </a:t>
            </a:r>
            <a:r>
              <a:rPr lang="en-US" dirty="0">
                <a:hlinkClick r:id="rId3"/>
              </a:rPr>
              <a:t>http://databank.worldbank.org/data/source/world-development-indicators#</a:t>
            </a:r>
            <a:endParaRPr lang="en-US" dirty="0"/>
          </a:p>
          <a:p>
            <a:pPr lvl="1" fontAlgn="base"/>
            <a:r>
              <a:rPr lang="en-US" dirty="0"/>
              <a:t>[</a:t>
            </a:r>
            <a:r>
              <a:rPr lang="en-US" dirty="0" err="1"/>
              <a:t>Szamil</a:t>
            </a:r>
            <a:r>
              <a:rPr lang="en-US" dirty="0"/>
              <a:t>]. (2017). Suicide in the Twenty-First Century [dataset]. Retrieved from </a:t>
            </a:r>
            <a:r>
              <a:rPr lang="en-US" dirty="0">
                <a:hlinkClick r:id="rId4"/>
              </a:rPr>
              <a:t>https://www.kaggle.com/szamil/suicide-in-the-twenty-first-century/notebook</a:t>
            </a:r>
            <a:endParaRPr lang="en-US" dirty="0"/>
          </a:p>
          <a:p>
            <a:pPr lvl="1" fontAlgn="base"/>
            <a:r>
              <a:rPr lang="en-US" dirty="0"/>
              <a:t>World Health Organization. (2018). Suicide prevention. Retrieved from </a:t>
            </a:r>
            <a:r>
              <a:rPr lang="en-US" dirty="0">
                <a:hlinkClick r:id="rId5"/>
              </a:rPr>
              <a:t>http://www.who.int/mental_health/suicide-prevention/en/</a:t>
            </a:r>
            <a:endParaRPr lang="en-US" dirty="0"/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The data was very comprehensive, however we did find a glitch in missing statistics for Baby Boomers in 2010.</a:t>
            </a:r>
          </a:p>
          <a:p>
            <a:pPr lvl="1" fontAlgn="base"/>
            <a:r>
              <a:rPr lang="en-US" dirty="0"/>
              <a:t>We reported the flaw in the dataset to the Kaggle dataset.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3E41-88FD-4123-B637-37FC5217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</a:t>
            </a:r>
            <a:r>
              <a:rPr lang="en-US" dirty="0" err="1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C35C-DF5C-4180-8F0C-88486658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Nireesha</a:t>
            </a:r>
            <a:r>
              <a:rPr lang="en-US" dirty="0"/>
              <a:t> add your process here since you did all the dirty work.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B6F76-7293-4B3D-BB1D-4332C22D4D9D}"/>
              </a:ext>
            </a:extLst>
          </p:cNvPr>
          <p:cNvSpPr/>
          <p:nvPr/>
        </p:nvSpPr>
        <p:spPr>
          <a:xfrm rot="19408722">
            <a:off x="8955463" y="694328"/>
            <a:ext cx="3150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Nireesha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76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global issue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look at global suicides over the last 10 years reveals the issue affects people everywhere</a:t>
            </a:r>
          </a:p>
          <a:p>
            <a:pPr marL="45720" indent="0">
              <a:buNone/>
            </a:pPr>
            <a:r>
              <a:rPr lang="en-US" dirty="0"/>
              <a:t>Insert visual here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845D5-39CD-4873-9F01-B095258CCE5C}"/>
              </a:ext>
            </a:extLst>
          </p:cNvPr>
          <p:cNvSpPr/>
          <p:nvPr/>
        </p:nvSpPr>
        <p:spPr>
          <a:xfrm rot="19460344">
            <a:off x="8932382" y="449920"/>
            <a:ext cx="1859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Mrun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Global findings from heat map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10271333" cy="4343400"/>
          </a:xfrm>
        </p:spPr>
        <p:txBody>
          <a:bodyPr>
            <a:normAutofit/>
          </a:bodyPr>
          <a:lstStyle/>
          <a:p>
            <a:r>
              <a:rPr lang="en-US" dirty="0"/>
              <a:t>Finding and data or stat to back it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C05C3-C138-4803-BEB4-48945372FAF1}"/>
              </a:ext>
            </a:extLst>
          </p:cNvPr>
          <p:cNvSpPr/>
          <p:nvPr/>
        </p:nvSpPr>
        <p:spPr>
          <a:xfrm rot="19389766">
            <a:off x="9553681" y="897327"/>
            <a:ext cx="1859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Mrun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A1EB-A1AA-4E79-90F8-F68977DD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A deep dive into the top ten countries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C0E6F-808C-43EA-B058-CB7E5625C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667000"/>
            <a:ext cx="9601198" cy="3916362"/>
          </a:xfrm>
        </p:spPr>
        <p:txBody>
          <a:bodyPr numCol="2" spcCol="1188720">
            <a:noAutofit/>
          </a:bodyPr>
          <a:lstStyle/>
          <a:p>
            <a:pPr marL="788670" indent="-742950">
              <a:buFont typeface="+mj-lt"/>
              <a:buAutoNum type="arabicPeriod"/>
            </a:pPr>
            <a:r>
              <a:rPr lang="en-US" sz="3600" dirty="0"/>
              <a:t>United States 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Russian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 Japan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 South Korea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Germany</a:t>
            </a:r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Brazil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France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Ukraine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Poland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Mexico	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730C3-3E5D-4A96-B250-C05809B9B8C5}"/>
              </a:ext>
            </a:extLst>
          </p:cNvPr>
          <p:cNvSpPr txBox="1"/>
          <p:nvPr/>
        </p:nvSpPr>
        <p:spPr>
          <a:xfrm>
            <a:off x="1217615" y="1854369"/>
            <a:ext cx="10363198" cy="5909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Countries with the highest number of suicides</a:t>
            </a:r>
          </a:p>
        </p:txBody>
      </p:sp>
    </p:spTree>
    <p:extLst>
      <p:ext uri="{BB962C8B-B14F-4D97-AF65-F5344CB8AC3E}">
        <p14:creationId xmlns:p14="http://schemas.microsoft.com/office/powerpoint/2010/main" val="301284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905998" cy="1325562"/>
          </a:xfrm>
        </p:spPr>
        <p:txBody>
          <a:bodyPr/>
          <a:lstStyle/>
          <a:p>
            <a:r>
              <a:rPr lang="en-US" dirty="0"/>
              <a:t>A wide spread issue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Observation and stat</a:t>
            </a:r>
          </a:p>
          <a:p>
            <a:endParaRPr lang="en-US" dirty="0"/>
          </a:p>
          <a:p>
            <a:r>
              <a:rPr lang="en-US" dirty="0"/>
              <a:t>#2</a:t>
            </a:r>
          </a:p>
          <a:p>
            <a:endParaRPr lang="en-US" dirty="0"/>
          </a:p>
          <a:p>
            <a:r>
              <a:rPr lang="en-US" dirty="0"/>
              <a:t>#3</a:t>
            </a:r>
          </a:p>
          <a:p>
            <a:pPr marL="4572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B3054-A468-4386-A582-F14749CD7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212" y="274638"/>
            <a:ext cx="2054530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GDP and Suicide Rates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were interested to determine if there was a statistically reliable correlation between GDP and Suicide Rates</a:t>
            </a:r>
          </a:p>
          <a:p>
            <a:pPr lvl="1"/>
            <a:r>
              <a:rPr lang="en-US" dirty="0"/>
              <a:t>Hypothesis was that the richer the country, the greater the rate</a:t>
            </a:r>
          </a:p>
          <a:p>
            <a:pPr lvl="2"/>
            <a:r>
              <a:rPr lang="en-US" dirty="0"/>
              <a:t>Based on Maslow’s Hierarchy of Needs</a:t>
            </a:r>
          </a:p>
          <a:p>
            <a:pPr lvl="1"/>
            <a:r>
              <a:rPr lang="en-US" dirty="0"/>
              <a:t>Fact:  Hypothesis true?  Should we use Null Hypothesis here?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4940E2-750E-4AA4-B7F4-E2CDE2018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812" y="-36095"/>
            <a:ext cx="3090940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gender disparity—</a:t>
            </a:r>
            <a:r>
              <a:rPr lang="en-US" sz="3200" dirty="0"/>
              <a:t>(top 10)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7614" y="1828800"/>
            <a:ext cx="5486398" cy="4343400"/>
          </a:xfrm>
        </p:spPr>
        <p:txBody>
          <a:bodyPr/>
          <a:lstStyle/>
          <a:p>
            <a:r>
              <a:rPr lang="en-US" dirty="0"/>
              <a:t>We were surprised how much more </a:t>
            </a:r>
            <a:r>
              <a:rPr lang="en-US" dirty="0" err="1"/>
              <a:t>prevelant</a:t>
            </a:r>
            <a:r>
              <a:rPr lang="en-US" dirty="0"/>
              <a:t> suicide was among females</a:t>
            </a:r>
          </a:p>
          <a:p>
            <a:r>
              <a:rPr lang="en-US" dirty="0"/>
              <a:t>Females accounted for 77% of all </a:t>
            </a:r>
          </a:p>
          <a:p>
            <a:pPr marL="45720" indent="0">
              <a:buNone/>
            </a:pPr>
            <a:r>
              <a:rPr lang="en-US" dirty="0"/>
              <a:t>   suicides</a:t>
            </a:r>
          </a:p>
          <a:p>
            <a:r>
              <a:rPr lang="en-US" dirty="0"/>
              <a:t>None of the top 10 countries were significantly more lopsided than others 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69C10-C53D-49E8-A909-1666BE27F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1981201"/>
            <a:ext cx="5105400" cy="4191000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252</TotalTime>
  <Words>640</Words>
  <Application>Microsoft Office PowerPoint</Application>
  <PresentationFormat>Custom</PresentationFormat>
  <Paragraphs>115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World country report presentation</vt:lpstr>
      <vt:lpstr>Global Suicide Rates A glimpse at geographic, global and Demographic trends </vt:lpstr>
      <vt:lpstr>Our process</vt:lpstr>
      <vt:lpstr>Clean UP PRocess</vt:lpstr>
      <vt:lpstr>A global issue</vt:lpstr>
      <vt:lpstr>Top 3 Global findings from heat map</vt:lpstr>
      <vt:lpstr>  A deep dive into the top ten countries</vt:lpstr>
      <vt:lpstr>A wide spread issue</vt:lpstr>
      <vt:lpstr>Correlation between GDP and Suicide Rates</vt:lpstr>
      <vt:lpstr>A look at gender disparity—(top 10)</vt:lpstr>
      <vt:lpstr>Are certain age groups more susceptible to suicide than others? </vt:lpstr>
      <vt:lpstr>Histogram slide</vt:lpstr>
      <vt:lpstr>United States</vt:lpstr>
      <vt:lpstr>Suicides in the US by Generation</vt:lpstr>
      <vt:lpstr>Statistical Analysis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Suicide Rates A look at 10 year trends</dc:title>
  <dc:creator>Allyss Calhoun</dc:creator>
  <cp:lastModifiedBy>Allyss Calhoun</cp:lastModifiedBy>
  <cp:revision>18</cp:revision>
  <dcterms:created xsi:type="dcterms:W3CDTF">2019-04-25T23:16:06Z</dcterms:created>
  <dcterms:modified xsi:type="dcterms:W3CDTF">2019-04-26T16:01:52Z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