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304" r:id="rId12"/>
    <p:sldId id="1286" r:id="rId13"/>
    <p:sldId id="1287" r:id="rId14"/>
    <p:sldId id="1292" r:id="rId15"/>
    <p:sldId id="1294" r:id="rId16"/>
    <p:sldId id="1296" r:id="rId17"/>
    <p:sldId id="1297" r:id="rId18"/>
    <p:sldId id="1288" r:id="rId19"/>
    <p:sldId id="1249" r:id="rId20"/>
  </p:sldIdLst>
  <p:sldSz cx="9144000" cy="5143500" type="screen16x9"/>
  <p:notesSz cx="6858000" cy="9144000"/>
  <p:custShowLst>
    <p:custShow name="Custom Show 1" id="0">
      <p:sldLst>
        <p:sld r:id="rId5"/>
        <p:sld r:id="rId7"/>
        <p:sld r:id="rId8"/>
        <p:sld r:id="rId9"/>
        <p:sld r:id="rId13"/>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107" d="100"/>
          <a:sy n="107" d="100"/>
        </p:scale>
        <p:origin x="1018" y="82"/>
      </p:cViewPr>
      <p:guideLst>
        <p:guide orient="horz" pos="612"/>
        <p:guide pos="144"/>
        <p:guide orient="horz" pos="876"/>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4/6/2024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Nisha  J</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511321104063</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065" y="3956068"/>
            <a:ext cx="2095554" cy="261610"/>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Kingston Engineering College</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572897"/>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8" name="TextBox 7">
            <a:extLst>
              <a:ext uri="{FF2B5EF4-FFF2-40B4-BE49-F238E27FC236}">
                <a16:creationId xmlns:a16="http://schemas.microsoft.com/office/drawing/2014/main" id="{22C42EF0-4F06-4A55-B169-8DE2DEB790F4}"/>
              </a:ext>
            </a:extLst>
          </p:cNvPr>
          <p:cNvSpPr txBox="1"/>
          <p:nvPr/>
        </p:nvSpPr>
        <p:spPr>
          <a:xfrm>
            <a:off x="1057275" y="902304"/>
            <a:ext cx="7736682" cy="4139595"/>
          </a:xfrm>
          <a:prstGeom prst="rect">
            <a:avLst/>
          </a:prstGeom>
          <a:noFill/>
        </p:spPr>
        <p:txBody>
          <a:bodyPr wrap="square" rtlCol="0">
            <a:spAutoFit/>
          </a:bodyPr>
          <a:lstStyle/>
          <a:p>
            <a:pPr algn="l"/>
            <a:r>
              <a:rPr lang="en-GB" sz="1600" b="1" i="0" u="sng" dirty="0">
                <a:solidFill>
                  <a:schemeClr val="tx1"/>
                </a:solidFill>
                <a:effectLst/>
                <a:latin typeface="Söhne"/>
              </a:rPr>
              <a:t>Modelling:</a:t>
            </a:r>
          </a:p>
          <a:p>
            <a:pPr algn="l"/>
            <a:endParaRPr lang="en-GB" sz="1600" b="1" i="0" u="sng" dirty="0">
              <a:solidFill>
                <a:schemeClr val="tx1"/>
              </a:solidFill>
              <a:effectLst/>
              <a:latin typeface="Söhne"/>
            </a:endParaRPr>
          </a:p>
          <a:p>
            <a:pPr algn="l">
              <a:buFont typeface="+mj-lt"/>
              <a:buAutoNum type="arabicPeriod"/>
            </a:pPr>
            <a:r>
              <a:rPr lang="en-GB" sz="1050" b="1" i="0" dirty="0">
                <a:solidFill>
                  <a:schemeClr val="tx1"/>
                </a:solidFill>
                <a:effectLst/>
                <a:latin typeface="Söhne"/>
              </a:rPr>
              <a:t>Bus Company</a:t>
            </a:r>
            <a:r>
              <a:rPr lang="en-GB" sz="1050" b="0" i="0" dirty="0">
                <a:solidFill>
                  <a:schemeClr val="tx1"/>
                </a:solidFill>
                <a:effectLst/>
                <a:latin typeface="Söhne"/>
              </a:rPr>
              <a:t>:</a:t>
            </a:r>
          </a:p>
          <a:p>
            <a:pPr marL="742950" lvl="1" indent="-285750" algn="l">
              <a:buFont typeface="Wingdings" panose="05000000000000000000" pitchFamily="2" charset="2"/>
              <a:buChar char="q"/>
            </a:pPr>
            <a:r>
              <a:rPr lang="en-GB" sz="1100" b="0" i="0" dirty="0">
                <a:solidFill>
                  <a:schemeClr val="tx1"/>
                </a:solidFill>
                <a:effectLst/>
                <a:latin typeface="Söhne"/>
              </a:rPr>
              <a:t>Attributes: Name, Contact Information, Location</a:t>
            </a:r>
          </a:p>
          <a:p>
            <a:pPr algn="l">
              <a:buFont typeface="+mj-lt"/>
              <a:buAutoNum type="arabicPeriod"/>
            </a:pPr>
            <a:r>
              <a:rPr lang="en-GB" sz="1100" b="1" i="0" dirty="0">
                <a:solidFill>
                  <a:schemeClr val="tx1"/>
                </a:solidFill>
                <a:effectLst/>
                <a:latin typeface="Söhne"/>
              </a:rPr>
              <a:t>Bus</a:t>
            </a:r>
            <a:r>
              <a:rPr lang="en-GB" sz="1100" b="0" i="0" dirty="0">
                <a:solidFill>
                  <a:schemeClr val="tx1"/>
                </a:solidFill>
                <a:effectLst/>
                <a:latin typeface="Söhne"/>
              </a:rPr>
              <a:t>:</a:t>
            </a:r>
          </a:p>
          <a:p>
            <a:pPr marL="742950" lvl="1" indent="-285750" algn="l">
              <a:buFont typeface="Wingdings" panose="05000000000000000000" pitchFamily="2" charset="2"/>
              <a:buChar char="q"/>
            </a:pPr>
            <a:r>
              <a:rPr lang="en-GB" sz="1100" b="0" i="0" dirty="0">
                <a:solidFill>
                  <a:schemeClr val="tx1"/>
                </a:solidFill>
                <a:effectLst/>
                <a:latin typeface="Söhne"/>
              </a:rPr>
              <a:t>Attributes: Company (</a:t>
            </a:r>
            <a:r>
              <a:rPr lang="en-GB" sz="1100" b="0" i="0" dirty="0" err="1">
                <a:solidFill>
                  <a:schemeClr val="tx1"/>
                </a:solidFill>
                <a:effectLst/>
                <a:latin typeface="Söhne"/>
              </a:rPr>
              <a:t>ForeignKey</a:t>
            </a:r>
            <a:r>
              <a:rPr lang="en-GB" sz="1100" b="0" i="0" dirty="0">
                <a:solidFill>
                  <a:schemeClr val="tx1"/>
                </a:solidFill>
                <a:effectLst/>
                <a:latin typeface="Söhne"/>
              </a:rPr>
              <a:t> to Bus Company), Bus Number, Capacity</a:t>
            </a:r>
          </a:p>
          <a:p>
            <a:pPr algn="l">
              <a:buFont typeface="+mj-lt"/>
              <a:buAutoNum type="arabicPeriod"/>
            </a:pPr>
            <a:r>
              <a:rPr lang="en-GB" sz="1100" b="1" i="0" dirty="0">
                <a:solidFill>
                  <a:schemeClr val="tx1"/>
                </a:solidFill>
                <a:effectLst/>
                <a:latin typeface="Söhne"/>
              </a:rPr>
              <a:t>Route</a:t>
            </a:r>
            <a:r>
              <a:rPr lang="en-GB" sz="1100" b="0" i="0" dirty="0">
                <a:solidFill>
                  <a:schemeClr val="tx1"/>
                </a:solidFill>
                <a:effectLst/>
                <a:latin typeface="Söhne"/>
              </a:rPr>
              <a:t>:</a:t>
            </a:r>
          </a:p>
          <a:p>
            <a:pPr marL="742950" lvl="1" indent="-285750" algn="l">
              <a:buFont typeface="Wingdings" panose="05000000000000000000" pitchFamily="2" charset="2"/>
              <a:buChar char="q"/>
            </a:pPr>
            <a:r>
              <a:rPr lang="en-GB" sz="1100" b="0" i="0" dirty="0">
                <a:solidFill>
                  <a:schemeClr val="tx1"/>
                </a:solidFill>
                <a:effectLst/>
                <a:latin typeface="Söhne"/>
              </a:rPr>
              <a:t>Attributes: Source, Destination, Distance, Duration</a:t>
            </a:r>
          </a:p>
          <a:p>
            <a:pPr algn="l">
              <a:buFont typeface="+mj-lt"/>
              <a:buAutoNum type="arabicPeriod"/>
            </a:pPr>
            <a:r>
              <a:rPr lang="en-GB" sz="1100" b="1" i="0" dirty="0">
                <a:solidFill>
                  <a:schemeClr val="tx1"/>
                </a:solidFill>
                <a:effectLst/>
                <a:latin typeface="Söhne"/>
              </a:rPr>
              <a:t>Schedule</a:t>
            </a:r>
            <a:r>
              <a:rPr lang="en-GB" sz="1100" b="0" i="0" dirty="0">
                <a:solidFill>
                  <a:schemeClr val="tx1"/>
                </a:solidFill>
                <a:effectLst/>
                <a:latin typeface="Söhne"/>
              </a:rPr>
              <a:t>:</a:t>
            </a:r>
          </a:p>
          <a:p>
            <a:pPr marL="742950" lvl="1" indent="-285750" algn="l">
              <a:buFont typeface="Wingdings" panose="05000000000000000000" pitchFamily="2" charset="2"/>
              <a:buChar char="q"/>
            </a:pPr>
            <a:r>
              <a:rPr lang="en-GB" sz="1100" b="0" i="0" dirty="0">
                <a:solidFill>
                  <a:schemeClr val="tx1"/>
                </a:solidFill>
                <a:effectLst/>
                <a:latin typeface="Söhne"/>
              </a:rPr>
              <a:t>Attributes: Bus (</a:t>
            </a:r>
            <a:r>
              <a:rPr lang="en-GB" sz="1100" b="0" i="0" dirty="0" err="1">
                <a:solidFill>
                  <a:schemeClr val="tx1"/>
                </a:solidFill>
                <a:effectLst/>
                <a:latin typeface="Söhne"/>
              </a:rPr>
              <a:t>ForeignKey</a:t>
            </a:r>
            <a:r>
              <a:rPr lang="en-GB" sz="1100" b="0" i="0" dirty="0">
                <a:solidFill>
                  <a:schemeClr val="tx1"/>
                </a:solidFill>
                <a:effectLst/>
                <a:latin typeface="Söhne"/>
              </a:rPr>
              <a:t> to Bus), Route (</a:t>
            </a:r>
            <a:r>
              <a:rPr lang="en-GB" sz="1100" b="0" i="0" dirty="0" err="1">
                <a:solidFill>
                  <a:schemeClr val="tx1"/>
                </a:solidFill>
                <a:effectLst/>
                <a:latin typeface="Söhne"/>
              </a:rPr>
              <a:t>ForeignKey</a:t>
            </a:r>
            <a:r>
              <a:rPr lang="en-GB" sz="1100" b="0" i="0" dirty="0">
                <a:solidFill>
                  <a:schemeClr val="tx1"/>
                </a:solidFill>
                <a:effectLst/>
                <a:latin typeface="Söhne"/>
              </a:rPr>
              <a:t> to Route), Departure Time, Arrival Time</a:t>
            </a:r>
          </a:p>
          <a:p>
            <a:pPr algn="l">
              <a:buFont typeface="+mj-lt"/>
              <a:buAutoNum type="arabicPeriod"/>
            </a:pPr>
            <a:r>
              <a:rPr lang="en-GB" sz="1100" b="1" i="0" dirty="0">
                <a:solidFill>
                  <a:schemeClr val="tx1"/>
                </a:solidFill>
                <a:effectLst/>
                <a:latin typeface="Söhne"/>
              </a:rPr>
              <a:t>Reservation</a:t>
            </a:r>
            <a:r>
              <a:rPr lang="en-GB" sz="1100" b="0" i="0" dirty="0">
                <a:solidFill>
                  <a:schemeClr val="tx1"/>
                </a:solidFill>
                <a:effectLst/>
                <a:latin typeface="Söhne"/>
              </a:rPr>
              <a:t>:</a:t>
            </a:r>
          </a:p>
          <a:p>
            <a:pPr marL="742950" lvl="1" indent="-285750" algn="l">
              <a:buFont typeface="Wingdings" panose="05000000000000000000" pitchFamily="2" charset="2"/>
              <a:buChar char="q"/>
            </a:pPr>
            <a:r>
              <a:rPr lang="en-GB" sz="1100" b="0" i="0" dirty="0">
                <a:solidFill>
                  <a:schemeClr val="tx1"/>
                </a:solidFill>
                <a:effectLst/>
                <a:latin typeface="Söhne"/>
              </a:rPr>
              <a:t>Attributes: Schedule (</a:t>
            </a:r>
            <a:r>
              <a:rPr lang="en-GB" sz="1100" b="0" i="0" dirty="0" err="1">
                <a:solidFill>
                  <a:schemeClr val="tx1"/>
                </a:solidFill>
                <a:effectLst/>
                <a:latin typeface="Söhne"/>
              </a:rPr>
              <a:t>ForeignKey</a:t>
            </a:r>
            <a:r>
              <a:rPr lang="en-GB" sz="1100" b="0" i="0" dirty="0">
                <a:solidFill>
                  <a:schemeClr val="tx1"/>
                </a:solidFill>
                <a:effectLst/>
                <a:latin typeface="Söhne"/>
              </a:rPr>
              <a:t> to Schedule), Passenger Name, Seat Number, Status (Booked, Cancelled, etc.)</a:t>
            </a:r>
          </a:p>
          <a:p>
            <a:pPr marL="742950" lvl="1" indent="-285750" algn="l">
              <a:buFont typeface="+mj-lt"/>
              <a:buAutoNum type="arabicPeriod"/>
            </a:pPr>
            <a:endParaRPr lang="en-GB" sz="1050" dirty="0">
              <a:solidFill>
                <a:schemeClr val="tx1"/>
              </a:solidFill>
              <a:latin typeface="Söhne"/>
            </a:endParaRPr>
          </a:p>
          <a:p>
            <a:pPr algn="l"/>
            <a:r>
              <a:rPr lang="en-GB" sz="1800" b="1" i="0" u="sng" dirty="0">
                <a:solidFill>
                  <a:schemeClr val="tx1"/>
                </a:solidFill>
                <a:effectLst/>
                <a:latin typeface="Söhne"/>
              </a:rPr>
              <a:t>Results:</a:t>
            </a:r>
          </a:p>
          <a:p>
            <a:pPr algn="l"/>
            <a:r>
              <a:rPr lang="en-GB" sz="1200" b="0" i="0" dirty="0">
                <a:solidFill>
                  <a:schemeClr val="tx1"/>
                </a:solidFill>
                <a:effectLst/>
                <a:latin typeface="Söhne"/>
              </a:rPr>
              <a:t>Once you have implemented these models and set up your Django project, you would be able to perform various operations such as:</a:t>
            </a:r>
          </a:p>
          <a:p>
            <a:pPr marL="171450" indent="-171450" algn="l">
              <a:buFont typeface="Wingdings" panose="05000000000000000000" pitchFamily="2" charset="2"/>
              <a:buChar char="ü"/>
            </a:pPr>
            <a:r>
              <a:rPr lang="en-GB" sz="1200" b="0" i="0" dirty="0">
                <a:solidFill>
                  <a:schemeClr val="tx1"/>
                </a:solidFill>
                <a:effectLst/>
                <a:latin typeface="Söhne"/>
              </a:rPr>
              <a:t>Adding bus companies, buses, routes, schedules, and reservations through Django admin or custom forms.</a:t>
            </a:r>
          </a:p>
          <a:p>
            <a:pPr marL="171450" indent="-171450" algn="l">
              <a:buFont typeface="Wingdings" panose="05000000000000000000" pitchFamily="2" charset="2"/>
              <a:buChar char="ü"/>
            </a:pPr>
            <a:r>
              <a:rPr lang="en-GB" sz="1200" b="0" i="0" dirty="0">
                <a:solidFill>
                  <a:schemeClr val="tx1"/>
                </a:solidFill>
                <a:effectLst/>
                <a:latin typeface="Söhne"/>
              </a:rPr>
              <a:t>Querying and filtering data to display available buses, routes, and schedules to users.</a:t>
            </a:r>
          </a:p>
          <a:p>
            <a:pPr marL="171450" indent="-171450" algn="l">
              <a:buFont typeface="Wingdings" panose="05000000000000000000" pitchFamily="2" charset="2"/>
              <a:buChar char="ü"/>
            </a:pPr>
            <a:r>
              <a:rPr lang="en-GB" sz="1200" b="0" i="0" dirty="0">
                <a:solidFill>
                  <a:schemeClr val="tx1"/>
                </a:solidFill>
                <a:effectLst/>
                <a:latin typeface="Söhne"/>
              </a:rPr>
              <a:t>Allowing users to make reservations, cancel reservations, and view their reservation details.</a:t>
            </a:r>
          </a:p>
          <a:p>
            <a:pPr marL="171450" indent="-171450" algn="l">
              <a:buFont typeface="Wingdings" panose="05000000000000000000" pitchFamily="2" charset="2"/>
              <a:buChar char="ü"/>
            </a:pPr>
            <a:r>
              <a:rPr lang="en-GB" sz="1200" b="0" i="0" dirty="0">
                <a:solidFill>
                  <a:schemeClr val="tx1"/>
                </a:solidFill>
                <a:effectLst/>
                <a:latin typeface="Söhne"/>
              </a:rPr>
              <a:t>Generating reports on reservations, bus occupancy, revenue, etc.</a:t>
            </a:r>
          </a:p>
          <a:p>
            <a:pPr marL="457200" lvl="1" algn="l"/>
            <a:endParaRPr lang="en-GB" sz="1050" b="0" i="0" dirty="0">
              <a:solidFill>
                <a:schemeClr val="tx1"/>
              </a:solidFill>
              <a:effectLst/>
              <a:latin typeface="Söhne"/>
            </a:endParaRPr>
          </a:p>
          <a:p>
            <a:endParaRPr lang="en-GB" sz="1050" dirty="0">
              <a:solidFill>
                <a:schemeClr val="tx1"/>
              </a:solidFill>
            </a:endParaRPr>
          </a:p>
        </p:txBody>
      </p:sp>
    </p:spTree>
    <p:extLst>
      <p:ext uri="{BB962C8B-B14F-4D97-AF65-F5344CB8AC3E}">
        <p14:creationId xmlns:p14="http://schemas.microsoft.com/office/powerpoint/2010/main" val="2863725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6229DD23-D4FB-4E36-8D11-E44AC1BA4D99}"/>
              </a:ext>
            </a:extLst>
          </p:cNvPr>
          <p:cNvPicPr>
            <a:picLocks noChangeAspect="1"/>
          </p:cNvPicPr>
          <p:nvPr/>
        </p:nvPicPr>
        <p:blipFill>
          <a:blip r:embed="rId2"/>
          <a:stretch>
            <a:fillRect/>
          </a:stretch>
        </p:blipFill>
        <p:spPr>
          <a:xfrm>
            <a:off x="447167" y="1228725"/>
            <a:ext cx="7953884" cy="35271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6" name="Picture 5">
            <a:extLst>
              <a:ext uri="{FF2B5EF4-FFF2-40B4-BE49-F238E27FC236}">
                <a16:creationId xmlns:a16="http://schemas.microsoft.com/office/drawing/2014/main" id="{58EB0389-EE10-41D7-85B5-6C47974026F6}"/>
              </a:ext>
            </a:extLst>
          </p:cNvPr>
          <p:cNvPicPr>
            <a:picLocks noChangeAspect="1"/>
          </p:cNvPicPr>
          <p:nvPr/>
        </p:nvPicPr>
        <p:blipFill>
          <a:blip r:embed="rId2"/>
          <a:stretch>
            <a:fillRect/>
          </a:stretch>
        </p:blipFill>
        <p:spPr>
          <a:xfrm>
            <a:off x="828450" y="1267649"/>
            <a:ext cx="7486650" cy="362358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Blog-Page</a:t>
            </a:r>
          </a:p>
        </p:txBody>
      </p:sp>
      <p:pic>
        <p:nvPicPr>
          <p:cNvPr id="4" name="Picture 3">
            <a:extLst>
              <a:ext uri="{FF2B5EF4-FFF2-40B4-BE49-F238E27FC236}">
                <a16:creationId xmlns:a16="http://schemas.microsoft.com/office/drawing/2014/main" id="{D6273243-6A85-473A-987B-55ECD51F98A4}"/>
              </a:ext>
            </a:extLst>
          </p:cNvPr>
          <p:cNvPicPr>
            <a:picLocks noChangeAspect="1"/>
          </p:cNvPicPr>
          <p:nvPr/>
        </p:nvPicPr>
        <p:blipFill>
          <a:blip r:embed="rId2"/>
          <a:stretch>
            <a:fillRect/>
          </a:stretch>
        </p:blipFill>
        <p:spPr>
          <a:xfrm>
            <a:off x="778937" y="1141128"/>
            <a:ext cx="7886431" cy="3693017"/>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TextBox 2">
            <a:extLst>
              <a:ext uri="{FF2B5EF4-FFF2-40B4-BE49-F238E27FC236}">
                <a16:creationId xmlns:a16="http://schemas.microsoft.com/office/drawing/2014/main" id="{AEFF4E15-3C93-4353-865D-CEB3A7E78D8A}"/>
              </a:ext>
            </a:extLst>
          </p:cNvPr>
          <p:cNvSpPr txBox="1"/>
          <p:nvPr/>
        </p:nvSpPr>
        <p:spPr>
          <a:xfrm>
            <a:off x="300407" y="1085850"/>
            <a:ext cx="8251147" cy="3785652"/>
          </a:xfrm>
          <a:prstGeom prst="rect">
            <a:avLst/>
          </a:prstGeom>
          <a:noFill/>
        </p:spPr>
        <p:txBody>
          <a:bodyPr wrap="square" rtlCol="0">
            <a:spAutoFit/>
          </a:bodyPr>
          <a:lstStyle/>
          <a:p>
            <a:r>
              <a:rPr lang="en-GB" sz="1000" dirty="0"/>
              <a:t>One future enhancement for a Bus Reservation System built using Python and Django could be the implementation of a real-time tracking feature. </a:t>
            </a:r>
          </a:p>
          <a:p>
            <a:r>
              <a:rPr lang="en-GB" sz="1000" dirty="0"/>
              <a:t>1. </a:t>
            </a:r>
            <a:r>
              <a:rPr lang="en-GB" sz="1000" b="1" dirty="0"/>
              <a:t>GPS Integration : </a:t>
            </a:r>
            <a:r>
              <a:rPr lang="en-GB" sz="1000" dirty="0"/>
              <a:t>Integrate GPS tracking devices into each bus in the fleet. These devices would continuously transmit the bus's current location data to the server.</a:t>
            </a:r>
          </a:p>
          <a:p>
            <a:endParaRPr lang="en-GB" sz="1000" b="1" dirty="0"/>
          </a:p>
          <a:p>
            <a:r>
              <a:rPr lang="en-GB" sz="1000" dirty="0"/>
              <a:t>2. </a:t>
            </a:r>
            <a:r>
              <a:rPr lang="en-GB" sz="1000" b="1" dirty="0"/>
              <a:t>Passenger Interface : </a:t>
            </a:r>
            <a:r>
              <a:rPr lang="en-GB" sz="1000" dirty="0"/>
              <a:t>Develop a user interface within the reservation system where passengers can enter their reservation details (such as booking ID or ticket number) to access the real-time tracking information for their specific bus.</a:t>
            </a:r>
          </a:p>
          <a:p>
            <a:endParaRPr lang="en-GB" sz="1000" dirty="0"/>
          </a:p>
          <a:p>
            <a:r>
              <a:rPr lang="en-GB" sz="1000" dirty="0"/>
              <a:t>3. </a:t>
            </a:r>
            <a:r>
              <a:rPr lang="en-GB" sz="1000" b="1" dirty="0"/>
              <a:t>Real-Time Map Display : </a:t>
            </a:r>
            <a:r>
              <a:rPr lang="en-GB" sz="1000" dirty="0"/>
              <a:t>Implement a real-time map display on the passenger interface that shows the current location of the passenger's bus along its route. This map could be interactive, allowing passengers to zoom in/out and view additional details such as upcoming stops or estimated arrival times.</a:t>
            </a:r>
          </a:p>
          <a:p>
            <a:endParaRPr lang="en-GB" sz="1000" dirty="0"/>
          </a:p>
          <a:p>
            <a:r>
              <a:rPr lang="en-GB" sz="1000" dirty="0"/>
              <a:t>4. </a:t>
            </a:r>
            <a:r>
              <a:rPr lang="en-GB" sz="1000" b="1" dirty="0"/>
              <a:t>Notifications : </a:t>
            </a:r>
            <a:r>
              <a:rPr lang="en-GB" sz="1000" dirty="0"/>
              <a:t>Provide notifications to passengers regarding important updates, such as delays, route changes, or estimated arrival times based on current traffic conditions. These notifications could be sent via SMS, email, or through the reservation system's messaging feature.</a:t>
            </a:r>
          </a:p>
          <a:p>
            <a:endParaRPr lang="en-GB" sz="1000" dirty="0"/>
          </a:p>
          <a:p>
            <a:r>
              <a:rPr lang="en-GB" sz="1000" dirty="0"/>
              <a:t>5. </a:t>
            </a:r>
            <a:r>
              <a:rPr lang="en-GB" sz="1000" b="1" dirty="0"/>
              <a:t>Driver Interface : </a:t>
            </a:r>
            <a:r>
              <a:rPr lang="en-GB" sz="1000" dirty="0"/>
              <a:t>Develop a separate interface for bus drivers to view their assigned route, current location, and any relevant updates or instructions from the transportation company.</a:t>
            </a:r>
          </a:p>
          <a:p>
            <a:endParaRPr lang="en-GB" sz="1000" dirty="0"/>
          </a:p>
          <a:p>
            <a:r>
              <a:rPr lang="en-GB" sz="1000" dirty="0"/>
              <a:t>6. </a:t>
            </a:r>
            <a:r>
              <a:rPr lang="en-GB" sz="1000" b="1" dirty="0"/>
              <a:t>Administrative Dashboard : </a:t>
            </a:r>
            <a:r>
              <a:rPr lang="en-GB" sz="1000" dirty="0"/>
              <a:t>Create an administrative dashboard for transportation company staff to monitor the overall performance of the real-time tracking system, view analytics, and manage any technical issues or updates related to GPS devices or server infrastructure.</a:t>
            </a:r>
          </a:p>
          <a:p>
            <a:endParaRPr lang="en-GB" sz="1000" dirty="0"/>
          </a:p>
          <a:p>
            <a:r>
              <a:rPr lang="en-GB" sz="1000" dirty="0"/>
              <a:t>By implementing real-time tracking, passengers would have greater visibility and control over their travel experience, leading to increased customer satisfaction and loyalty. Additionally, transportation companies could use the data collected from GPS tracking to optimize routes, improve scheduling accuracy, and enhance overall operational efficiency.</a:t>
            </a:r>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Conclusion</a:t>
            </a:r>
            <a:endParaRPr lang="en-IN" sz="1600" dirty="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76233DC3-FB3E-45F0-BACC-96CB28569AA8}"/>
              </a:ext>
            </a:extLst>
          </p:cNvPr>
          <p:cNvSpPr txBox="1"/>
          <p:nvPr/>
        </p:nvSpPr>
        <p:spPr>
          <a:xfrm>
            <a:off x="371475" y="1157288"/>
            <a:ext cx="8686800" cy="3539430"/>
          </a:xfrm>
          <a:prstGeom prst="rect">
            <a:avLst/>
          </a:prstGeom>
          <a:noFill/>
        </p:spPr>
        <p:txBody>
          <a:bodyPr wrap="square" rtlCol="0">
            <a:spAutoFit/>
          </a:bodyPr>
          <a:lstStyle/>
          <a:p>
            <a:r>
              <a:rPr lang="en-GB" dirty="0"/>
              <a:t>Building a Bus Reservation System using Python and Django offers a powerful and efficient solution for managing bus ticket bookings and operations. Throughout the development process, we've leveraged the robust features of Django, such as its built-in authentication system, ORM for database management, and powerful templating engine.</a:t>
            </a:r>
          </a:p>
          <a:p>
            <a:endParaRPr lang="en-GB" dirty="0"/>
          </a:p>
          <a:p>
            <a:r>
              <a:rPr lang="en-GB" dirty="0"/>
              <a:t>By employing Python's simplicity and readability, combined with Django's MVC architecture, we've created a scalable and customizable web application capable of handling various aspects of bus reservation, including user authentication, searching for available buses, booking tickets, and viewing reservations.</a:t>
            </a:r>
          </a:p>
          <a:p>
            <a:endParaRPr lang="en-GB" dirty="0"/>
          </a:p>
          <a:p>
            <a:r>
              <a:rPr lang="en-GB" dirty="0"/>
              <a:t>Furthermore, the utilization of modern technologies such as Bootstrap for front-end styling and JavaScript for dynamic interactions enhances the user experience and ensures the system is both functional and aesthetically pleasing.</a:t>
            </a:r>
          </a:p>
          <a:p>
            <a:endParaRPr lang="en-GB" dirty="0"/>
          </a:p>
          <a:p>
            <a:r>
              <a:rPr lang="en-GB" dirty="0"/>
              <a:t>Overall, the Bus Reservation System demonstrates the effectiveness of Python and Django in developing sophisticated web applications that meet the needs of businesses in the transportation sector, providing a seamless booking experience for passengers while streamlining administrative tasks for bus operators.</a:t>
            </a:r>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40134" y="1834443"/>
            <a:ext cx="3574928" cy="628377"/>
          </a:xfrm>
          <a:prstGeom prst="rect">
            <a:avLst/>
          </a:prstGeom>
        </p:spPr>
        <p:txBody>
          <a:bodyPr vert="horz" wrap="square" lIns="0" tIns="12700" rIns="0" bIns="0" rtlCol="0">
            <a:spAutoFit/>
          </a:bodyPr>
          <a:lstStyle/>
          <a:p>
            <a:pPr marL="12700">
              <a:lnSpc>
                <a:spcPct val="100000"/>
              </a:lnSpc>
              <a:spcBef>
                <a:spcPts val="100"/>
              </a:spcBef>
            </a:pPr>
            <a:r>
              <a:rPr lang="en-US" sz="4000" b="1" spc="-5" dirty="0">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614488" y="3189726"/>
            <a:ext cx="586946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6B3A625F-E486-4F35-9EF4-6F2C1C78A78F}"/>
              </a:ext>
            </a:extLst>
          </p:cNvPr>
          <p:cNvSpPr txBox="1"/>
          <p:nvPr/>
        </p:nvSpPr>
        <p:spPr>
          <a:xfrm>
            <a:off x="292894" y="1178723"/>
            <a:ext cx="8265319" cy="2462213"/>
          </a:xfrm>
          <a:prstGeom prst="rect">
            <a:avLst/>
          </a:prstGeom>
          <a:noFill/>
        </p:spPr>
        <p:txBody>
          <a:bodyPr wrap="square" rtlCol="0">
            <a:spAutoFit/>
          </a:bodyPr>
          <a:lstStyle/>
          <a:p>
            <a:endParaRPr lang="en-GB" dirty="0"/>
          </a:p>
          <a:p>
            <a:r>
              <a:rPr lang="en-GB" dirty="0"/>
              <a:t>This project introduces a Bus Reservation System (BRS) created using Python and Django. </a:t>
            </a:r>
          </a:p>
          <a:p>
            <a:r>
              <a:rPr lang="en-GB" dirty="0"/>
              <a:t>The system enables easy online booking, modification, and cancellation of bus tickets for passengers. </a:t>
            </a:r>
          </a:p>
          <a:p>
            <a:endParaRPr lang="en-GB" dirty="0"/>
          </a:p>
          <a:p>
            <a:r>
              <a:rPr lang="en-GB" dirty="0"/>
              <a:t>It incorporates user authentication, seat selection, secure payment processing, and administrative tools for managing buses, routes, and fares.</a:t>
            </a:r>
          </a:p>
          <a:p>
            <a:endParaRPr lang="en-GB" dirty="0"/>
          </a:p>
          <a:p>
            <a:r>
              <a:rPr lang="en-GB" dirty="0"/>
              <a:t> Utilizing Django's features like ORM and admin interface, development is efficient. Integration with SMS and email notifications keeps passengers updated, while analytics provide insights. This project showcases the effectiveness of Python and Django for building user-friendly and efficient bus reservation systems.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2B107257-F170-46D1-8689-9ECA9DD1A077}"/>
              </a:ext>
            </a:extLst>
          </p:cNvPr>
          <p:cNvSpPr txBox="1"/>
          <p:nvPr/>
        </p:nvSpPr>
        <p:spPr>
          <a:xfrm>
            <a:off x="442913" y="1221589"/>
            <a:ext cx="8093867" cy="954107"/>
          </a:xfrm>
          <a:prstGeom prst="rect">
            <a:avLst/>
          </a:prstGeom>
          <a:noFill/>
        </p:spPr>
        <p:txBody>
          <a:bodyPr wrap="square" rtlCol="0">
            <a:spAutoFit/>
          </a:bodyPr>
          <a:lstStyle/>
          <a:p>
            <a:r>
              <a:rPr lang="en-GB" b="0" i="0" dirty="0">
                <a:solidFill>
                  <a:schemeClr val="tx1"/>
                </a:solidFill>
                <a:effectLst/>
                <a:latin typeface="Söhne"/>
              </a:rPr>
              <a:t>Design and implement a Bus Reservation System using Python and Django framework to facilitate the booking of bus tickets for passengers. </a:t>
            </a:r>
          </a:p>
          <a:p>
            <a:endParaRPr lang="en-GB" dirty="0">
              <a:solidFill>
                <a:schemeClr val="tx1"/>
              </a:solidFill>
              <a:latin typeface="Söhne"/>
            </a:endParaRPr>
          </a:p>
          <a:p>
            <a:endParaRPr lang="en-GB" dirty="0">
              <a:solidFill>
                <a:schemeClr val="tx1"/>
              </a:solidFill>
            </a:endParaRP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94645095-D9AA-4858-B5FC-DF44C34AF31B}"/>
              </a:ext>
            </a:extLst>
          </p:cNvPr>
          <p:cNvSpPr txBox="1"/>
          <p:nvPr/>
        </p:nvSpPr>
        <p:spPr>
          <a:xfrm>
            <a:off x="257175" y="1550194"/>
            <a:ext cx="7958138" cy="2031325"/>
          </a:xfrm>
          <a:prstGeom prst="rect">
            <a:avLst/>
          </a:prstGeom>
          <a:noFill/>
        </p:spPr>
        <p:txBody>
          <a:bodyPr wrap="square" rtlCol="0">
            <a:spAutoFit/>
          </a:bodyPr>
          <a:lstStyle/>
          <a:p>
            <a:r>
              <a:rPr lang="en-GB" dirty="0"/>
              <a:t>This project Includes developing a Bus Reservation System using Python and Django</a:t>
            </a:r>
          </a:p>
          <a:p>
            <a:endParaRPr lang="en-GB" dirty="0"/>
          </a:p>
          <a:p>
            <a:r>
              <a:rPr lang="en-GB" b="0" i="0" dirty="0">
                <a:solidFill>
                  <a:schemeClr val="tx1"/>
                </a:solidFill>
                <a:effectLst/>
                <a:latin typeface="Söhne"/>
              </a:rPr>
              <a:t>It aims to simplify the process of booking bus tickets for passengers while providing efficient bus management tools for administrators.</a:t>
            </a:r>
          </a:p>
          <a:p>
            <a:r>
              <a:rPr lang="en-GB" b="0" i="0" dirty="0">
                <a:solidFill>
                  <a:schemeClr val="tx1"/>
                </a:solidFill>
                <a:effectLst/>
                <a:latin typeface="Söhne"/>
              </a:rPr>
              <a:t>The  users can easily search for available buses, select Source and destination Date and Time </a:t>
            </a:r>
          </a:p>
          <a:p>
            <a:endParaRPr lang="en-GB" b="0" i="0" dirty="0">
              <a:solidFill>
                <a:schemeClr val="tx1"/>
              </a:solidFill>
              <a:effectLst/>
              <a:latin typeface="Söhne"/>
            </a:endParaRPr>
          </a:p>
          <a:p>
            <a:r>
              <a:rPr lang="en-GB" b="0" i="0" dirty="0">
                <a:solidFill>
                  <a:schemeClr val="tx1"/>
                </a:solidFill>
                <a:effectLst/>
                <a:latin typeface="Söhne"/>
              </a:rPr>
              <a:t>It allows users to search for available buses, view schedules, make reservations, and manage bookings. The system is designed to streamline the process of booking bus tickets, making it convenient for both passengers and bus operators.</a:t>
            </a:r>
            <a:endParaRPr lang="en-GB" dirty="0">
              <a:solidFill>
                <a:schemeClr val="tx1"/>
              </a:solidFill>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238188" y="832149"/>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4CF8B90B-6EE2-4786-9DD3-27E0C985E135}"/>
              </a:ext>
            </a:extLst>
          </p:cNvPr>
          <p:cNvSpPr txBox="1"/>
          <p:nvPr/>
        </p:nvSpPr>
        <p:spPr>
          <a:xfrm>
            <a:off x="350044" y="1223064"/>
            <a:ext cx="7900987" cy="3323987"/>
          </a:xfrm>
          <a:prstGeom prst="rect">
            <a:avLst/>
          </a:prstGeom>
          <a:noFill/>
        </p:spPr>
        <p:txBody>
          <a:bodyPr wrap="square" rtlCol="0">
            <a:spAutoFit/>
          </a:bodyPr>
          <a:lstStyle/>
          <a:p>
            <a:r>
              <a:rPr lang="en-GB" dirty="0"/>
              <a:t>A proposed solution for building a Bus Reservation System using Python and Django involves designing and implementing several components to manage buses, routes, bookings, and users creating a web application that allows users to search for available buses, select seats, make bookings, and manage reservations. </a:t>
            </a:r>
          </a:p>
          <a:p>
            <a:r>
              <a:rPr lang="en-GB" dirty="0"/>
              <a:t>The system would consist of several key components, including a database to store bus schedules, seat availability, and user information, a front-end interface for users to interact with the system, and a back-end logic to handle booking requests, Ticket </a:t>
            </a:r>
            <a:r>
              <a:rPr lang="en-GB" dirty="0" err="1"/>
              <a:t>cancle</a:t>
            </a:r>
            <a:r>
              <a:rPr lang="en-GB" dirty="0"/>
              <a:t>  manage seat allocations, and process payments. </a:t>
            </a:r>
          </a:p>
          <a:p>
            <a:r>
              <a:rPr lang="en-GB" dirty="0"/>
              <a:t>Using Django's built-in features such as models, views, and templates, along with third-party libraries for handling payments and authentication, we can develop a scalable and user-friendly system that provides a seamless booking experience for passengers while ensuring efficient management of resources for bus operators. Additionally, implementing features such as real-time seat availability updates, email notifications for booking confirmations, and integration with external APIs for bus routes and schedules would enhance the functionality and usability of the system.</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C23A0AF0-5D7E-472A-B440-0AFE3296A8DB}"/>
              </a:ext>
            </a:extLst>
          </p:cNvPr>
          <p:cNvSpPr txBox="1"/>
          <p:nvPr/>
        </p:nvSpPr>
        <p:spPr>
          <a:xfrm>
            <a:off x="579966" y="536467"/>
            <a:ext cx="7772400" cy="5047536"/>
          </a:xfrm>
          <a:prstGeom prst="rect">
            <a:avLst/>
          </a:prstGeom>
          <a:noFill/>
        </p:spPr>
        <p:txBody>
          <a:bodyPr wrap="square" rtlCol="0">
            <a:spAutoFit/>
          </a:bodyPr>
          <a:lstStyle/>
          <a:p>
            <a:r>
              <a:rPr lang="en-GB" b="1" dirty="0"/>
              <a:t>1. Database Design:</a:t>
            </a:r>
          </a:p>
          <a:p>
            <a:pPr marL="285750" indent="-285750">
              <a:buFont typeface="Wingdings" panose="05000000000000000000" pitchFamily="2" charset="2"/>
              <a:buChar char="Ø"/>
            </a:pPr>
            <a:r>
              <a:rPr lang="en-GB" dirty="0"/>
              <a:t>Define database models to represent entities such as buses, routes, bookings, and users.</a:t>
            </a:r>
          </a:p>
          <a:p>
            <a:pPr marL="285750" indent="-285750">
              <a:buFont typeface="Wingdings" panose="05000000000000000000" pitchFamily="2" charset="2"/>
              <a:buChar char="Ø"/>
            </a:pPr>
            <a:r>
              <a:rPr lang="en-GB" dirty="0"/>
              <a:t> Use Django's ORM (Object-Relational Mapping) to define relationships between these models.</a:t>
            </a:r>
          </a:p>
          <a:p>
            <a:endParaRPr lang="en-GB" dirty="0"/>
          </a:p>
          <a:p>
            <a:r>
              <a:rPr lang="en-GB" b="1" dirty="0"/>
              <a:t>2. User Authentication:</a:t>
            </a:r>
          </a:p>
          <a:p>
            <a:pPr marL="342900" indent="-342900">
              <a:buFont typeface="Wingdings" panose="05000000000000000000" pitchFamily="2" charset="2"/>
              <a:buChar char="Ø"/>
            </a:pPr>
            <a:r>
              <a:rPr lang="en-GB" dirty="0"/>
              <a:t>Implement user authentication and authorization using Django's built-in authentication system.</a:t>
            </a:r>
          </a:p>
          <a:p>
            <a:pPr marL="285750" indent="-285750">
              <a:buFont typeface="Wingdings" panose="05000000000000000000" pitchFamily="2" charset="2"/>
              <a:buChar char="Ø"/>
            </a:pPr>
            <a:r>
              <a:rPr lang="en-GB" dirty="0"/>
              <a:t>Allow users to register, login, and logout from the system.</a:t>
            </a:r>
          </a:p>
          <a:p>
            <a:endParaRPr lang="en-GB" dirty="0"/>
          </a:p>
          <a:p>
            <a:r>
              <a:rPr lang="en-GB" b="1" dirty="0"/>
              <a:t>3. Bus and Route Management:</a:t>
            </a:r>
          </a:p>
          <a:p>
            <a:pPr marL="285750" indent="-285750">
              <a:buFont typeface="Wingdings" panose="05000000000000000000" pitchFamily="2" charset="2"/>
              <a:buChar char="Ø"/>
            </a:pPr>
            <a:r>
              <a:rPr lang="en-GB" dirty="0"/>
              <a:t>Create views and forms to add, edit, and delete buses and routes.</a:t>
            </a:r>
          </a:p>
          <a:p>
            <a:pPr marL="285750" indent="-285750">
              <a:buFont typeface="Wingdings" panose="05000000000000000000" pitchFamily="2" charset="2"/>
              <a:buChar char="Ø"/>
            </a:pPr>
            <a:r>
              <a:rPr lang="en-GB" dirty="0"/>
              <a:t>Manage bus schedules, including departure times, arrival times, and available seats.</a:t>
            </a:r>
          </a:p>
          <a:p>
            <a:pPr marL="285750" indent="-285750">
              <a:buFont typeface="Wingdings" panose="05000000000000000000" pitchFamily="2" charset="2"/>
              <a:buChar char="Ø"/>
            </a:pPr>
            <a:endParaRPr lang="en-GB" dirty="0"/>
          </a:p>
          <a:p>
            <a:r>
              <a:rPr lang="en-GB" b="1" dirty="0"/>
              <a:t>4. Booking System:</a:t>
            </a:r>
          </a:p>
          <a:p>
            <a:pPr marL="285750" indent="-285750">
              <a:buFont typeface="Wingdings" panose="05000000000000000000" pitchFamily="2" charset="2"/>
              <a:buChar char="Ø"/>
            </a:pPr>
            <a:r>
              <a:rPr lang="en-GB" dirty="0"/>
              <a:t>    Allow users to search for available buses based on their source, destination, and travel date.</a:t>
            </a:r>
          </a:p>
          <a:p>
            <a:pPr marL="285750" indent="-285750">
              <a:buFont typeface="Wingdings" panose="05000000000000000000" pitchFamily="2" charset="2"/>
              <a:buChar char="Ø"/>
            </a:pPr>
            <a:r>
              <a:rPr lang="en-GB" dirty="0"/>
              <a:t>    Display available buses and their details, including departure time, arrival time, and available seats.</a:t>
            </a:r>
          </a:p>
          <a:p>
            <a:r>
              <a:rPr lang="en-GB" dirty="0"/>
              <a:t>   </a:t>
            </a:r>
          </a:p>
          <a:p>
            <a:endParaRPr lang="en-GB" dirty="0"/>
          </a:p>
          <a:p>
            <a:endParaRPr lang="en-GB" dirty="0"/>
          </a:p>
          <a:p>
            <a:r>
              <a:rPr lang="en-GB" dirty="0"/>
              <a:t>.</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425A5131-6F83-AD76-5E52-14CCB9D908F9}"/>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9D85AD23-D3D0-C7F5-13BD-C3746B44AE9A}"/>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5" name="TextBox 4">
            <a:extLst>
              <a:ext uri="{FF2B5EF4-FFF2-40B4-BE49-F238E27FC236}">
                <a16:creationId xmlns:a16="http://schemas.microsoft.com/office/drawing/2014/main" id="{591AB99C-B167-4175-B4DA-23D473D99E6A}"/>
              </a:ext>
            </a:extLst>
          </p:cNvPr>
          <p:cNvSpPr txBox="1"/>
          <p:nvPr/>
        </p:nvSpPr>
        <p:spPr>
          <a:xfrm>
            <a:off x="3986213" y="2336006"/>
            <a:ext cx="45719" cy="307777"/>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8E2C12F0-B18E-433C-8A50-15866BC5A3F5}"/>
              </a:ext>
            </a:extLst>
          </p:cNvPr>
          <p:cNvSpPr txBox="1"/>
          <p:nvPr/>
        </p:nvSpPr>
        <p:spPr>
          <a:xfrm>
            <a:off x="354267" y="631388"/>
            <a:ext cx="8651081" cy="4185761"/>
          </a:xfrm>
          <a:prstGeom prst="rect">
            <a:avLst/>
          </a:prstGeom>
          <a:noFill/>
        </p:spPr>
        <p:txBody>
          <a:bodyPr wrap="square" rtlCol="0">
            <a:spAutoFit/>
          </a:bodyPr>
          <a:lstStyle/>
          <a:p>
            <a:endParaRPr lang="en-GB" dirty="0"/>
          </a:p>
          <a:p>
            <a:r>
              <a:rPr lang="en-GB" b="1" dirty="0"/>
              <a:t>5. User Profile and Booking History:</a:t>
            </a:r>
          </a:p>
          <a:p>
            <a:pPr marL="285750" indent="-285750">
              <a:buFont typeface="Wingdings" panose="05000000000000000000" pitchFamily="2" charset="2"/>
              <a:buChar char="Ø"/>
            </a:pPr>
            <a:r>
              <a:rPr lang="en-GB" dirty="0"/>
              <a:t>    Provide users with a profile page where they can view their booking history, upcoming trips, and personal information.</a:t>
            </a:r>
          </a:p>
          <a:p>
            <a:pPr marL="285750" indent="-285750">
              <a:buFont typeface="Wingdings" panose="05000000000000000000" pitchFamily="2" charset="2"/>
              <a:buChar char="Ø"/>
            </a:pPr>
            <a:r>
              <a:rPr lang="en-GB" dirty="0"/>
              <a:t>    Allow users to modify their profile details and cancel existing bookings if needed.</a:t>
            </a:r>
          </a:p>
          <a:p>
            <a:endParaRPr lang="en-GB" dirty="0"/>
          </a:p>
          <a:p>
            <a:r>
              <a:rPr lang="en-GB" b="1" dirty="0"/>
              <a:t>6. Admin Panel:</a:t>
            </a:r>
          </a:p>
          <a:p>
            <a:pPr marL="285750" indent="-285750">
              <a:buFont typeface="Wingdings" panose="05000000000000000000" pitchFamily="2" charset="2"/>
              <a:buChar char="Ø"/>
            </a:pPr>
            <a:r>
              <a:rPr lang="en-GB" dirty="0"/>
              <a:t>    Create an admin panel to manage system-wide settings, users, buses, routes, and bookings.</a:t>
            </a:r>
          </a:p>
          <a:p>
            <a:pPr marL="285750" indent="-285750">
              <a:buFont typeface="Wingdings" panose="05000000000000000000" pitchFamily="2" charset="2"/>
              <a:buChar char="Ø"/>
            </a:pPr>
            <a:r>
              <a:rPr lang="en-GB" dirty="0"/>
              <a:t>    Allow administrators to view, edit, and delete data as necessary.</a:t>
            </a:r>
          </a:p>
          <a:p>
            <a:endParaRPr lang="en-GB" dirty="0"/>
          </a:p>
          <a:p>
            <a:r>
              <a:rPr lang="en-GB" b="1" dirty="0"/>
              <a:t>7. Email Notifications:</a:t>
            </a:r>
          </a:p>
          <a:p>
            <a:pPr marL="285750" indent="-285750">
              <a:buFont typeface="Wingdings" panose="05000000000000000000" pitchFamily="2" charset="2"/>
              <a:buChar char="Ø"/>
            </a:pPr>
            <a:r>
              <a:rPr lang="en-GB" dirty="0"/>
              <a:t>    Implement email notifications to send booking confirmations, reminders, and updates to users.</a:t>
            </a:r>
          </a:p>
          <a:p>
            <a:pPr marL="285750" indent="-285750">
              <a:buFont typeface="Wingdings" panose="05000000000000000000" pitchFamily="2" charset="2"/>
              <a:buChar char="Ø"/>
            </a:pPr>
            <a:r>
              <a:rPr lang="en-GB" dirty="0"/>
              <a:t>   Notify users of successful bookings, changes in bus schedules, or cancellations.</a:t>
            </a:r>
          </a:p>
          <a:p>
            <a:endParaRPr lang="en-GB" dirty="0"/>
          </a:p>
          <a:p>
            <a:r>
              <a:rPr lang="en-GB" b="1" dirty="0"/>
              <a:t>8. Testing and Deployment:</a:t>
            </a:r>
          </a:p>
          <a:p>
            <a:pPr marL="285750" indent="-285750">
              <a:buFont typeface="Wingdings" panose="05000000000000000000" pitchFamily="2" charset="2"/>
              <a:buChar char="Ø"/>
            </a:pPr>
            <a:r>
              <a:rPr lang="en-GB" dirty="0"/>
              <a:t>     Write unit tests to ensure the reliability and functionality of the system.</a:t>
            </a:r>
          </a:p>
          <a:p>
            <a:pPr marL="285750" indent="-285750">
              <a:buFont typeface="Wingdings" panose="05000000000000000000" pitchFamily="2" charset="2"/>
              <a:buChar char="Ø"/>
            </a:pPr>
            <a:r>
              <a:rPr lang="en-GB" dirty="0"/>
              <a:t>     Deploy the Bus Reservation System to a production environment, ensuring scalability, performance, and security.</a:t>
            </a:r>
          </a:p>
          <a:p>
            <a:endParaRPr lang="en-GB" dirty="0"/>
          </a:p>
        </p:txBody>
      </p:sp>
    </p:spTree>
    <p:extLst>
      <p:ext uri="{BB962C8B-B14F-4D97-AF65-F5344CB8AC3E}">
        <p14:creationId xmlns:p14="http://schemas.microsoft.com/office/powerpoint/2010/main" val="3832645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1688</TotalTime>
  <Words>1486</Words>
  <Application>Microsoft Office PowerPoint</Application>
  <PresentationFormat>On-screen Show (16:9)</PresentationFormat>
  <Paragraphs>130</Paragraphs>
  <Slides>16</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Wingdings</vt:lpstr>
      <vt:lpstr>Simple Light</vt:lpstr>
      <vt:lpstr>PowerPoint Presentation</vt:lpstr>
      <vt:lpstr>PowerPoint Presentation</vt:lpstr>
      <vt:lpstr>Abstract</vt:lpstr>
      <vt:lpstr>Problem Statement</vt:lpstr>
      <vt:lpstr>Project Overview</vt:lpstr>
      <vt:lpstr>Proposed Solution</vt:lpstr>
      <vt:lpstr>PowerPoint Presentation</vt:lpstr>
      <vt:lpstr>PowerPoint Presentation</vt:lpstr>
      <vt:lpstr>Technology Used</vt:lpstr>
      <vt:lpstr>Modelling &amp; Results</vt:lpstr>
      <vt:lpstr>Homepage</vt:lpstr>
      <vt:lpstr>Service-Page</vt:lpstr>
      <vt:lpstr>Blog-Page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SANTHOSH KUMAR J</cp:lastModifiedBy>
  <cp:revision>14</cp:revision>
  <dcterms:modified xsi:type="dcterms:W3CDTF">2024-04-07T19:24:42Z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