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Blinker Bold" panose="020B0604020202020204" charset="0"/>
      <p:regular r:id="rId12"/>
    </p:embeddedFont>
    <p:embeddedFont>
      <p:font typeface="Ubuntu" panose="020B0504030602030204" pitchFamily="3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4A6AD-CD19-4836-BE5E-E67CB4BF6E1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04C6-E124-4BC7-AFA2-F000F3C2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E04C6-E124-4BC7-AFA2-F000F3C2E8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2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21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77575" y="4534321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974274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1468229" y="-3508058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377575" y="5114609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377575" y="5694898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1722636" y="-3783663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2023616" y="-4187075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705333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167450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740823" y="8254046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3" y="0"/>
                </a:lnTo>
                <a:lnTo>
                  <a:pt x="3508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543795" y="-1082667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6"/>
                </a:lnTo>
                <a:lnTo>
                  <a:pt x="0" y="39943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429000" y="2793906"/>
            <a:ext cx="11104224" cy="150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2"/>
              </a:lnSpc>
            </a:pPr>
            <a:r>
              <a:rPr lang="en-US" sz="16600" b="1" dirty="0" err="1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PraderCare</a:t>
            </a:r>
            <a:endParaRPr lang="en-US" sz="16600" b="1" dirty="0">
              <a:solidFill>
                <a:srgbClr val="000000"/>
              </a:solidFill>
              <a:latin typeface="Blinker Bold"/>
              <a:ea typeface="Blinker Bold"/>
              <a:cs typeface="Blinker Bold"/>
              <a:sym typeface="Blinke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10400" y="5754676"/>
            <a:ext cx="7794838" cy="3321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Presented by The Health hackers</a:t>
            </a:r>
          </a:p>
          <a:p>
            <a:pPr algn="ctr">
              <a:lnSpc>
                <a:spcPts val="3699"/>
              </a:lnSpc>
            </a:pPr>
            <a:endParaRPr lang="en-US" sz="36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lnSpc>
                <a:spcPts val="3699"/>
              </a:lnSpc>
            </a:pPr>
            <a:r>
              <a:rPr lang="en-US" sz="3699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Our Teams: </a:t>
            </a:r>
          </a:p>
          <a:p>
            <a:pPr>
              <a:lnSpc>
                <a:spcPts val="3699"/>
              </a:lnSpc>
            </a:pPr>
            <a:r>
              <a:rPr lang="en-US" sz="36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Ayesha Farhana</a:t>
            </a:r>
          </a:p>
          <a:p>
            <a:pPr>
              <a:lnSpc>
                <a:spcPts val="3699"/>
              </a:lnSpc>
            </a:pPr>
            <a:r>
              <a:rPr lang="en-US" sz="36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Sumanth </a:t>
            </a:r>
            <a:r>
              <a:rPr lang="en-US" sz="3699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Komallapalli</a:t>
            </a:r>
            <a:endParaRPr lang="en-US" sz="36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lnSpc>
                <a:spcPts val="3699"/>
              </a:lnSpc>
            </a:pPr>
            <a:r>
              <a:rPr lang="en-US" sz="36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Ganesh Prasad Bhandari</a:t>
            </a:r>
          </a:p>
          <a:p>
            <a:pPr>
              <a:lnSpc>
                <a:spcPts val="3699"/>
              </a:lnSpc>
            </a:pPr>
            <a:r>
              <a:rPr lang="en-US" sz="36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Nishal Sukumar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F95A63-D6E0-6792-FCB2-CD7C4884E15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08" y="5694898"/>
            <a:ext cx="3113553" cy="3157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90125" y="5143500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974274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1468229" y="-3508058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490125" y="5723788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90125" y="6304077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1722636" y="-3783663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2023616" y="-4187075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705333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167450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853374" y="8863225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2" y="0"/>
                </a:lnTo>
                <a:lnTo>
                  <a:pt x="3508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543795" y="-1082667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6"/>
                </a:lnTo>
                <a:lnTo>
                  <a:pt x="0" y="39943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0" y="1658849"/>
            <a:ext cx="17726653" cy="123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PROBLEM STATEMENT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09800" y="3451628"/>
            <a:ext cx="138684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79"/>
              </a:lnSpc>
            </a:pPr>
            <a:r>
              <a:rPr lang="en-US" sz="3603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have selected Symptom Management (Part-F) as our problem statement, contributed by IPWSO. </a:t>
            </a:r>
          </a:p>
          <a:p>
            <a:pPr>
              <a:lnSpc>
                <a:spcPts val="4179"/>
              </a:lnSpc>
            </a:pPr>
            <a:endParaRPr lang="en-US" sz="3603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lnSpc>
                <a:spcPts val="4179"/>
              </a:lnSpc>
            </a:pPr>
            <a:r>
              <a:rPr lang="en-US" sz="3603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Within this, we have chosen to build an accessible, multilingual platform for the care taker of the Prader Willi syndrome patients.</a:t>
            </a:r>
          </a:p>
          <a:p>
            <a:pPr>
              <a:lnSpc>
                <a:spcPts val="4179"/>
              </a:lnSpc>
            </a:pPr>
            <a:endParaRPr lang="en-US" sz="3603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72796" y="5502253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366503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2908872" y="-3620714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872796" y="6082541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872796" y="6662829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3163279" y="-3896319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2" y="0"/>
                </a:lnTo>
                <a:lnTo>
                  <a:pt x="5363472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3464259" y="-4299731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2" y="0"/>
                </a:lnTo>
                <a:lnTo>
                  <a:pt x="5363472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97562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-440321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236044" y="9221978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3" y="0"/>
                </a:lnTo>
                <a:lnTo>
                  <a:pt x="3508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993996" y="-1997193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6"/>
                </a:lnTo>
                <a:lnTo>
                  <a:pt x="0" y="39943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292065" y="1184584"/>
            <a:ext cx="10957719" cy="123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INTRODUCTION</a:t>
            </a:r>
            <a:endParaRPr lang="en-US" sz="11171" b="1" dirty="0">
              <a:solidFill>
                <a:srgbClr val="000000"/>
              </a:solidFill>
              <a:latin typeface="Blinker Bold"/>
              <a:ea typeface="Blinker Bold"/>
              <a:cs typeface="Blinker Bold"/>
              <a:sym typeface="Blinke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46438" y="3157103"/>
            <a:ext cx="15479561" cy="4732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Prader-Willi syndrome (PWS) is a multisystem disorder affecting 1 in 10,000 to 1 in 30,000 people. It starts with severe hypotonia and feeding difficulties in infancy, followed by excessive eating and obesity in early childhood unless controlled.</a:t>
            </a:r>
          </a:p>
          <a:p>
            <a:pPr algn="l">
              <a:lnSpc>
                <a:spcPts val="4059"/>
              </a:lnSpc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l">
              <a:lnSpc>
                <a:spcPts val="4059"/>
              </a:lnSpc>
            </a:pP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PWS occurs due to the lack of expression of paternal genes on chromosome 15q11.2-q13. These genes are normally active only on the paternal chromosome, while the maternal copies are silenced. The absence of these paternal genes leads to PWS symptoms.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9757" y="7034343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901614" y="4830653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2086319" y="-3620608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669757" y="7614632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69757" y="8194920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2340726" y="-3896213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2" y="0"/>
                </a:lnTo>
                <a:lnTo>
                  <a:pt x="5363472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2641706" y="-4299625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2" y="0"/>
                </a:lnTo>
                <a:lnTo>
                  <a:pt x="5363472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632672" y="492857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94790" y="519458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2201574" y="-1997193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6" y="0"/>
                </a:lnTo>
                <a:lnTo>
                  <a:pt x="5506046" y="3994386"/>
                </a:lnTo>
                <a:lnTo>
                  <a:pt x="0" y="39943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304471" y="669021"/>
            <a:ext cx="11287482" cy="123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DATA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47329" y="8958722"/>
            <a:ext cx="13765861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16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https://rarediseases.info.nih.gov/diseases/5575/prader-willi-syndrome</a:t>
            </a:r>
          </a:p>
          <a:p>
            <a:pPr algn="l">
              <a:lnSpc>
                <a:spcPts val="4059"/>
              </a:lnSpc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754354FF-28C3-CA31-6B61-FA36C7866344}"/>
              </a:ext>
            </a:extLst>
          </p:cNvPr>
          <p:cNvSpPr txBox="1"/>
          <p:nvPr/>
        </p:nvSpPr>
        <p:spPr>
          <a:xfrm>
            <a:off x="2261069" y="3442261"/>
            <a:ext cx="13765861" cy="1577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l">
              <a:lnSpc>
                <a:spcPts val="4059"/>
              </a:lnSpc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l">
              <a:lnSpc>
                <a:spcPts val="4059"/>
              </a:lnSpc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B8CD5-DB2C-8E20-669B-73B1C881DFA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82646" y="1746789"/>
            <a:ext cx="11531132" cy="7219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47695" y="5751271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974274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1468229" y="-3508058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7695" y="6331559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47695" y="6911848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1722636" y="-3783663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2023616" y="-4187075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705333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167450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010944" y="9470996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2" y="0"/>
                </a:lnTo>
                <a:lnTo>
                  <a:pt x="3508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336634" y="-1997193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6"/>
                </a:lnTo>
                <a:lnTo>
                  <a:pt x="0" y="399438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98012" y="850032"/>
            <a:ext cx="11287482" cy="121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ARCHITECTURE</a:t>
            </a:r>
            <a:endParaRPr lang="en-US" sz="11171" b="1" dirty="0">
              <a:solidFill>
                <a:srgbClr val="000000"/>
              </a:solidFill>
              <a:latin typeface="Blinker Bold"/>
              <a:ea typeface="Blinker Bold"/>
              <a:cs typeface="Blinker Bold"/>
              <a:sym typeface="Blinke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52600" y="2065720"/>
            <a:ext cx="13660047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3499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PraderCare</a:t>
            </a: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Connect : AI Powered Multilingual Care Taker Assistant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D5B5D0D6-8EED-B40D-5BD9-D845AA4E3DA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54993" y="2642575"/>
            <a:ext cx="10719467" cy="6652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72796" y="5502253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366503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2908872" y="-3620714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872796" y="6082541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872796" y="6662829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3163279" y="-3896319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2" y="0"/>
                </a:lnTo>
                <a:lnTo>
                  <a:pt x="5363472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3464259" y="-4299731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2" y="0"/>
                </a:lnTo>
                <a:lnTo>
                  <a:pt x="5363472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97562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-440321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236044" y="9221978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3" y="0"/>
                </a:lnTo>
                <a:lnTo>
                  <a:pt x="3508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993996" y="-1997193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6"/>
                </a:lnTo>
                <a:lnTo>
                  <a:pt x="0" y="39943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326614" y="531109"/>
            <a:ext cx="6275631" cy="123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77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RESULT</a:t>
            </a:r>
            <a:endParaRPr lang="en-US" sz="11171" b="1" dirty="0">
              <a:solidFill>
                <a:srgbClr val="000000"/>
              </a:solidFill>
              <a:latin typeface="Blinker Bold"/>
              <a:ea typeface="Blinker Bold"/>
              <a:cs typeface="Blinker Bold"/>
              <a:sym typeface="Blinker Bold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AD3E3E-8213-4A87-7CFE-9506182A422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2" y="1756170"/>
            <a:ext cx="7101606" cy="39724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A42C5C-94C9-2553-B72D-F78A5F9DC8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22" y="1755625"/>
            <a:ext cx="6655431" cy="39724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966ADA-7721-67B7-E5C2-9280322C44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2" y="5866732"/>
            <a:ext cx="7199602" cy="42297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F36EB4-D46E-E457-E059-A4CA8A1939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719" y="5728086"/>
            <a:ext cx="5101754" cy="4389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90125" y="5143500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974274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1468229" y="-3508058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490125" y="5723788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90125" y="6304077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1722636" y="-3783663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2023616" y="-4187075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705333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167450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853374" y="8863225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2" y="0"/>
                </a:lnTo>
                <a:lnTo>
                  <a:pt x="3508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543795" y="-1082667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6"/>
                </a:lnTo>
                <a:lnTo>
                  <a:pt x="0" y="39943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962250" y="1602746"/>
            <a:ext cx="10274530" cy="123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DISCUSSION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941971" y="3443771"/>
            <a:ext cx="13030200" cy="420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3499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Hospitals &amp; Researchers</a:t>
            </a: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Utilize our AI-driven insights for better diagnosis &amp; treatment planning.</a:t>
            </a:r>
          </a:p>
          <a:p>
            <a:pPr marL="457200" indent="-457200">
              <a:lnSpc>
                <a:spcPts val="405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lnSpc>
                <a:spcPts val="4059"/>
              </a:lnSpc>
            </a:pPr>
            <a:r>
              <a:rPr lang="en-US" sz="3499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NGOs &amp; Rare Disease Advocates</a:t>
            </a: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Integrate </a:t>
            </a:r>
            <a:r>
              <a:rPr lang="en-US" sz="3499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PraderCare</a:t>
            </a: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into your patient support programs.</a:t>
            </a:r>
          </a:p>
          <a:p>
            <a:pPr marL="457200" indent="-457200">
              <a:lnSpc>
                <a:spcPts val="405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lnSpc>
                <a:spcPts val="4059"/>
              </a:lnSpc>
            </a:pPr>
            <a:r>
              <a:rPr lang="en-US" sz="3499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Caregivers &amp; Families</a:t>
            </a: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: Access real-time, AI-powered guidance and support to ease your daily caregiving journey.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90125" y="5143500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974274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1468229" y="-3508058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490125" y="5723788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90125" y="6304077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1722636" y="-3783663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2023616" y="-4187075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705333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167450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853374" y="8863225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2" y="0"/>
                </a:lnTo>
                <a:lnTo>
                  <a:pt x="3508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498775" y="-1780059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5"/>
                </a:lnTo>
                <a:lnTo>
                  <a:pt x="0" y="39943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520651" y="905400"/>
            <a:ext cx="13252565" cy="253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7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CHALLENGES &amp; FUTURE DIRECTIONS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6225" y="4212658"/>
            <a:ext cx="13795549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challenge is the lack of proper data and limited data</a:t>
            </a:r>
          </a:p>
          <a:p>
            <a:pPr marL="457200" indent="-457200">
              <a:lnSpc>
                <a:spcPts val="405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lnSpc>
                <a:spcPts val="4059"/>
              </a:lnSpc>
            </a:pP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Future directions can be:</a:t>
            </a:r>
          </a:p>
          <a:p>
            <a:pPr marL="457200" indent="-457200">
              <a:lnSpc>
                <a:spcPts val="405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71550" lvl="1" indent="-514350">
              <a:lnSpc>
                <a:spcPts val="4059"/>
              </a:lnSpc>
              <a:buFont typeface="+mj-lt"/>
              <a:buAutoNum type="alphaLcPeriod"/>
            </a:pP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AI Fine-Tuning with Real-World Patient Data</a:t>
            </a:r>
          </a:p>
          <a:p>
            <a:pPr marL="971550" lvl="1" indent="-514350">
              <a:lnSpc>
                <a:spcPts val="4059"/>
              </a:lnSpc>
              <a:buFont typeface="+mj-lt"/>
              <a:buAutoNum type="alphaLcPeriod"/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71550" lvl="1" indent="-514350">
              <a:lnSpc>
                <a:spcPts val="4059"/>
              </a:lnSpc>
              <a:buFont typeface="+mj-lt"/>
              <a:buAutoNum type="alphaLcPeriod"/>
            </a:pP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Expanding to Other Rare Diseases</a:t>
            </a:r>
          </a:p>
          <a:p>
            <a:pPr marL="971550" lvl="1" indent="-514350">
              <a:lnSpc>
                <a:spcPts val="4059"/>
              </a:lnSpc>
              <a:buFont typeface="+mj-lt"/>
              <a:buAutoNum type="alphaLcPeriod"/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971550" lvl="1" indent="-514350">
              <a:lnSpc>
                <a:spcPts val="4059"/>
              </a:lnSpc>
              <a:buFont typeface="+mj-lt"/>
              <a:buAutoNum type="alphaLcPeriod"/>
            </a:pPr>
            <a:r>
              <a:rPr lang="en-US" sz="3499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Cloud-Enabled AI for Scalability</a:t>
            </a:r>
          </a:p>
          <a:p>
            <a:pPr>
              <a:lnSpc>
                <a:spcPts val="4059"/>
              </a:lnSpc>
            </a:pPr>
            <a:endParaRPr lang="en-US" sz="3499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90125" y="5143500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883003">
            <a:off x="974274" y="451551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200837">
            <a:off x="11468229" y="-3508058"/>
            <a:ext cx="5571306" cy="5911200"/>
          </a:xfrm>
          <a:custGeom>
            <a:avLst/>
            <a:gdLst/>
            <a:ahLst/>
            <a:cxnLst/>
            <a:rect l="l" t="t" r="r" b="b"/>
            <a:pathLst>
              <a:path w="5571306" h="5911200">
                <a:moveTo>
                  <a:pt x="0" y="0"/>
                </a:moveTo>
                <a:lnTo>
                  <a:pt x="5571306" y="0"/>
                </a:lnTo>
                <a:lnTo>
                  <a:pt x="5571306" y="5911200"/>
                </a:lnTo>
                <a:lnTo>
                  <a:pt x="0" y="591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490125" y="5723788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9"/>
                </a:lnTo>
                <a:lnTo>
                  <a:pt x="0" y="66739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90125" y="6304077"/>
            <a:ext cx="7537313" cy="6673948"/>
          </a:xfrm>
          <a:custGeom>
            <a:avLst/>
            <a:gdLst/>
            <a:ahLst/>
            <a:cxnLst/>
            <a:rect l="l" t="t" r="r" b="b"/>
            <a:pathLst>
              <a:path w="7537313" h="6673948">
                <a:moveTo>
                  <a:pt x="0" y="0"/>
                </a:moveTo>
                <a:lnTo>
                  <a:pt x="7537313" y="0"/>
                </a:lnTo>
                <a:lnTo>
                  <a:pt x="7537313" y="6673948"/>
                </a:lnTo>
                <a:lnTo>
                  <a:pt x="0" y="667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3200837">
            <a:off x="11722636" y="-3783663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200837">
            <a:off x="12023616" y="-4187075"/>
            <a:ext cx="5363473" cy="5690687"/>
          </a:xfrm>
          <a:custGeom>
            <a:avLst/>
            <a:gdLst/>
            <a:ahLst/>
            <a:cxnLst/>
            <a:rect l="l" t="t" r="r" b="b"/>
            <a:pathLst>
              <a:path w="5363473" h="5690687">
                <a:moveTo>
                  <a:pt x="0" y="0"/>
                </a:moveTo>
                <a:lnTo>
                  <a:pt x="5363473" y="0"/>
                </a:lnTo>
                <a:lnTo>
                  <a:pt x="5363473" y="5690687"/>
                </a:lnTo>
                <a:lnTo>
                  <a:pt x="0" y="5690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883003">
            <a:off x="705333" y="4613432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4" y="0"/>
                </a:lnTo>
                <a:lnTo>
                  <a:pt x="4390274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883003">
            <a:off x="167450" y="4879440"/>
            <a:ext cx="4390275" cy="14546091"/>
          </a:xfrm>
          <a:custGeom>
            <a:avLst/>
            <a:gdLst/>
            <a:ahLst/>
            <a:cxnLst/>
            <a:rect l="l" t="t" r="r" b="b"/>
            <a:pathLst>
              <a:path w="4390275" h="14546091">
                <a:moveTo>
                  <a:pt x="0" y="0"/>
                </a:moveTo>
                <a:lnTo>
                  <a:pt x="4390275" y="0"/>
                </a:lnTo>
                <a:lnTo>
                  <a:pt x="4390275" y="14546091"/>
                </a:lnTo>
                <a:lnTo>
                  <a:pt x="0" y="14546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853374" y="8863225"/>
            <a:ext cx="3508802" cy="4114800"/>
          </a:xfrm>
          <a:custGeom>
            <a:avLst/>
            <a:gdLst/>
            <a:ahLst/>
            <a:cxnLst/>
            <a:rect l="l" t="t" r="r" b="b"/>
            <a:pathLst>
              <a:path w="3508802" h="4114800">
                <a:moveTo>
                  <a:pt x="0" y="0"/>
                </a:moveTo>
                <a:lnTo>
                  <a:pt x="3508802" y="0"/>
                </a:lnTo>
                <a:lnTo>
                  <a:pt x="3508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498775" y="-1780059"/>
            <a:ext cx="5506045" cy="3994385"/>
          </a:xfrm>
          <a:custGeom>
            <a:avLst/>
            <a:gdLst/>
            <a:ahLst/>
            <a:cxnLst/>
            <a:rect l="l" t="t" r="r" b="b"/>
            <a:pathLst>
              <a:path w="5506045" h="3994385">
                <a:moveTo>
                  <a:pt x="0" y="0"/>
                </a:moveTo>
                <a:lnTo>
                  <a:pt x="5506045" y="0"/>
                </a:lnTo>
                <a:lnTo>
                  <a:pt x="5506045" y="3994385"/>
                </a:lnTo>
                <a:lnTo>
                  <a:pt x="0" y="39943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548748" y="3410132"/>
            <a:ext cx="9972407" cy="1635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35"/>
              </a:lnSpc>
            </a:pPr>
            <a:r>
              <a:rPr lang="en-US" sz="7200" b="1" dirty="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266</Words>
  <Application>Microsoft Office PowerPoint</Application>
  <PresentationFormat>Custom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Ubuntu</vt:lpstr>
      <vt:lpstr>Arial</vt:lpstr>
      <vt:lpstr>Calibri</vt:lpstr>
      <vt:lpstr>Blinker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cp:lastModifiedBy>Ayesha Farhana</cp:lastModifiedBy>
  <cp:revision>17</cp:revision>
  <dcterms:created xsi:type="dcterms:W3CDTF">2006-08-16T00:00:00Z</dcterms:created>
  <dcterms:modified xsi:type="dcterms:W3CDTF">2025-03-03T20:55:43Z</dcterms:modified>
  <dc:identifier>DAGgkC_EXBA</dc:identifier>
</cp:coreProperties>
</file>