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embeddedFontLst>
    <p:embeddedFont>
      <p:font typeface="Arial Black" panose="020B0A04020102020204" pitchFamily="34" charset="0"/>
      <p:bold r:id="rId26"/>
    </p:embeddedFont>
    <p:embeddedFont>
      <p:font typeface="Book Antiqua" panose="02040602050305030304" pitchFamily="18" charset="0"/>
      <p:regular r:id="rId27"/>
      <p:bold r:id="rId28"/>
      <p:italic r:id="rId29"/>
      <p:boldItalic r:id="rId30"/>
    </p:embeddedFont>
    <p:embeddedFont>
      <p:font typeface="Calibri" panose="020F0502020204030204" pitchFamily="34" charset="0"/>
      <p:regular r:id="rId31"/>
      <p:bold r:id="rId32"/>
      <p:italic r:id="rId33"/>
      <p:boldItalic r:id="rId34"/>
    </p:embeddedFont>
    <p:embeddedFont>
      <p:font typeface="Lato" panose="020B0604020202020204" charset="0"/>
      <p:regular r:id="rId35"/>
      <p:bold r:id="rId36"/>
      <p:italic r:id="rId37"/>
      <p:boldItalic r:id="rId38"/>
    </p:embeddedFont>
    <p:embeddedFont>
      <p:font typeface="Libre Baskerville" panose="020B0604020202020204" charset="0"/>
      <p:regular r:id="rId39"/>
      <p:bold r:id="rId40"/>
      <p: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67" autoAdjust="0"/>
  </p:normalViewPr>
  <p:slideViewPr>
    <p:cSldViewPr snapToGrid="0">
      <p:cViewPr varScale="1">
        <p:scale>
          <a:sx n="79" d="100"/>
          <a:sy n="79" d="100"/>
        </p:scale>
        <p:origin x="1704"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955f10e73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955f10e73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955f10e73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955f10e73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955f10e73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955f10e73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955f10e731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955f10e73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955f10e731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955f10e731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955f10e731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955f10e731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955f10e731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955f10e731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955f10e73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955f10e73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955f10e731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955f10e731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955f10e73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955f10e73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955f10e731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955f10e731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955f10e731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955f10e731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955f10e731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955f10e731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955f10e7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955f10e7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955f10e73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955f10e73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955f10e73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955f10e73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955f10e73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955f10e73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955f10e73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955f10e73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462863" y="959843"/>
            <a:ext cx="9799674" cy="57006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2000"/>
              <a:buFont typeface="Book Antiqua"/>
              <a:buNone/>
            </a:pPr>
            <a:r>
              <a:rPr lang="en-US" sz="2000" b="1" dirty="0">
                <a:latin typeface="Book Antiqua"/>
                <a:ea typeface="Book Antiqua"/>
                <a:cs typeface="Book Antiqua"/>
                <a:sym typeface="Book Antiqua"/>
              </a:rPr>
              <a:t>DEPARTMENT OF ELECTRONICS AND COMMUNICATION ENGINEERING</a:t>
            </a:r>
            <a:endParaRPr dirty="0"/>
          </a:p>
        </p:txBody>
      </p:sp>
      <p:sp>
        <p:nvSpPr>
          <p:cNvPr id="85" name="Google Shape;85;p13"/>
          <p:cNvSpPr txBox="1">
            <a:spLocks noGrp="1"/>
          </p:cNvSpPr>
          <p:nvPr>
            <p:ph type="subTitle" idx="1"/>
          </p:nvPr>
        </p:nvSpPr>
        <p:spPr>
          <a:xfrm>
            <a:off x="-3260106" y="4207163"/>
            <a:ext cx="13716000" cy="235511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000"/>
              <a:buNone/>
            </a:pPr>
            <a:r>
              <a:rPr lang="en-US" sz="2000" b="1">
                <a:latin typeface="Book Antiqua"/>
                <a:sym typeface="Book Antiqua"/>
              </a:rPr>
              <a:t>                                                                               211321106004 : </a:t>
            </a:r>
            <a:r>
              <a:rPr lang="en-US" sz="2000" b="1">
                <a:latin typeface="Times New Roman"/>
                <a:cs typeface="Times New Roman"/>
                <a:sym typeface="Times New Roman"/>
              </a:rPr>
              <a:t>L.NISHA</a:t>
            </a:r>
            <a:endParaRPr lang="en-US" sz="2000" dirty="0">
              <a:latin typeface="Times New Roman"/>
              <a:ea typeface="Times New Roman"/>
              <a:cs typeface="Times New Roman"/>
              <a:sym typeface="Times New Roman"/>
            </a:endParaRPr>
          </a:p>
        </p:txBody>
      </p:sp>
      <p:sp>
        <p:nvSpPr>
          <p:cNvPr id="87" name="Google Shape;87;p13"/>
          <p:cNvSpPr txBox="1"/>
          <p:nvPr/>
        </p:nvSpPr>
        <p:spPr>
          <a:xfrm>
            <a:off x="2853904" y="2545367"/>
            <a:ext cx="671091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0" i="0" u="none" strike="noStrike" cap="none" dirty="0">
                <a:solidFill>
                  <a:schemeClr val="dk1"/>
                </a:solidFill>
                <a:latin typeface="Book Antiqua"/>
                <a:ea typeface="Book Antiqua"/>
                <a:cs typeface="Book Antiqua"/>
                <a:sym typeface="Book Antiqua"/>
              </a:rPr>
              <a:t>MARKET BASKET INSIGHTS</a:t>
            </a:r>
            <a:endParaRPr dirty="0"/>
          </a:p>
        </p:txBody>
      </p:sp>
      <p:cxnSp>
        <p:nvCxnSpPr>
          <p:cNvPr id="3" name="Straight Connector 2">
            <a:extLst>
              <a:ext uri="{FF2B5EF4-FFF2-40B4-BE49-F238E27FC236}">
                <a16:creationId xmlns:a16="http://schemas.microsoft.com/office/drawing/2014/main" id="{BE818E48-E939-41EF-ABBF-0123E8CFD1C8}"/>
              </a:ext>
            </a:extLst>
          </p:cNvPr>
          <p:cNvCxnSpPr/>
          <p:nvPr/>
        </p:nvCxnSpPr>
        <p:spPr>
          <a:xfrm>
            <a:off x="439838" y="439838"/>
            <a:ext cx="0" cy="6007261"/>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A4082719-59EE-4446-A0C6-A7F3B947EFB1}"/>
              </a:ext>
            </a:extLst>
          </p:cNvPr>
          <p:cNvCxnSpPr/>
          <p:nvPr/>
        </p:nvCxnSpPr>
        <p:spPr>
          <a:xfrm>
            <a:off x="451413" y="451413"/>
            <a:ext cx="11134845"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38E74BA2-0DCB-40D0-8476-68B13FE17D90}"/>
              </a:ext>
            </a:extLst>
          </p:cNvPr>
          <p:cNvCxnSpPr>
            <a:cxnSpLocks/>
          </p:cNvCxnSpPr>
          <p:nvPr/>
        </p:nvCxnSpPr>
        <p:spPr>
          <a:xfrm>
            <a:off x="11574684" y="439838"/>
            <a:ext cx="104172" cy="583364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00951D77-0A71-499B-8A99-47570FF84D03}"/>
              </a:ext>
            </a:extLst>
          </p:cNvPr>
          <p:cNvCxnSpPr/>
          <p:nvPr/>
        </p:nvCxnSpPr>
        <p:spPr>
          <a:xfrm flipH="1">
            <a:off x="439838" y="6296628"/>
            <a:ext cx="11300749" cy="109959"/>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800"/>
              <a:buFont typeface="Arial"/>
              <a:buNone/>
            </a:pPr>
            <a:r>
              <a:rPr lang="en-US" b="1">
                <a:latin typeface="Book Antiqua"/>
                <a:ea typeface="Book Antiqua"/>
                <a:cs typeface="Book Antiqua"/>
                <a:sym typeface="Book Antiqua"/>
              </a:rPr>
              <a:t>RULE EVALUATION</a:t>
            </a:r>
            <a:endParaRPr b="1">
              <a:latin typeface="Book Antiqua"/>
              <a:ea typeface="Book Antiqua"/>
              <a:cs typeface="Book Antiqua"/>
              <a:sym typeface="Book Antiqua"/>
            </a:endParaRPr>
          </a:p>
          <a:p>
            <a:pPr marL="0" lvl="0" indent="0" algn="l" rtl="0">
              <a:spcBef>
                <a:spcPts val="0"/>
              </a:spcBef>
              <a:spcAft>
                <a:spcPts val="0"/>
              </a:spcAft>
              <a:buNone/>
            </a:pPr>
            <a:endParaRPr/>
          </a:p>
        </p:txBody>
      </p:sp>
      <p:sp>
        <p:nvSpPr>
          <p:cNvPr id="141" name="Google Shape;141;p22"/>
          <p:cNvSpPr txBox="1">
            <a:spLocks noGrp="1"/>
          </p:cNvSpPr>
          <p:nvPr>
            <p:ph type="body" idx="1"/>
          </p:nvPr>
        </p:nvSpPr>
        <p:spPr>
          <a:xfrm>
            <a:off x="838200" y="1825625"/>
            <a:ext cx="10515600" cy="4960200"/>
          </a:xfrm>
          <a:prstGeom prst="rect">
            <a:avLst/>
          </a:prstGeom>
        </p:spPr>
        <p:txBody>
          <a:bodyPr spcFirstLastPara="1" wrap="square" lIns="91425" tIns="45700" rIns="91425" bIns="45700" anchor="t" anchorCtr="0">
            <a:normAutofit/>
          </a:bodyPr>
          <a:lstStyle/>
          <a:p>
            <a:pPr marL="457200" lvl="0" indent="-365125" algn="l" rtl="0">
              <a:spcBef>
                <a:spcPts val="100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Rule evaluation in market basket insights is the process of assessing and quantifying the quality and significance of association rules discovered through association rule mining.</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Users typically set minimum support and confidence thresholds to filter out rules that do not meet their desired level of significance. </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Visual representations, such as scatter plots, heatmaps, or network diagrams, can be used to visualize the relationships between items and the strength of association rules. These visualizations make it easier for analysts to interpret the findings.</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Evaluate whether the discovered rules can be translated into actionable business strategies. Some rules may have high support and confidence but may not be practical to implement due to various constraints.</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After implementing rules, businesses should monitor their impact and gather feedback to continuously refine the association rule mining process and improve the quality of rules generated.</a:t>
            </a:r>
            <a:endParaRPr sz="2150">
              <a:solidFill>
                <a:srgbClr val="222222"/>
              </a:solidFill>
              <a:highlight>
                <a:schemeClr val="lt1"/>
              </a:highlight>
              <a:latin typeface="Book Antiqua"/>
              <a:ea typeface="Book Antiqua"/>
              <a:cs typeface="Book Antiqua"/>
              <a:sym typeface="Book Antiqua"/>
            </a:endParaRPr>
          </a:p>
          <a:p>
            <a:pPr marL="0" lvl="0" indent="0" algn="l" rtl="0">
              <a:spcBef>
                <a:spcPts val="1000"/>
              </a:spcBef>
              <a:spcAft>
                <a:spcPts val="0"/>
              </a:spcAft>
              <a:buClr>
                <a:schemeClr val="dk1"/>
              </a:buClr>
              <a:buSzPts val="1100"/>
              <a:buFont typeface="Arial"/>
              <a:buNone/>
            </a:pPr>
            <a:endParaRPr sz="2150">
              <a:solidFill>
                <a:srgbClr val="222222"/>
              </a:solidFill>
              <a:highlight>
                <a:schemeClr val="lt1"/>
              </a:highlight>
              <a:latin typeface="Book Antiqua"/>
              <a:ea typeface="Book Antiqua"/>
              <a:cs typeface="Book Antiqua"/>
              <a:sym typeface="Book Antiqua"/>
            </a:endParaRPr>
          </a:p>
          <a:p>
            <a:pPr marL="0" lvl="0" indent="0" algn="l" rtl="0">
              <a:spcBef>
                <a:spcPts val="100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800"/>
              <a:buFont typeface="Arial"/>
              <a:buNone/>
            </a:pPr>
            <a:r>
              <a:rPr lang="en-US" b="1">
                <a:latin typeface="Book Antiqua"/>
                <a:ea typeface="Book Antiqua"/>
                <a:cs typeface="Book Antiqua"/>
                <a:sym typeface="Book Antiqua"/>
              </a:rPr>
              <a:t>INTERPRETATION AND ACTION</a:t>
            </a:r>
            <a:endParaRPr b="1">
              <a:latin typeface="Book Antiqua"/>
              <a:ea typeface="Book Antiqua"/>
              <a:cs typeface="Book Antiqua"/>
              <a:sym typeface="Book Antiqua"/>
            </a:endParaRPr>
          </a:p>
          <a:p>
            <a:pPr marL="0" lvl="0" indent="0" algn="l" rtl="0">
              <a:spcBef>
                <a:spcPts val="0"/>
              </a:spcBef>
              <a:spcAft>
                <a:spcPts val="0"/>
              </a:spcAft>
              <a:buNone/>
            </a:pPr>
            <a:endParaRPr/>
          </a:p>
        </p:txBody>
      </p:sp>
      <p:sp>
        <p:nvSpPr>
          <p:cNvPr id="147" name="Google Shape;147;p23"/>
          <p:cNvSpPr txBox="1">
            <a:spLocks noGrp="1"/>
          </p:cNvSpPr>
          <p:nvPr>
            <p:ph type="body" idx="1"/>
          </p:nvPr>
        </p:nvSpPr>
        <p:spPr>
          <a:xfrm>
            <a:off x="838200" y="1825625"/>
            <a:ext cx="10515600" cy="4872000"/>
          </a:xfrm>
          <a:prstGeom prst="rect">
            <a:avLst/>
          </a:prstGeom>
        </p:spPr>
        <p:txBody>
          <a:bodyPr spcFirstLastPara="1" wrap="square" lIns="91425" tIns="45700" rIns="91425" bIns="45700" anchor="t" anchorCtr="0">
            <a:normAutofit/>
          </a:bodyPr>
          <a:lstStyle/>
          <a:p>
            <a:pPr marL="457200" lvl="0" indent="-365125" algn="l" rtl="0">
              <a:spcBef>
                <a:spcPts val="100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Interpretation involves making sense of the association rules that have been generated through market basket analysis. </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You may need to segment your customer base based on the discovered patterns.</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Verify the validity of the insights by discussing them with domain experts or stakeholders in your organization. </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They can provide additional context and help assess the practicality of implementing the findings.</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Continuously monitor the results of your actions and gather feedback from customers and employees</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Integrate market basket insights with other data sources, such as customer demographics or purchase history, to create a more comprehensive understanding of your customers and their preferences.</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Keep records of the actions taken and their outcomes. This documentation helps in assessing the long-term impact of market basket insights on your business.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p:nvPr/>
        </p:nvSpPr>
        <p:spPr>
          <a:xfrm>
            <a:off x="1458550" y="1795125"/>
            <a:ext cx="3000000" cy="3632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800">
                <a:solidFill>
                  <a:schemeClr val="dk1"/>
                </a:solidFill>
                <a:latin typeface="Book Antiqua"/>
                <a:ea typeface="Book Antiqua"/>
                <a:cs typeface="Book Antiqua"/>
                <a:sym typeface="Book Antiqua"/>
              </a:rPr>
              <a:t>FLOWCHART THAT DEPICTS THE PROCESS CARRIED OUT IN MARKET BASKET INSIGHTS IN A SIMPLE WAY</a:t>
            </a:r>
            <a:endParaRPr sz="2800">
              <a:solidFill>
                <a:schemeClr val="dk1"/>
              </a:solidFill>
              <a:latin typeface="Book Antiqua"/>
              <a:ea typeface="Book Antiqua"/>
              <a:cs typeface="Book Antiqua"/>
              <a:sym typeface="Book Antiqua"/>
            </a:endParaRPr>
          </a:p>
        </p:txBody>
      </p:sp>
      <p:pic>
        <p:nvPicPr>
          <p:cNvPr id="153" name="Google Shape;153;p24"/>
          <p:cNvPicPr preferRelativeResize="0"/>
          <p:nvPr/>
        </p:nvPicPr>
        <p:blipFill rotWithShape="1">
          <a:blip r:embed="rId3">
            <a:alphaModFix/>
          </a:blip>
          <a:srcRect/>
          <a:stretch/>
        </p:blipFill>
        <p:spPr>
          <a:xfrm>
            <a:off x="7165300" y="152400"/>
            <a:ext cx="3583456" cy="6553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p:nvPr/>
        </p:nvSpPr>
        <p:spPr>
          <a:xfrm>
            <a:off x="259307" y="0"/>
            <a:ext cx="8284200" cy="6495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sng" strike="noStrike" cap="none">
                <a:solidFill>
                  <a:srgbClr val="000000"/>
                </a:solidFill>
                <a:latin typeface="Arial"/>
                <a:ea typeface="Arial"/>
                <a:cs typeface="Arial"/>
                <a:sym typeface="Arial"/>
              </a:rPr>
              <a:t>CODE:</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import pandas as pd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from mlxtend.frequent_patterns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import apriori</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from mlxtend.frequent_patterns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import association_rules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Sample transaction dataset</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data = {'TransactionID‘ : [1, 2, 3, 4, 5] , 'Items‘ : [['apple', 'banana', 'chocolate'] , ['banana', 'chocolate'],                  ['apple', 'banana', 'chocolate', 'diapers'] , ['apple', 'diapers‘] , ['apple', 'chocolate', 'ice cream']]}</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df = pd.DataFrame(data)</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Convert items into one-hot encoded format</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df_encoded = pd.get_dummies(pd.DataFrame(df['Items'].values.tolist()).stack()).sum(level=0)</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Apply Apriori algorithm to find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frequent itemsets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min_support = 0.4</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frequent_itemsets = apriori(df_encoded, min_support=min_support, use_colnames=True)</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Generate association rules</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min_confidence = 0.7</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rules = association_rules(frequent_itemsets, metric="confidence", min_threshold=min_confidence)</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Display frequent itemsets and association rules</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print("Frequent Itemsets:")</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print(frequent_itemsets)</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print("\nAssociation Rules:")print(rules)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Font typeface="Arial"/>
              <a:buNone/>
            </a:pPr>
            <a:r>
              <a:rPr lang="en-US" b="1">
                <a:latin typeface="Arial"/>
                <a:ea typeface="Arial"/>
                <a:cs typeface="Arial"/>
                <a:sym typeface="Arial"/>
              </a:rPr>
              <a:t> </a:t>
            </a:r>
            <a:r>
              <a:rPr lang="en-US">
                <a:latin typeface="Arial"/>
                <a:ea typeface="Arial"/>
                <a:cs typeface="Arial"/>
                <a:sym typeface="Arial"/>
              </a:rPr>
              <a:t>OUTPUT</a:t>
            </a:r>
            <a:endParaRPr>
              <a:latin typeface="Arial"/>
              <a:ea typeface="Arial"/>
              <a:cs typeface="Arial"/>
              <a:sym typeface="Arial"/>
            </a:endParaRPr>
          </a:p>
          <a:p>
            <a:pPr marL="0" lvl="0" indent="0" algn="ctr" rtl="0">
              <a:spcBef>
                <a:spcPts val="0"/>
              </a:spcBef>
              <a:spcAft>
                <a:spcPts val="0"/>
              </a:spcAft>
              <a:buNone/>
            </a:pPr>
            <a:endParaRPr/>
          </a:p>
        </p:txBody>
      </p:sp>
      <p:sp>
        <p:nvSpPr>
          <p:cNvPr id="164" name="Google Shape;164;p2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lnSpcReduction="10000"/>
          </a:bodyPr>
          <a:lstStyle/>
          <a:p>
            <a:pPr marL="285750" lvl="0" indent="-285750" algn="l" rtl="0">
              <a:lnSpc>
                <a:spcPct val="100000"/>
              </a:lnSpc>
              <a:spcBef>
                <a:spcPts val="0"/>
              </a:spcBef>
              <a:spcAft>
                <a:spcPts val="0"/>
              </a:spcAft>
              <a:buSzPts val="1400"/>
              <a:buChar char="•"/>
            </a:pPr>
            <a:r>
              <a:rPr lang="en-US" sz="1400" b="1" u="sng">
                <a:latin typeface="Arial"/>
                <a:ea typeface="Arial"/>
                <a:cs typeface="Arial"/>
                <a:sym typeface="Arial"/>
              </a:rPr>
              <a:t>Frequent Itemsets</a:t>
            </a:r>
            <a:r>
              <a:rPr lang="en-US" sz="1400" b="1">
                <a:latin typeface="Arial"/>
                <a:ea typeface="Arial"/>
                <a:cs typeface="Arial"/>
                <a:sym typeface="Arial"/>
              </a:rPr>
              <a:t>:   </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b="1">
                <a:latin typeface="Arial"/>
                <a:ea typeface="Arial"/>
                <a:cs typeface="Arial"/>
                <a:sym typeface="Arial"/>
              </a:rPr>
              <a:t>     </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     support itemsets</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0       0.6              (apple)</a:t>
            </a:r>
            <a:endParaRPr sz="1400">
              <a:latin typeface="Arial"/>
              <a:ea typeface="Arial"/>
              <a:cs typeface="Arial"/>
              <a:sym typeface="Arial"/>
            </a:endParaRPr>
          </a:p>
          <a:p>
            <a:pPr marL="342900" lvl="0" indent="-342900" algn="l" rtl="0">
              <a:lnSpc>
                <a:spcPct val="100000"/>
              </a:lnSpc>
              <a:spcBef>
                <a:spcPts val="0"/>
              </a:spcBef>
              <a:spcAft>
                <a:spcPts val="0"/>
              </a:spcAft>
              <a:buSzPts val="1400"/>
              <a:buAutoNum type="arabicPlain"/>
            </a:pPr>
            <a:r>
              <a:rPr lang="en-US" sz="1400">
                <a:latin typeface="Arial"/>
                <a:ea typeface="Arial"/>
                <a:cs typeface="Arial"/>
                <a:sym typeface="Arial"/>
              </a:rPr>
              <a:t>  0.6           (chocolate)</a:t>
            </a:r>
            <a:endParaRPr sz="1400">
              <a:latin typeface="Arial"/>
              <a:ea typeface="Arial"/>
              <a:cs typeface="Arial"/>
              <a:sym typeface="Arial"/>
            </a:endParaRPr>
          </a:p>
          <a:p>
            <a:pPr marL="342900" lvl="0" indent="-342900" algn="l" rtl="0">
              <a:lnSpc>
                <a:spcPct val="100000"/>
              </a:lnSpc>
              <a:spcBef>
                <a:spcPts val="0"/>
              </a:spcBef>
              <a:spcAft>
                <a:spcPts val="0"/>
              </a:spcAft>
              <a:buSzPts val="1400"/>
              <a:buAutoNum type="arabicPlain"/>
            </a:pPr>
            <a:r>
              <a:rPr lang="en-US" sz="1400">
                <a:latin typeface="Arial"/>
                <a:ea typeface="Arial"/>
                <a:cs typeface="Arial"/>
                <a:sym typeface="Arial"/>
              </a:rPr>
              <a:t>  0.4             (banana)</a:t>
            </a:r>
            <a:endParaRPr sz="1400">
              <a:latin typeface="Arial"/>
              <a:ea typeface="Arial"/>
              <a:cs typeface="Arial"/>
              <a:sym typeface="Arial"/>
            </a:endParaRPr>
          </a:p>
          <a:p>
            <a:pPr marL="342900" lvl="0" indent="-342900" algn="l" rtl="0">
              <a:lnSpc>
                <a:spcPct val="100000"/>
              </a:lnSpc>
              <a:spcBef>
                <a:spcPts val="0"/>
              </a:spcBef>
              <a:spcAft>
                <a:spcPts val="0"/>
              </a:spcAft>
              <a:buSzPts val="1400"/>
              <a:buAutoNum type="arabicPlain"/>
            </a:pPr>
            <a:r>
              <a:rPr lang="en-US" sz="1400">
                <a:latin typeface="Arial"/>
                <a:ea typeface="Arial"/>
                <a:cs typeface="Arial"/>
                <a:sym typeface="Arial"/>
              </a:rPr>
              <a:t>  0.4             (diapers)</a:t>
            </a:r>
            <a:endParaRPr sz="1400">
              <a:latin typeface="Arial"/>
              <a:ea typeface="Arial"/>
              <a:cs typeface="Arial"/>
              <a:sym typeface="Arial"/>
            </a:endParaRPr>
          </a:p>
          <a:p>
            <a:pPr marL="342900" lvl="0" indent="-342900" algn="l" rtl="0">
              <a:lnSpc>
                <a:spcPct val="100000"/>
              </a:lnSpc>
              <a:spcBef>
                <a:spcPts val="0"/>
              </a:spcBef>
              <a:spcAft>
                <a:spcPts val="0"/>
              </a:spcAft>
              <a:buSzPts val="1400"/>
              <a:buAutoNum type="arabicPlain"/>
            </a:pPr>
            <a:r>
              <a:rPr lang="en-US" sz="1400">
                <a:latin typeface="Arial"/>
                <a:ea typeface="Arial"/>
                <a:cs typeface="Arial"/>
                <a:sym typeface="Arial"/>
              </a:rPr>
              <a:t>  0.4           (apple, chocolate)</a:t>
            </a:r>
            <a:endParaRPr sz="1400">
              <a:latin typeface="Arial"/>
              <a:ea typeface="Arial"/>
              <a:cs typeface="Arial"/>
              <a:sym typeface="Arial"/>
            </a:endParaRPr>
          </a:p>
          <a:p>
            <a:pPr marL="342900" lvl="0" indent="-254000" algn="l" rtl="0">
              <a:lnSpc>
                <a:spcPct val="100000"/>
              </a:lnSpc>
              <a:spcBef>
                <a:spcPts val="0"/>
              </a:spcBef>
              <a:spcAft>
                <a:spcPts val="0"/>
              </a:spcAft>
              <a:buClr>
                <a:schemeClr val="dk1"/>
              </a:buClr>
              <a:buSzPts val="1400"/>
              <a:buFont typeface="Arial"/>
              <a:buNone/>
            </a:pPr>
            <a:endParaRPr sz="1400">
              <a:latin typeface="Arial"/>
              <a:ea typeface="Arial"/>
              <a:cs typeface="Arial"/>
              <a:sym typeface="Arial"/>
            </a:endParaRPr>
          </a:p>
          <a:p>
            <a:pPr marL="285750" lvl="0" indent="-285750" algn="l" rtl="0">
              <a:lnSpc>
                <a:spcPct val="100000"/>
              </a:lnSpc>
              <a:spcBef>
                <a:spcPts val="0"/>
              </a:spcBef>
              <a:spcAft>
                <a:spcPts val="0"/>
              </a:spcAft>
              <a:buSzPts val="1400"/>
              <a:buChar char="•"/>
            </a:pPr>
            <a:r>
              <a:rPr lang="en-US" sz="1400" b="1" u="sng">
                <a:latin typeface="Arial"/>
                <a:ea typeface="Arial"/>
                <a:cs typeface="Arial"/>
                <a:sym typeface="Arial"/>
              </a:rPr>
              <a:t>Association Rules</a:t>
            </a:r>
            <a:r>
              <a:rPr lang="en-US" sz="1400">
                <a:latin typeface="Arial"/>
                <a:ea typeface="Arial"/>
                <a:cs typeface="Arial"/>
                <a:sym typeface="Arial"/>
              </a:rPr>
              <a:t>:  </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     antecedents consequents </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     antecedent support  consequent support  </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      </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support  confidence      lift  leverage  conviction</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0    (apple)  (chocolate)                 0.6              </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0.6      0.4    0.666667  1.111111     </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0.04         1.2</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1 (chocolate)     (apple)                 </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0.6                 0.6      0.4    0.666667  1.111111      </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US" sz="1400">
                <a:latin typeface="Arial"/>
                <a:ea typeface="Arial"/>
                <a:cs typeface="Arial"/>
                <a:sym typeface="Arial"/>
              </a:rPr>
              <a:t>0.04         1.2</a:t>
            </a:r>
            <a:endParaRPr sz="1400">
              <a:latin typeface="Arial"/>
              <a:ea typeface="Arial"/>
              <a:cs typeface="Arial"/>
              <a:sym typeface="Arial"/>
            </a:endParaRPr>
          </a:p>
          <a:p>
            <a:pPr marL="0" lvl="0" indent="0" algn="l" rtl="0">
              <a:spcBef>
                <a:spcPts val="100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a:spLocks noGrp="1"/>
          </p:cNvSpPr>
          <p:nvPr>
            <p:ph type="title"/>
          </p:nvPr>
        </p:nvSpPr>
        <p:spPr>
          <a:xfrm>
            <a:off x="839788" y="457200"/>
            <a:ext cx="3932100" cy="1600200"/>
          </a:xfrm>
          <a:prstGeom prst="rect">
            <a:avLst/>
          </a:prstGeom>
        </p:spPr>
        <p:txBody>
          <a:bodyPr spcFirstLastPara="1" wrap="square" lIns="91425" tIns="45700" rIns="91425" bIns="45700" anchor="b" anchorCtr="0">
            <a:normAutofit fontScale="90000"/>
          </a:bodyPr>
          <a:lstStyle/>
          <a:p>
            <a:pPr marL="0" lvl="0" indent="0" algn="l" rtl="0">
              <a:spcBef>
                <a:spcPts val="0"/>
              </a:spcBef>
              <a:spcAft>
                <a:spcPts val="0"/>
              </a:spcAft>
              <a:buClr>
                <a:schemeClr val="dk1"/>
              </a:buClr>
              <a:buSzPct val="88888"/>
              <a:buFont typeface="Arial"/>
              <a:buNone/>
            </a:pPr>
            <a:r>
              <a:rPr lang="en-US" sz="3600">
                <a:latin typeface="Libre Baskerville"/>
                <a:ea typeface="Libre Baskerville"/>
                <a:cs typeface="Libre Baskerville"/>
                <a:sym typeface="Libre Baskerville"/>
              </a:rPr>
              <a:t>Key concepts in market                basket analysis</a:t>
            </a:r>
            <a:br>
              <a:rPr lang="en-US">
                <a:latin typeface="Arial"/>
                <a:ea typeface="Arial"/>
                <a:cs typeface="Arial"/>
                <a:sym typeface="Arial"/>
              </a:rPr>
            </a:br>
            <a:endParaRPr/>
          </a:p>
        </p:txBody>
      </p:sp>
      <p:sp>
        <p:nvSpPr>
          <p:cNvPr id="170" name="Google Shape;170;p27"/>
          <p:cNvSpPr txBox="1">
            <a:spLocks noGrp="1"/>
          </p:cNvSpPr>
          <p:nvPr>
            <p:ph type="body" idx="1"/>
          </p:nvPr>
        </p:nvSpPr>
        <p:spPr>
          <a:xfrm>
            <a:off x="5183188" y="987425"/>
            <a:ext cx="6172200" cy="48735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DIAGRAM</a:t>
            </a:r>
            <a:endParaRPr/>
          </a:p>
        </p:txBody>
      </p:sp>
      <p:sp>
        <p:nvSpPr>
          <p:cNvPr id="171" name="Google Shape;171;p27"/>
          <p:cNvSpPr txBox="1">
            <a:spLocks noGrp="1"/>
          </p:cNvSpPr>
          <p:nvPr>
            <p:ph type="body" idx="2"/>
          </p:nvPr>
        </p:nvSpPr>
        <p:spPr>
          <a:xfrm>
            <a:off x="839788" y="2057400"/>
            <a:ext cx="3932100" cy="3811500"/>
          </a:xfrm>
          <a:prstGeom prst="rect">
            <a:avLst/>
          </a:prstGeom>
        </p:spPr>
        <p:txBody>
          <a:bodyPr spcFirstLastPara="1" wrap="square" lIns="91425" tIns="45700" rIns="91425" bIns="45700" anchor="t" anchorCtr="0">
            <a:normAutofit fontScale="92500" lnSpcReduction="20000"/>
          </a:bodyPr>
          <a:lstStyle/>
          <a:p>
            <a:pPr marL="0" lvl="0" indent="0" algn="l" rtl="0">
              <a:spcBef>
                <a:spcPts val="0"/>
              </a:spcBef>
              <a:spcAft>
                <a:spcPts val="0"/>
              </a:spcAft>
              <a:buClr>
                <a:srgbClr val="333333"/>
              </a:buClr>
              <a:buSzPct val="100000"/>
              <a:buFont typeface="Arial"/>
              <a:buNone/>
            </a:pPr>
            <a:r>
              <a:rPr lang="en-US" sz="2800">
                <a:solidFill>
                  <a:srgbClr val="333333"/>
                </a:solidFill>
                <a:latin typeface="Arial"/>
                <a:ea typeface="Arial"/>
                <a:cs typeface="Arial"/>
                <a:sym typeface="Arial"/>
              </a:rPr>
              <a:t>There are three main concepts you need to know in order to successfully understand market basket analysis.</a:t>
            </a:r>
            <a:endParaRPr/>
          </a:p>
          <a:p>
            <a:pPr marL="0" lvl="0" indent="0" algn="l" rtl="0">
              <a:spcBef>
                <a:spcPts val="1000"/>
              </a:spcBef>
              <a:spcAft>
                <a:spcPts val="0"/>
              </a:spcAft>
              <a:buClr>
                <a:schemeClr val="dk1"/>
              </a:buClr>
              <a:buSzPct val="100000"/>
              <a:buFont typeface="Arial"/>
              <a:buNone/>
            </a:pPr>
            <a:endParaRPr sz="2800">
              <a:solidFill>
                <a:srgbClr val="333333"/>
              </a:solidFill>
              <a:latin typeface="Arial"/>
              <a:ea typeface="Arial"/>
              <a:cs typeface="Arial"/>
              <a:sym typeface="Arial"/>
            </a:endParaRPr>
          </a:p>
          <a:p>
            <a:pPr marL="0" lvl="0" indent="0" algn="l" rtl="0">
              <a:spcBef>
                <a:spcPts val="1000"/>
              </a:spcBef>
              <a:spcAft>
                <a:spcPts val="0"/>
              </a:spcAft>
              <a:buClr>
                <a:schemeClr val="dk1"/>
              </a:buClr>
              <a:buSzPct val="100000"/>
              <a:buFont typeface="Arial"/>
              <a:buNone/>
            </a:pPr>
            <a:endParaRPr sz="2800">
              <a:solidFill>
                <a:srgbClr val="333333"/>
              </a:solidFill>
              <a:latin typeface="Arial"/>
              <a:ea typeface="Arial"/>
              <a:cs typeface="Arial"/>
              <a:sym typeface="Arial"/>
            </a:endParaRPr>
          </a:p>
          <a:p>
            <a:pPr marL="0" lvl="0" indent="0" algn="l" rtl="0">
              <a:spcBef>
                <a:spcPts val="1000"/>
              </a:spcBef>
              <a:spcAft>
                <a:spcPts val="0"/>
              </a:spcAft>
              <a:buClr>
                <a:srgbClr val="333333"/>
              </a:buClr>
              <a:buSzPct val="100000"/>
              <a:buFont typeface="Arial"/>
              <a:buNone/>
            </a:pPr>
            <a:r>
              <a:rPr lang="en-US" sz="2800">
                <a:solidFill>
                  <a:srgbClr val="333333"/>
                </a:solidFill>
                <a:latin typeface="Arial"/>
                <a:ea typeface="Arial"/>
                <a:cs typeface="Arial"/>
                <a:sym typeface="Arial"/>
              </a:rPr>
              <a:t>1.SUPPORT </a:t>
            </a:r>
            <a:endParaRPr/>
          </a:p>
          <a:p>
            <a:pPr marL="0" lvl="0" indent="0" algn="l" rtl="0">
              <a:spcBef>
                <a:spcPts val="1000"/>
              </a:spcBef>
              <a:spcAft>
                <a:spcPts val="0"/>
              </a:spcAft>
              <a:buClr>
                <a:srgbClr val="333333"/>
              </a:buClr>
              <a:buSzPct val="100000"/>
              <a:buFont typeface="Arial"/>
              <a:buNone/>
            </a:pPr>
            <a:r>
              <a:rPr lang="en-US" sz="2800">
                <a:solidFill>
                  <a:srgbClr val="333333"/>
                </a:solidFill>
                <a:latin typeface="Arial"/>
                <a:ea typeface="Arial"/>
                <a:cs typeface="Arial"/>
                <a:sym typeface="Arial"/>
              </a:rPr>
              <a:t>2.CONFIDENCE</a:t>
            </a:r>
            <a:endParaRPr/>
          </a:p>
          <a:p>
            <a:pPr marL="0" lvl="0" indent="0" algn="l" rtl="0">
              <a:spcBef>
                <a:spcPts val="1000"/>
              </a:spcBef>
              <a:spcAft>
                <a:spcPts val="0"/>
              </a:spcAft>
              <a:buClr>
                <a:srgbClr val="333333"/>
              </a:buClr>
              <a:buSzPct val="100000"/>
              <a:buFont typeface="Arial"/>
              <a:buNone/>
            </a:pPr>
            <a:r>
              <a:rPr lang="en-US" sz="2800">
                <a:solidFill>
                  <a:srgbClr val="333333"/>
                </a:solidFill>
                <a:latin typeface="Arial"/>
                <a:ea typeface="Arial"/>
                <a:cs typeface="Arial"/>
                <a:sym typeface="Arial"/>
              </a:rPr>
              <a:t>3.LIFT </a:t>
            </a:r>
            <a:endParaRPr sz="2800"/>
          </a:p>
          <a:p>
            <a:pPr marL="0" lvl="0" indent="0" algn="l" rtl="0">
              <a:spcBef>
                <a:spcPts val="1000"/>
              </a:spcBef>
              <a:spcAft>
                <a:spcPts val="0"/>
              </a:spcAft>
              <a:buNone/>
            </a:pPr>
            <a:endParaRPr/>
          </a:p>
        </p:txBody>
      </p:sp>
      <p:pic>
        <p:nvPicPr>
          <p:cNvPr id="172" name="Google Shape;172;p27"/>
          <p:cNvPicPr preferRelativeResize="0"/>
          <p:nvPr/>
        </p:nvPicPr>
        <p:blipFill rotWithShape="1">
          <a:blip r:embed="rId3">
            <a:alphaModFix/>
          </a:blip>
          <a:srcRect/>
          <a:stretch/>
        </p:blipFill>
        <p:spPr>
          <a:xfrm>
            <a:off x="5183188" y="1574358"/>
            <a:ext cx="6172200" cy="5001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Algorithms Used In Market Basket Analysis</a:t>
            </a:r>
            <a:endParaRPr/>
          </a:p>
        </p:txBody>
      </p:sp>
      <p:sp>
        <p:nvSpPr>
          <p:cNvPr id="178" name="Google Shape;178;p2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228600" lvl="0" indent="-228600" algn="just" rtl="0">
              <a:spcBef>
                <a:spcPts val="0"/>
              </a:spcBef>
              <a:spcAft>
                <a:spcPts val="0"/>
              </a:spcAft>
              <a:buClr>
                <a:srgbClr val="222222"/>
              </a:buClr>
              <a:buSzPts val="2800"/>
              <a:buChar char="•"/>
            </a:pPr>
            <a:r>
              <a:rPr lang="en-US">
                <a:solidFill>
                  <a:srgbClr val="222222"/>
                </a:solidFill>
                <a:latin typeface="Lato"/>
                <a:ea typeface="Lato"/>
                <a:cs typeface="Lato"/>
                <a:sym typeface="Lato"/>
              </a:rPr>
              <a:t>There are multiple data mining techniques and algorithms used in Market Basket Analysis. One of the important objectives is “</a:t>
            </a:r>
            <a:r>
              <a:rPr lang="en-US" i="1">
                <a:solidFill>
                  <a:srgbClr val="222222"/>
                </a:solidFill>
                <a:latin typeface="Lato"/>
                <a:ea typeface="Lato"/>
                <a:cs typeface="Lato"/>
                <a:sym typeface="Lato"/>
              </a:rPr>
              <a:t>to predict the probability of items that are being bought together by customers.”</a:t>
            </a:r>
            <a:endParaRPr/>
          </a:p>
          <a:p>
            <a:pPr marL="0" lvl="0" indent="0" algn="just" rtl="0">
              <a:spcBef>
                <a:spcPts val="1000"/>
              </a:spcBef>
              <a:spcAft>
                <a:spcPts val="0"/>
              </a:spcAft>
              <a:buClr>
                <a:schemeClr val="dk1"/>
              </a:buClr>
              <a:buSzPts val="2800"/>
              <a:buFont typeface="Arial"/>
              <a:buNone/>
            </a:pPr>
            <a:endParaRPr>
              <a:solidFill>
                <a:srgbClr val="222222"/>
              </a:solidFill>
              <a:latin typeface="Lato"/>
              <a:ea typeface="Lato"/>
              <a:cs typeface="Lato"/>
              <a:sym typeface="Lato"/>
            </a:endParaRPr>
          </a:p>
          <a:p>
            <a:pPr marL="228600" lvl="0" indent="-228600" algn="just" rtl="0">
              <a:spcBef>
                <a:spcPts val="1000"/>
              </a:spcBef>
              <a:spcAft>
                <a:spcPts val="0"/>
              </a:spcAft>
              <a:buClr>
                <a:srgbClr val="222222"/>
              </a:buClr>
              <a:buSzPts val="2800"/>
              <a:buChar char="•"/>
            </a:pPr>
            <a:r>
              <a:rPr lang="en-US" b="1">
                <a:solidFill>
                  <a:srgbClr val="222222"/>
                </a:solidFill>
                <a:latin typeface="Lato"/>
                <a:ea typeface="Lato"/>
                <a:cs typeface="Lato"/>
                <a:sym typeface="Lato"/>
              </a:rPr>
              <a:t>Apriori Algorithm</a:t>
            </a:r>
            <a:endParaRPr>
              <a:solidFill>
                <a:srgbClr val="222222"/>
              </a:solidFill>
              <a:latin typeface="Lato"/>
              <a:ea typeface="Lato"/>
              <a:cs typeface="Lato"/>
              <a:sym typeface="Lato"/>
            </a:endParaRPr>
          </a:p>
          <a:p>
            <a:pPr marL="228600" lvl="0" indent="-228600" algn="just" rtl="0">
              <a:spcBef>
                <a:spcPts val="1000"/>
              </a:spcBef>
              <a:spcAft>
                <a:spcPts val="0"/>
              </a:spcAft>
              <a:buClr>
                <a:srgbClr val="222222"/>
              </a:buClr>
              <a:buSzPts val="2800"/>
              <a:buChar char="•"/>
            </a:pPr>
            <a:r>
              <a:rPr lang="en-US" b="1">
                <a:solidFill>
                  <a:srgbClr val="222222"/>
                </a:solidFill>
                <a:latin typeface="Lato"/>
                <a:ea typeface="Lato"/>
                <a:cs typeface="Lato"/>
                <a:sym typeface="Lato"/>
              </a:rPr>
              <a:t>AIS</a:t>
            </a:r>
            <a:endParaRPr>
              <a:solidFill>
                <a:srgbClr val="222222"/>
              </a:solidFill>
              <a:latin typeface="Lato"/>
              <a:ea typeface="Lato"/>
              <a:cs typeface="Lato"/>
              <a:sym typeface="Lato"/>
            </a:endParaRPr>
          </a:p>
          <a:p>
            <a:pPr marL="228600" lvl="0" indent="-228600" algn="just" rtl="0">
              <a:spcBef>
                <a:spcPts val="1000"/>
              </a:spcBef>
              <a:spcAft>
                <a:spcPts val="0"/>
              </a:spcAft>
              <a:buClr>
                <a:srgbClr val="222222"/>
              </a:buClr>
              <a:buSzPts val="2800"/>
              <a:buChar char="•"/>
            </a:pPr>
            <a:r>
              <a:rPr lang="en-US" b="1">
                <a:solidFill>
                  <a:srgbClr val="222222"/>
                </a:solidFill>
                <a:latin typeface="Lato"/>
                <a:ea typeface="Lato"/>
                <a:cs typeface="Lato"/>
                <a:sym typeface="Lato"/>
              </a:rPr>
              <a:t>SETM Algorithm</a:t>
            </a:r>
            <a:endParaRPr>
              <a:solidFill>
                <a:srgbClr val="222222"/>
              </a:solidFill>
              <a:latin typeface="Lato"/>
              <a:ea typeface="Lato"/>
              <a:cs typeface="Lato"/>
              <a:sym typeface="Lato"/>
            </a:endParaRPr>
          </a:p>
          <a:p>
            <a:pPr marL="228600" lvl="0" indent="-228600" algn="just" rtl="0">
              <a:spcBef>
                <a:spcPts val="1000"/>
              </a:spcBef>
              <a:spcAft>
                <a:spcPts val="0"/>
              </a:spcAft>
              <a:buClr>
                <a:srgbClr val="222222"/>
              </a:buClr>
              <a:buSzPts val="2800"/>
              <a:buChar char="•"/>
            </a:pPr>
            <a:r>
              <a:rPr lang="en-US" b="1">
                <a:solidFill>
                  <a:srgbClr val="222222"/>
                </a:solidFill>
                <a:latin typeface="Lato"/>
                <a:ea typeface="Lato"/>
                <a:cs typeface="Lato"/>
                <a:sym typeface="Lato"/>
              </a:rPr>
              <a:t>FP Growth</a:t>
            </a:r>
            <a:endParaRPr>
              <a:solidFill>
                <a:srgbClr val="222222"/>
              </a:solidFill>
              <a:latin typeface="Lato"/>
              <a:ea typeface="Lato"/>
              <a:cs typeface="Lato"/>
              <a:sym typeface="Lato"/>
            </a:endParaRPr>
          </a:p>
          <a:p>
            <a:pPr marL="228600" lvl="0" indent="-50800" algn="l" rtl="0">
              <a:spcBef>
                <a:spcPts val="1000"/>
              </a:spcBef>
              <a:spcAft>
                <a:spcPts val="0"/>
              </a:spcAft>
              <a:buClr>
                <a:schemeClr val="dk1"/>
              </a:buClr>
              <a:buSzPts val="2800"/>
              <a:buFont typeface="Arial"/>
              <a:buNone/>
            </a:pPr>
            <a:endParaRPr/>
          </a:p>
          <a:p>
            <a:pPr marL="0" lvl="0" indent="0" algn="l" rtl="0">
              <a:spcBef>
                <a:spcPts val="100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rgbClr val="222222"/>
              </a:buClr>
              <a:buSzPts val="2000"/>
              <a:buFont typeface="Arial Black"/>
              <a:buNone/>
            </a:pPr>
            <a:r>
              <a:rPr lang="en-US" sz="2600" b="1">
                <a:solidFill>
                  <a:srgbClr val="222222"/>
                </a:solidFill>
                <a:latin typeface="Book Antiqua"/>
                <a:ea typeface="Book Antiqua"/>
                <a:cs typeface="Book Antiqua"/>
                <a:sym typeface="Book Antiqua"/>
              </a:rPr>
              <a:t>Implementing Market Basket Analysis Using the Apriori Method</a:t>
            </a:r>
            <a:br>
              <a:rPr lang="en-US" sz="2600" b="1">
                <a:solidFill>
                  <a:srgbClr val="222222"/>
                </a:solidFill>
                <a:latin typeface="Book Antiqua"/>
                <a:ea typeface="Book Antiqua"/>
                <a:cs typeface="Book Antiqua"/>
                <a:sym typeface="Book Antiqua"/>
              </a:rPr>
            </a:br>
            <a:endParaRPr sz="5000" b="1">
              <a:latin typeface="Book Antiqua"/>
              <a:ea typeface="Book Antiqua"/>
              <a:cs typeface="Book Antiqua"/>
              <a:sym typeface="Book Antiqua"/>
            </a:endParaRPr>
          </a:p>
        </p:txBody>
      </p:sp>
      <p:sp>
        <p:nvSpPr>
          <p:cNvPr id="184" name="Google Shape;184;p29"/>
          <p:cNvSpPr txBox="1">
            <a:spLocks noGrp="1"/>
          </p:cNvSpPr>
          <p:nvPr>
            <p:ph type="body" idx="1"/>
          </p:nvPr>
        </p:nvSpPr>
        <p:spPr>
          <a:xfrm>
            <a:off x="838200" y="1340300"/>
            <a:ext cx="10515600" cy="5048400"/>
          </a:xfrm>
          <a:prstGeom prst="rect">
            <a:avLst/>
          </a:prstGeom>
        </p:spPr>
        <p:txBody>
          <a:bodyPr spcFirstLastPara="1" wrap="square" lIns="91425" tIns="45700" rIns="91425" bIns="45700" anchor="t" anchorCtr="0">
            <a:normAutofit fontScale="92500" lnSpcReduction="20000"/>
          </a:bodyPr>
          <a:lstStyle/>
          <a:p>
            <a:pPr marL="0" lvl="0" indent="0" algn="l" rtl="0">
              <a:spcBef>
                <a:spcPts val="0"/>
              </a:spcBef>
              <a:spcAft>
                <a:spcPts val="0"/>
              </a:spcAft>
              <a:buNone/>
            </a:pPr>
            <a:r>
              <a:rPr lang="en-US">
                <a:solidFill>
                  <a:srgbClr val="222222"/>
                </a:solidFill>
                <a:latin typeface="Lato"/>
                <a:ea typeface="Lato"/>
                <a:cs typeface="Lato"/>
                <a:sym typeface="Lato"/>
              </a:rPr>
              <a:t>The Apriori algorithm is frequently used by data scientists. We are required to import the  necessary libraries. Python provides the </a:t>
            </a:r>
            <a:r>
              <a:rPr lang="en-US" b="1" i="1">
                <a:solidFill>
                  <a:srgbClr val="222222"/>
                </a:solidFill>
                <a:latin typeface="Lato"/>
                <a:ea typeface="Lato"/>
                <a:cs typeface="Lato"/>
                <a:sym typeface="Lato"/>
              </a:rPr>
              <a:t>apyori</a:t>
            </a:r>
            <a:r>
              <a:rPr lang="en-US">
                <a:solidFill>
                  <a:srgbClr val="222222"/>
                </a:solidFill>
                <a:latin typeface="Lato"/>
                <a:ea typeface="Lato"/>
                <a:cs typeface="Lato"/>
                <a:sym typeface="Lato"/>
              </a:rPr>
              <a:t> as an API that is required to be imported to run the Apriori Algorithm.</a:t>
            </a:r>
            <a:endParaRPr>
              <a:solidFill>
                <a:srgbClr val="222222"/>
              </a:solidFill>
              <a:latin typeface="Lato"/>
              <a:ea typeface="Lato"/>
              <a:cs typeface="Lato"/>
              <a:sym typeface="Lato"/>
            </a:endParaRPr>
          </a:p>
          <a:p>
            <a:pPr marL="0" lvl="0" indent="0" algn="l" rtl="0">
              <a:spcBef>
                <a:spcPts val="0"/>
              </a:spcBef>
              <a:spcAft>
                <a:spcPts val="0"/>
              </a:spcAft>
              <a:buNone/>
            </a:pPr>
            <a:br>
              <a:rPr lang="en-US">
                <a:solidFill>
                  <a:srgbClr val="222222"/>
                </a:solidFill>
                <a:latin typeface="Lato"/>
                <a:ea typeface="Lato"/>
                <a:cs typeface="Lato"/>
                <a:sym typeface="Lato"/>
              </a:rPr>
            </a:br>
            <a:r>
              <a:rPr lang="en-US" b="1">
                <a:solidFill>
                  <a:srgbClr val="BB9AF7"/>
                </a:solidFill>
                <a:latin typeface="Arial"/>
                <a:ea typeface="Arial"/>
                <a:cs typeface="Arial"/>
                <a:sym typeface="Arial"/>
              </a:rPr>
              <a:t>import</a:t>
            </a:r>
            <a:r>
              <a:rPr lang="en-US">
                <a:solidFill>
                  <a:srgbClr val="9AA5CE"/>
                </a:solidFill>
                <a:latin typeface="Arial"/>
                <a:ea typeface="Arial"/>
                <a:cs typeface="Arial"/>
                <a:sym typeface="Arial"/>
              </a:rPr>
              <a:t> pandas </a:t>
            </a:r>
            <a:r>
              <a:rPr lang="en-US" b="1">
                <a:solidFill>
                  <a:srgbClr val="BB9AF7"/>
                </a:solidFill>
                <a:latin typeface="Arial"/>
                <a:ea typeface="Arial"/>
                <a:cs typeface="Arial"/>
                <a:sym typeface="Arial"/>
              </a:rPr>
              <a:t>as</a:t>
            </a:r>
            <a:r>
              <a:rPr lang="en-US">
                <a:solidFill>
                  <a:srgbClr val="9AA5CE"/>
                </a:solidFill>
                <a:latin typeface="Arial"/>
                <a:ea typeface="Arial"/>
                <a:cs typeface="Arial"/>
                <a:sym typeface="Arial"/>
              </a:rPr>
              <a:t> pd</a:t>
            </a:r>
            <a:endParaRPr/>
          </a:p>
          <a:p>
            <a:pPr marL="0" lvl="0" indent="0" algn="l" rtl="0">
              <a:spcBef>
                <a:spcPts val="1000"/>
              </a:spcBef>
              <a:spcAft>
                <a:spcPts val="0"/>
              </a:spcAft>
              <a:buClr>
                <a:srgbClr val="BB9AF7"/>
              </a:buClr>
              <a:buSzPct val="100000"/>
              <a:buFont typeface="Arial"/>
              <a:buNone/>
            </a:pPr>
            <a:r>
              <a:rPr lang="en-US" b="1">
                <a:solidFill>
                  <a:srgbClr val="BB9AF7"/>
                </a:solidFill>
                <a:latin typeface="Arial"/>
                <a:ea typeface="Arial"/>
                <a:cs typeface="Arial"/>
                <a:sym typeface="Arial"/>
              </a:rPr>
              <a:t>import</a:t>
            </a:r>
            <a:r>
              <a:rPr lang="en-US">
                <a:solidFill>
                  <a:srgbClr val="9AA5CE"/>
                </a:solidFill>
                <a:latin typeface="Arial"/>
                <a:ea typeface="Arial"/>
                <a:cs typeface="Arial"/>
                <a:sym typeface="Arial"/>
              </a:rPr>
              <a:t> numpy </a:t>
            </a:r>
            <a:r>
              <a:rPr lang="en-US" b="1">
                <a:solidFill>
                  <a:srgbClr val="BB9AF7"/>
                </a:solidFill>
                <a:latin typeface="Arial"/>
                <a:ea typeface="Arial"/>
                <a:cs typeface="Arial"/>
                <a:sym typeface="Arial"/>
              </a:rPr>
              <a:t>as</a:t>
            </a:r>
            <a:r>
              <a:rPr lang="en-US">
                <a:solidFill>
                  <a:srgbClr val="9AA5CE"/>
                </a:solidFill>
                <a:latin typeface="Arial"/>
                <a:ea typeface="Arial"/>
                <a:cs typeface="Arial"/>
                <a:sym typeface="Arial"/>
              </a:rPr>
              <a:t> np</a:t>
            </a:r>
            <a:endParaRPr>
              <a:solidFill>
                <a:srgbClr val="9AA5CE"/>
              </a:solidFill>
              <a:latin typeface="Arial"/>
              <a:ea typeface="Arial"/>
              <a:cs typeface="Arial"/>
              <a:sym typeface="Arial"/>
            </a:endParaRPr>
          </a:p>
          <a:p>
            <a:pPr marL="0" lvl="0" indent="0" algn="l" rtl="0">
              <a:spcBef>
                <a:spcPts val="1000"/>
              </a:spcBef>
              <a:spcAft>
                <a:spcPts val="0"/>
              </a:spcAft>
              <a:buClr>
                <a:srgbClr val="BB9AF7"/>
              </a:buClr>
              <a:buSzPct val="100000"/>
              <a:buFont typeface="Arial"/>
              <a:buNone/>
            </a:pPr>
            <a:r>
              <a:rPr lang="en-US" b="1">
                <a:solidFill>
                  <a:srgbClr val="BB9AF7"/>
                </a:solidFill>
                <a:latin typeface="Arial"/>
                <a:ea typeface="Arial"/>
                <a:cs typeface="Arial"/>
                <a:sym typeface="Arial"/>
              </a:rPr>
              <a:t>from</a:t>
            </a:r>
            <a:r>
              <a:rPr lang="en-US">
                <a:solidFill>
                  <a:srgbClr val="9AA5CE"/>
                </a:solidFill>
                <a:latin typeface="Arial"/>
                <a:ea typeface="Arial"/>
                <a:cs typeface="Arial"/>
                <a:sym typeface="Arial"/>
              </a:rPr>
              <a:t> apyori </a:t>
            </a:r>
            <a:r>
              <a:rPr lang="en-US" b="1">
                <a:solidFill>
                  <a:srgbClr val="BB9AF7"/>
                </a:solidFill>
                <a:latin typeface="Arial"/>
                <a:ea typeface="Arial"/>
                <a:cs typeface="Arial"/>
                <a:sym typeface="Arial"/>
              </a:rPr>
              <a:t>import</a:t>
            </a:r>
            <a:r>
              <a:rPr lang="en-US">
                <a:solidFill>
                  <a:srgbClr val="9AA5CE"/>
                </a:solidFill>
                <a:latin typeface="Arial"/>
                <a:ea typeface="Arial"/>
                <a:cs typeface="Arial"/>
                <a:sym typeface="Arial"/>
              </a:rPr>
              <a:t> apriori</a:t>
            </a:r>
            <a:endParaRPr>
              <a:solidFill>
                <a:srgbClr val="9AA5CE"/>
              </a:solidFill>
              <a:latin typeface="Arial"/>
              <a:ea typeface="Arial"/>
              <a:cs typeface="Arial"/>
              <a:sym typeface="Arial"/>
            </a:endParaRPr>
          </a:p>
          <a:p>
            <a:pPr marL="0" lvl="0" indent="0" algn="l" rtl="0">
              <a:spcBef>
                <a:spcPts val="1000"/>
              </a:spcBef>
              <a:spcAft>
                <a:spcPts val="0"/>
              </a:spcAft>
              <a:buClr>
                <a:srgbClr val="9AA5CE"/>
              </a:buClr>
              <a:buSzPct val="100000"/>
              <a:buFont typeface="Arial"/>
              <a:buNone/>
            </a:pPr>
            <a:r>
              <a:rPr lang="en-US">
                <a:solidFill>
                  <a:srgbClr val="9AA5CE"/>
                </a:solidFill>
                <a:latin typeface="Arial"/>
                <a:ea typeface="Arial"/>
                <a:cs typeface="Arial"/>
                <a:sym typeface="Arial"/>
              </a:rPr>
              <a:t>st_df=pd.read_csv("store_data.csv",header=None)</a:t>
            </a:r>
            <a:endParaRPr/>
          </a:p>
          <a:p>
            <a:pPr marL="0" lvl="0" indent="0" algn="l" rtl="0">
              <a:spcBef>
                <a:spcPts val="1000"/>
              </a:spcBef>
              <a:spcAft>
                <a:spcPts val="0"/>
              </a:spcAft>
              <a:buClr>
                <a:srgbClr val="9AA5CE"/>
              </a:buClr>
              <a:buSzPct val="100000"/>
              <a:buFont typeface="Arial"/>
              <a:buNone/>
            </a:pPr>
            <a:r>
              <a:rPr lang="en-US">
                <a:solidFill>
                  <a:srgbClr val="9AA5CE"/>
                </a:solidFill>
                <a:latin typeface="Arial"/>
                <a:ea typeface="Arial"/>
                <a:cs typeface="Arial"/>
                <a:sym typeface="Arial"/>
              </a:rPr>
              <a:t>print(st_df)</a:t>
            </a:r>
            <a:endParaRPr>
              <a:solidFill>
                <a:srgbClr val="9AA5CE"/>
              </a:solidFill>
              <a:latin typeface="Arial"/>
              <a:ea typeface="Arial"/>
              <a:cs typeface="Arial"/>
              <a:sym typeface="Arial"/>
            </a:endParaRPr>
          </a:p>
          <a:p>
            <a:pPr marL="0" lvl="0" indent="0" algn="l" rtl="0">
              <a:spcBef>
                <a:spcPts val="1000"/>
              </a:spcBef>
              <a:spcAft>
                <a:spcPts val="0"/>
              </a:spcAft>
              <a:buClr>
                <a:schemeClr val="dk1"/>
              </a:buClr>
              <a:buSzPct val="100000"/>
              <a:buFont typeface="Arial"/>
              <a:buNone/>
            </a:pPr>
            <a:endParaRPr>
              <a:solidFill>
                <a:srgbClr val="9AA5CE"/>
              </a:solidFill>
              <a:latin typeface="Arial"/>
              <a:ea typeface="Arial"/>
              <a:cs typeface="Arial"/>
              <a:sym typeface="Arial"/>
            </a:endParaRPr>
          </a:p>
          <a:p>
            <a:pPr marL="0" lvl="0" indent="0" algn="l" rtl="0">
              <a:spcBef>
                <a:spcPts val="1000"/>
              </a:spcBef>
              <a:spcAft>
                <a:spcPts val="0"/>
              </a:spcAft>
              <a:buClr>
                <a:srgbClr val="222222"/>
              </a:buClr>
              <a:buSzPct val="100000"/>
              <a:buFont typeface="Arial"/>
              <a:buNone/>
            </a:pPr>
            <a:r>
              <a:rPr lang="en-US">
                <a:solidFill>
                  <a:srgbClr val="222222"/>
                </a:solidFill>
                <a:latin typeface="Lato"/>
                <a:ea typeface="Lato"/>
                <a:cs typeface="Lato"/>
                <a:sym typeface="Lato"/>
              </a:rPr>
              <a:t> Now we want to read the dataset that is downloaded from Kaggle. There is no header in the dataset; hence, the first row contains the first transaction, so we have mentioned </a:t>
            </a:r>
            <a:r>
              <a:rPr lang="en-US" i="1">
                <a:solidFill>
                  <a:srgbClr val="222222"/>
                </a:solidFill>
                <a:latin typeface="Lato"/>
                <a:ea typeface="Lato"/>
                <a:cs typeface="Lato"/>
                <a:sym typeface="Lato"/>
              </a:rPr>
              <a:t>header = None</a:t>
            </a:r>
            <a:r>
              <a:rPr lang="en-US">
                <a:solidFill>
                  <a:srgbClr val="222222"/>
                </a:solidFill>
                <a:latin typeface="Lato"/>
                <a:ea typeface="Lato"/>
                <a:cs typeface="Lato"/>
                <a:sym typeface="Lato"/>
              </a:rPr>
              <a:t> here.</a:t>
            </a:r>
            <a:endParaRPr/>
          </a:p>
          <a:p>
            <a:pPr marL="0" lvl="0" indent="0" algn="l" rtl="0">
              <a:spcBef>
                <a:spcPts val="0"/>
              </a:spcBef>
              <a:spcAft>
                <a:spcPts val="0"/>
              </a:spcAft>
              <a:buClr>
                <a:srgbClr val="222222"/>
              </a:buClr>
              <a:buSzPct val="71428"/>
              <a:buFont typeface="Arial Black"/>
              <a:buNone/>
            </a:pPr>
            <a:endParaRPr>
              <a:solidFill>
                <a:srgbClr val="222222"/>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OUTPUT FOR THE ABOVE DATASET </a:t>
            </a:r>
            <a:endParaRPr/>
          </a:p>
        </p:txBody>
      </p:sp>
      <p:sp>
        <p:nvSpPr>
          <p:cNvPr id="190" name="Google Shape;190;p3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fontScale="55000" lnSpcReduction="20000"/>
          </a:bodyPr>
          <a:lstStyle/>
          <a:p>
            <a:pPr marL="0" lvl="0" indent="0" algn="l" rtl="0">
              <a:spcBef>
                <a:spcPts val="0"/>
              </a:spcBef>
              <a:spcAft>
                <a:spcPts val="0"/>
              </a:spcAft>
              <a:buClr>
                <a:schemeClr val="dk1"/>
              </a:buClr>
              <a:buSzPct val="100000"/>
              <a:buFont typeface="Arial"/>
              <a:buNone/>
            </a:pPr>
            <a:r>
              <a:rPr lang="en-US"/>
              <a:t> 0                  1            2   ...               17       18         19</a:t>
            </a:r>
            <a:endParaRPr/>
          </a:p>
          <a:p>
            <a:pPr marL="0" lvl="0" indent="0" algn="l" rtl="0">
              <a:spcBef>
                <a:spcPts val="1000"/>
              </a:spcBef>
              <a:spcAft>
                <a:spcPts val="0"/>
              </a:spcAft>
              <a:buClr>
                <a:schemeClr val="dk1"/>
              </a:buClr>
              <a:buSzPct val="100000"/>
              <a:buFont typeface="Arial"/>
              <a:buNone/>
            </a:pPr>
            <a:r>
              <a:rPr lang="en-US"/>
              <a:t>0            shrimp            almonds      avocado  ...  frozen smoothie  spinach  olive oil</a:t>
            </a:r>
            <a:endParaRPr/>
          </a:p>
          <a:p>
            <a:pPr marL="0" lvl="0" indent="0" algn="l" rtl="0">
              <a:spcBef>
                <a:spcPts val="1000"/>
              </a:spcBef>
              <a:spcAft>
                <a:spcPts val="0"/>
              </a:spcAft>
              <a:buClr>
                <a:schemeClr val="dk1"/>
              </a:buClr>
              <a:buSzPct val="100000"/>
              <a:buFont typeface="Arial"/>
              <a:buNone/>
            </a:pPr>
            <a:r>
              <a:rPr lang="en-US"/>
              <a:t>1           burgers          meatballs         eggs  ...              NaN      NaN        NaN</a:t>
            </a:r>
            <a:endParaRPr/>
          </a:p>
          <a:p>
            <a:pPr marL="0" lvl="0" indent="0" algn="l" rtl="0">
              <a:spcBef>
                <a:spcPts val="1000"/>
              </a:spcBef>
              <a:spcAft>
                <a:spcPts val="0"/>
              </a:spcAft>
              <a:buClr>
                <a:schemeClr val="dk1"/>
              </a:buClr>
              <a:buSzPct val="100000"/>
              <a:buFont typeface="Arial"/>
              <a:buNone/>
            </a:pPr>
            <a:r>
              <a:rPr lang="en-US"/>
              <a:t>2           chutney                NaN          NaN  ...              NaN      NaN        NaN</a:t>
            </a:r>
            <a:endParaRPr/>
          </a:p>
          <a:p>
            <a:pPr marL="0" lvl="0" indent="0" algn="l" rtl="0">
              <a:spcBef>
                <a:spcPts val="1000"/>
              </a:spcBef>
              <a:spcAft>
                <a:spcPts val="0"/>
              </a:spcAft>
              <a:buClr>
                <a:schemeClr val="dk1"/>
              </a:buClr>
              <a:buSzPct val="100000"/>
              <a:buFont typeface="Arial"/>
              <a:buNone/>
            </a:pPr>
            <a:r>
              <a:rPr lang="en-US"/>
              <a:t>3            turkey            avocado          NaN  ...              NaN      NaN        NaN</a:t>
            </a:r>
            <a:endParaRPr/>
          </a:p>
          <a:p>
            <a:pPr marL="0" lvl="0" indent="0" algn="l" rtl="0">
              <a:spcBef>
                <a:spcPts val="1000"/>
              </a:spcBef>
              <a:spcAft>
                <a:spcPts val="0"/>
              </a:spcAft>
              <a:buClr>
                <a:schemeClr val="dk1"/>
              </a:buClr>
              <a:buSzPct val="100000"/>
              <a:buFont typeface="Arial"/>
              <a:buNone/>
            </a:pPr>
            <a:r>
              <a:rPr lang="en-US"/>
              <a:t>4     mineral water               milk   energy bar  ...              NaN      NaN        NaN</a:t>
            </a:r>
            <a:endParaRPr/>
          </a:p>
          <a:p>
            <a:pPr marL="0" lvl="0" indent="0" algn="l" rtl="0">
              <a:spcBef>
                <a:spcPts val="1000"/>
              </a:spcBef>
              <a:spcAft>
                <a:spcPts val="0"/>
              </a:spcAft>
              <a:buClr>
                <a:schemeClr val="dk1"/>
              </a:buClr>
              <a:buSzPct val="100000"/>
              <a:buFont typeface="Arial"/>
              <a:buNone/>
            </a:pPr>
            <a:r>
              <a:rPr lang="en-US"/>
              <a:t>...             ...                ...          ...  ...              ...      ...        ...</a:t>
            </a:r>
            <a:endParaRPr/>
          </a:p>
          <a:p>
            <a:pPr marL="0" lvl="0" indent="0" algn="l" rtl="0">
              <a:spcBef>
                <a:spcPts val="1000"/>
              </a:spcBef>
              <a:spcAft>
                <a:spcPts val="0"/>
              </a:spcAft>
              <a:buClr>
                <a:schemeClr val="dk1"/>
              </a:buClr>
              <a:buSzPct val="100000"/>
              <a:buFont typeface="Arial"/>
              <a:buNone/>
            </a:pPr>
            <a:r>
              <a:rPr lang="en-US"/>
              <a:t>7496         butter         light mayo  fresh bread  ...              NaN      NaN        NaN</a:t>
            </a:r>
            <a:endParaRPr/>
          </a:p>
          <a:p>
            <a:pPr marL="0" lvl="0" indent="0" algn="l" rtl="0">
              <a:spcBef>
                <a:spcPts val="1000"/>
              </a:spcBef>
              <a:spcAft>
                <a:spcPts val="0"/>
              </a:spcAft>
              <a:buClr>
                <a:schemeClr val="dk1"/>
              </a:buClr>
              <a:buSzPct val="100000"/>
              <a:buFont typeface="Arial"/>
              <a:buNone/>
            </a:pPr>
            <a:r>
              <a:rPr lang="en-US"/>
              <a:t>7497        burgers  frozen vegetables         eggs  ...              NaN      NaN        NaN</a:t>
            </a:r>
            <a:endParaRPr/>
          </a:p>
          <a:p>
            <a:pPr marL="0" lvl="0" indent="0" algn="l" rtl="0">
              <a:spcBef>
                <a:spcPts val="1000"/>
              </a:spcBef>
              <a:spcAft>
                <a:spcPts val="0"/>
              </a:spcAft>
              <a:buClr>
                <a:schemeClr val="dk1"/>
              </a:buClr>
              <a:buSzPct val="100000"/>
              <a:buFont typeface="Arial"/>
              <a:buNone/>
            </a:pPr>
            <a:r>
              <a:rPr lang="en-US"/>
              <a:t>7498        chicken                NaN          NaN  ...              NaN      NaN        NaN</a:t>
            </a:r>
            <a:endParaRPr/>
          </a:p>
          <a:p>
            <a:pPr marL="0" lvl="0" indent="0" algn="l" rtl="0">
              <a:spcBef>
                <a:spcPts val="1000"/>
              </a:spcBef>
              <a:spcAft>
                <a:spcPts val="0"/>
              </a:spcAft>
              <a:buClr>
                <a:schemeClr val="dk1"/>
              </a:buClr>
              <a:buSzPct val="100000"/>
              <a:buFont typeface="Arial"/>
              <a:buNone/>
            </a:pPr>
            <a:r>
              <a:rPr lang="en-US"/>
              <a:t>7499       escalope          green tea          NaN  ...              NaN      NaN        NaN</a:t>
            </a:r>
            <a:endParaRPr/>
          </a:p>
          <a:p>
            <a:pPr marL="0" lvl="0" indent="0" algn="l" rtl="0">
              <a:spcBef>
                <a:spcPts val="1000"/>
              </a:spcBef>
              <a:spcAft>
                <a:spcPts val="0"/>
              </a:spcAft>
              <a:buClr>
                <a:schemeClr val="dk1"/>
              </a:buClr>
              <a:buSzPct val="100000"/>
              <a:buFont typeface="Arial"/>
              <a:buNone/>
            </a:pPr>
            <a:r>
              <a:rPr lang="en-US"/>
              <a:t>7500           eggs    frozen smoothie  yogurt cake  ...              NaN      NaN        NaN</a:t>
            </a:r>
            <a:endParaRPr/>
          </a:p>
          <a:p>
            <a:pPr marL="228600" lvl="0" indent="-104140" algn="l" rtl="0">
              <a:spcBef>
                <a:spcPts val="1000"/>
              </a:spcBef>
              <a:spcAft>
                <a:spcPts val="0"/>
              </a:spcAft>
              <a:buClr>
                <a:schemeClr val="dk1"/>
              </a:buClr>
              <a:buSzPct val="100000"/>
              <a:buFont typeface="Arial"/>
              <a:buNone/>
            </a:pPr>
            <a:endParaRPr/>
          </a:p>
          <a:p>
            <a:pPr marL="0" lvl="0" indent="0" algn="l" rtl="0">
              <a:spcBef>
                <a:spcPts val="1000"/>
              </a:spcBef>
              <a:spcAft>
                <a:spcPts val="0"/>
              </a:spcAft>
              <a:buClr>
                <a:schemeClr val="dk1"/>
              </a:buClr>
              <a:buSzPct val="100000"/>
              <a:buFont typeface="Arial"/>
              <a:buNone/>
            </a:pPr>
            <a:r>
              <a:rPr lang="en-US"/>
              <a:t>[7501 rows x 20 columns]</a:t>
            </a:r>
            <a:endParaRPr/>
          </a:p>
          <a:p>
            <a:pPr marL="0" lvl="0" indent="0" algn="l" rtl="0">
              <a:spcBef>
                <a:spcPts val="100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EXAMPLE : TOTAL ANALYSIS FOR DATASET </a:t>
            </a:r>
            <a:endParaRPr/>
          </a:p>
          <a:p>
            <a:pPr marL="0" lvl="0" indent="0" algn="l" rtl="0">
              <a:spcBef>
                <a:spcPts val="0"/>
              </a:spcBef>
              <a:spcAft>
                <a:spcPts val="0"/>
              </a:spcAft>
              <a:buNone/>
            </a:pPr>
            <a:endParaRPr/>
          </a:p>
        </p:txBody>
      </p:sp>
      <p:sp>
        <p:nvSpPr>
          <p:cNvPr id="196" name="Google Shape;196;p3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197" name="Google Shape;197;p31" descr="Market Basket Analysis Dashboard in Power BI | by Jacky Ogingo | Medium"/>
          <p:cNvPicPr preferRelativeResize="0"/>
          <p:nvPr/>
        </p:nvPicPr>
        <p:blipFill rotWithShape="1">
          <a:blip r:embed="rId3">
            <a:alphaModFix/>
          </a:blip>
          <a:srcRect/>
          <a:stretch/>
        </p:blipFill>
        <p:spPr>
          <a:xfrm>
            <a:off x="381000" y="1825625"/>
            <a:ext cx="11430000" cy="48180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dirty="0">
                <a:latin typeface="Times New Roman"/>
                <a:ea typeface="Times New Roman"/>
                <a:cs typeface="Times New Roman"/>
                <a:sym typeface="Times New Roman"/>
              </a:rPr>
              <a:t>             </a:t>
            </a:r>
            <a:r>
              <a:rPr lang="en-US" b="1" dirty="0">
                <a:latin typeface="Times New Roman"/>
                <a:ea typeface="Times New Roman"/>
                <a:cs typeface="Times New Roman"/>
                <a:sym typeface="Times New Roman"/>
              </a:rPr>
              <a:t>PROBLEM DEFINITION</a:t>
            </a:r>
            <a:endParaRPr dirty="0"/>
          </a:p>
        </p:txBody>
      </p:sp>
      <p:sp>
        <p:nvSpPr>
          <p:cNvPr id="93" name="Google Shape;93;p14"/>
          <p:cNvSpPr txBox="1">
            <a:spLocks noGrp="1"/>
          </p:cNvSpPr>
          <p:nvPr>
            <p:ph type="body" idx="1"/>
          </p:nvPr>
        </p:nvSpPr>
        <p:spPr>
          <a:xfrm>
            <a:off x="838200" y="1825625"/>
            <a:ext cx="10515600" cy="4667250"/>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rgbClr val="374151"/>
              </a:buClr>
              <a:buSzPct val="100000"/>
              <a:buChar char="•"/>
            </a:pPr>
            <a:r>
              <a:rPr lang="en-US" sz="3000" b="0" i="0">
                <a:solidFill>
                  <a:srgbClr val="374151"/>
                </a:solidFill>
                <a:latin typeface="Times New Roman"/>
                <a:ea typeface="Times New Roman"/>
                <a:cs typeface="Times New Roman"/>
                <a:sym typeface="Times New Roman"/>
              </a:rPr>
              <a:t>The Market Basket Insights problem is a data analysis and machine learning problem commonly encountered in retail and e-commerce industries. It involves analyzing customer purchase data to discover patterns, associations, and insights that can be used to improve various aspects of business operations, including marketing, inventory management, and customer experience. Here is a more detailed problem definition:</a:t>
            </a:r>
            <a:endParaRPr/>
          </a:p>
          <a:p>
            <a:pPr marL="228600" lvl="0" indent="-228600" algn="l" rtl="0">
              <a:lnSpc>
                <a:spcPct val="90000"/>
              </a:lnSpc>
              <a:spcBef>
                <a:spcPts val="1000"/>
              </a:spcBef>
              <a:spcAft>
                <a:spcPts val="0"/>
              </a:spcAft>
              <a:buClr>
                <a:srgbClr val="374151"/>
              </a:buClr>
              <a:buSzPct val="100000"/>
              <a:buChar char="•"/>
            </a:pPr>
            <a:r>
              <a:rPr lang="en-US" sz="3000" b="1" i="0">
                <a:solidFill>
                  <a:srgbClr val="374151"/>
                </a:solidFill>
                <a:latin typeface="Times New Roman"/>
                <a:ea typeface="Times New Roman"/>
                <a:cs typeface="Times New Roman"/>
                <a:sym typeface="Times New Roman"/>
              </a:rPr>
              <a:t>Problem:</a:t>
            </a:r>
            <a:r>
              <a:rPr lang="en-US" sz="3000" b="0" i="0">
                <a:solidFill>
                  <a:srgbClr val="374151"/>
                </a:solidFill>
                <a:latin typeface="Times New Roman"/>
                <a:ea typeface="Times New Roman"/>
                <a:cs typeface="Times New Roman"/>
                <a:sym typeface="Times New Roman"/>
              </a:rPr>
              <a:t> Given a dataset of customer transactions, where each transaction consists of a list of items purchased by a customer, the Market Basket Insights problem aims to uncover meaningful relationships, associations, and patterns among these items. The </a:t>
            </a:r>
            <a:r>
              <a:rPr lang="en-US" sz="3000" b="1" i="0">
                <a:solidFill>
                  <a:srgbClr val="374151"/>
                </a:solidFill>
                <a:latin typeface="Times New Roman"/>
                <a:ea typeface="Times New Roman"/>
                <a:cs typeface="Times New Roman"/>
                <a:sym typeface="Times New Roman"/>
              </a:rPr>
              <a:t>goal</a:t>
            </a:r>
            <a:r>
              <a:rPr lang="en-US" sz="3000" b="0" i="0">
                <a:solidFill>
                  <a:srgbClr val="374151"/>
                </a:solidFill>
                <a:latin typeface="Times New Roman"/>
                <a:ea typeface="Times New Roman"/>
                <a:cs typeface="Times New Roman"/>
                <a:sym typeface="Times New Roman"/>
              </a:rPr>
              <a:t> is to gain insights into customer behavior and preferences, as well as to identify opportunities for business improvement.</a:t>
            </a:r>
            <a:endParaRPr/>
          </a:p>
          <a:p>
            <a:pPr marL="228600" lvl="0" indent="-64135"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800"/>
              <a:buFont typeface="Arial"/>
              <a:buNone/>
            </a:pPr>
            <a:r>
              <a:rPr lang="en-US" b="1">
                <a:latin typeface="Book Antiqua"/>
                <a:ea typeface="Book Antiqua"/>
                <a:cs typeface="Book Antiqua"/>
                <a:sym typeface="Book Antiqua"/>
              </a:rPr>
              <a:t>APPLICATIONS</a:t>
            </a:r>
            <a:endParaRPr b="1">
              <a:latin typeface="Book Antiqua"/>
              <a:ea typeface="Book Antiqua"/>
              <a:cs typeface="Book Antiqua"/>
              <a:sym typeface="Book Antiqua"/>
            </a:endParaRPr>
          </a:p>
          <a:p>
            <a:pPr marL="0" lvl="0" indent="0" algn="l" rtl="0">
              <a:spcBef>
                <a:spcPts val="0"/>
              </a:spcBef>
              <a:spcAft>
                <a:spcPts val="0"/>
              </a:spcAft>
              <a:buNone/>
            </a:pPr>
            <a:endParaRPr/>
          </a:p>
        </p:txBody>
      </p:sp>
      <p:sp>
        <p:nvSpPr>
          <p:cNvPr id="203" name="Google Shape;203;p3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65125" algn="l" rtl="0">
              <a:spcBef>
                <a:spcPts val="1000"/>
              </a:spcBef>
              <a:spcAft>
                <a:spcPts val="0"/>
              </a:spcAft>
              <a:buSzPts val="2150"/>
              <a:buFont typeface="Book Antiqua"/>
              <a:buChar char="●"/>
            </a:pPr>
            <a:r>
              <a:rPr lang="en-US" sz="2150">
                <a:latin typeface="Book Antiqua"/>
                <a:ea typeface="Book Antiqua"/>
                <a:cs typeface="Book Antiqua"/>
                <a:sym typeface="Book Antiqua"/>
              </a:rPr>
              <a:t>Telecommunication</a:t>
            </a:r>
            <a:endParaRPr sz="2150">
              <a:latin typeface="Book Antiqua"/>
              <a:ea typeface="Book Antiqua"/>
              <a:cs typeface="Book Antiqua"/>
              <a:sym typeface="Book Antiqua"/>
            </a:endParaRPr>
          </a:p>
          <a:p>
            <a:pPr marL="0" lvl="0" indent="0" algn="l" rtl="0">
              <a:spcBef>
                <a:spcPts val="1000"/>
              </a:spcBef>
              <a:spcAft>
                <a:spcPts val="0"/>
              </a:spcAft>
              <a:buClr>
                <a:schemeClr val="dk1"/>
              </a:buClr>
              <a:buSzPts val="1800"/>
              <a:buFont typeface="Arial"/>
              <a:buNone/>
            </a:pPr>
            <a:endParaRPr sz="2150">
              <a:latin typeface="Book Antiqua"/>
              <a:ea typeface="Book Antiqua"/>
              <a:cs typeface="Book Antiqua"/>
              <a:sym typeface="Book Antiqua"/>
            </a:endParaRPr>
          </a:p>
          <a:p>
            <a:pPr marL="457200" lvl="0" indent="-365125" algn="l" rtl="0">
              <a:spcBef>
                <a:spcPts val="1000"/>
              </a:spcBef>
              <a:spcAft>
                <a:spcPts val="0"/>
              </a:spcAft>
              <a:buSzPts val="2150"/>
              <a:buFont typeface="Book Antiqua"/>
              <a:buChar char="●"/>
            </a:pPr>
            <a:r>
              <a:rPr lang="en-US" sz="2150">
                <a:latin typeface="Book Antiqua"/>
                <a:ea typeface="Book Antiqua"/>
                <a:cs typeface="Book Antiqua"/>
                <a:sym typeface="Book Antiqua"/>
              </a:rPr>
              <a:t> Bioinformatics</a:t>
            </a:r>
            <a:endParaRPr sz="2150">
              <a:latin typeface="Book Antiqua"/>
              <a:ea typeface="Book Antiqua"/>
              <a:cs typeface="Book Antiqua"/>
              <a:sym typeface="Book Antiqua"/>
            </a:endParaRPr>
          </a:p>
          <a:p>
            <a:pPr marL="0" lvl="0" indent="0" algn="l" rtl="0">
              <a:spcBef>
                <a:spcPts val="1000"/>
              </a:spcBef>
              <a:spcAft>
                <a:spcPts val="0"/>
              </a:spcAft>
              <a:buClr>
                <a:schemeClr val="dk1"/>
              </a:buClr>
              <a:buSzPts val="1800"/>
              <a:buFont typeface="Arial"/>
              <a:buNone/>
            </a:pPr>
            <a:r>
              <a:rPr lang="en-US" sz="2150">
                <a:latin typeface="Book Antiqua"/>
                <a:ea typeface="Book Antiqua"/>
                <a:cs typeface="Book Antiqua"/>
                <a:sym typeface="Book Antiqua"/>
              </a:rPr>
              <a:t> </a:t>
            </a:r>
            <a:endParaRPr sz="2150">
              <a:latin typeface="Book Antiqua"/>
              <a:ea typeface="Book Antiqua"/>
              <a:cs typeface="Book Antiqua"/>
              <a:sym typeface="Book Antiqua"/>
            </a:endParaRPr>
          </a:p>
          <a:p>
            <a:pPr marL="457200" lvl="0" indent="-365125" algn="l" rtl="0">
              <a:spcBef>
                <a:spcPts val="1000"/>
              </a:spcBef>
              <a:spcAft>
                <a:spcPts val="0"/>
              </a:spcAft>
              <a:buSzPts val="2150"/>
              <a:buFont typeface="Book Antiqua"/>
              <a:buChar char="●"/>
            </a:pPr>
            <a:r>
              <a:rPr lang="en-US" sz="2150">
                <a:latin typeface="Book Antiqua"/>
                <a:ea typeface="Book Antiqua"/>
                <a:cs typeface="Book Antiqua"/>
                <a:sym typeface="Book Antiqua"/>
              </a:rPr>
              <a:t>Affinity promotion</a:t>
            </a:r>
            <a:endParaRPr sz="2150">
              <a:latin typeface="Book Antiqua"/>
              <a:ea typeface="Book Antiqua"/>
              <a:cs typeface="Book Antiqua"/>
              <a:sym typeface="Book Antiqua"/>
            </a:endParaRPr>
          </a:p>
          <a:p>
            <a:pPr marL="0" lvl="0" indent="0" algn="l" rtl="0">
              <a:spcBef>
                <a:spcPts val="1000"/>
              </a:spcBef>
              <a:spcAft>
                <a:spcPts val="0"/>
              </a:spcAft>
              <a:buClr>
                <a:schemeClr val="dk1"/>
              </a:buClr>
              <a:buSzPts val="1800"/>
              <a:buFont typeface="Arial"/>
              <a:buNone/>
            </a:pPr>
            <a:endParaRPr sz="2150">
              <a:latin typeface="Book Antiqua"/>
              <a:ea typeface="Book Antiqua"/>
              <a:cs typeface="Book Antiqua"/>
              <a:sym typeface="Book Antiqua"/>
            </a:endParaRPr>
          </a:p>
          <a:p>
            <a:pPr marL="457200" lvl="0" indent="-365125" algn="l" rtl="0">
              <a:spcBef>
                <a:spcPts val="1000"/>
              </a:spcBef>
              <a:spcAft>
                <a:spcPts val="0"/>
              </a:spcAft>
              <a:buSzPts val="2150"/>
              <a:buFont typeface="Book Antiqua"/>
              <a:buChar char="●"/>
            </a:pPr>
            <a:r>
              <a:rPr lang="en-US" sz="2150">
                <a:latin typeface="Book Antiqua"/>
                <a:ea typeface="Book Antiqua"/>
                <a:cs typeface="Book Antiqua"/>
                <a:sym typeface="Book Antiqua"/>
              </a:rPr>
              <a:t> Fraud detection</a:t>
            </a:r>
            <a:endParaRPr sz="2150">
              <a:latin typeface="Book Antiqua"/>
              <a:ea typeface="Book Antiqua"/>
              <a:cs typeface="Book Antiqua"/>
              <a:sym typeface="Book Antiqua"/>
            </a:endParaRPr>
          </a:p>
          <a:p>
            <a:pPr marL="0" lvl="0" indent="0" algn="l" rtl="0">
              <a:spcBef>
                <a:spcPts val="1000"/>
              </a:spcBef>
              <a:spcAft>
                <a:spcPts val="0"/>
              </a:spcAft>
              <a:buClr>
                <a:schemeClr val="dk1"/>
              </a:buClr>
              <a:buSzPts val="1800"/>
              <a:buFont typeface="Arial"/>
              <a:buNone/>
            </a:pPr>
            <a:endParaRPr sz="2150">
              <a:latin typeface="Book Antiqua"/>
              <a:ea typeface="Book Antiqua"/>
              <a:cs typeface="Book Antiqua"/>
              <a:sym typeface="Book Antiqua"/>
            </a:endParaRPr>
          </a:p>
          <a:p>
            <a:pPr marL="457200" lvl="0" indent="-365125" algn="l" rtl="0">
              <a:spcBef>
                <a:spcPts val="1000"/>
              </a:spcBef>
              <a:spcAft>
                <a:spcPts val="0"/>
              </a:spcAft>
              <a:buSzPts val="2150"/>
              <a:buFont typeface="Book Antiqua"/>
              <a:buChar char="●"/>
            </a:pPr>
            <a:r>
              <a:rPr lang="en-US" sz="2150">
                <a:latin typeface="Book Antiqua"/>
                <a:ea typeface="Book Antiqua"/>
                <a:cs typeface="Book Antiqua"/>
                <a:sym typeface="Book Antiqua"/>
              </a:rPr>
              <a:t>Cross selling</a:t>
            </a:r>
            <a:endParaRPr sz="2150">
              <a:latin typeface="Book Antiqua"/>
              <a:ea typeface="Book Antiqua"/>
              <a:cs typeface="Book Antiqua"/>
              <a:sym typeface="Book Antiqua"/>
            </a:endParaRPr>
          </a:p>
          <a:p>
            <a:pPr marL="0" lvl="0" indent="0" algn="l" rtl="0">
              <a:spcBef>
                <a:spcPts val="1000"/>
              </a:spcBef>
              <a:spcAft>
                <a:spcPts val="0"/>
              </a:spcAft>
              <a:buNone/>
            </a:pPr>
            <a:endParaRPr/>
          </a:p>
        </p:txBody>
      </p:sp>
      <p:pic>
        <p:nvPicPr>
          <p:cNvPr id="204" name="Google Shape;204;p32"/>
          <p:cNvPicPr preferRelativeResize="0"/>
          <p:nvPr/>
        </p:nvPicPr>
        <p:blipFill rotWithShape="1">
          <a:blip r:embed="rId3">
            <a:alphaModFix/>
          </a:blip>
          <a:srcRect/>
          <a:stretch/>
        </p:blipFill>
        <p:spPr>
          <a:xfrm>
            <a:off x="6423750" y="1855375"/>
            <a:ext cx="4771099" cy="34789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800"/>
              <a:buFont typeface="Arial"/>
              <a:buNone/>
            </a:pPr>
            <a:r>
              <a:rPr lang="en-US" b="1">
                <a:latin typeface="Book Antiqua"/>
                <a:ea typeface="Book Antiqua"/>
                <a:cs typeface="Book Antiqua"/>
                <a:sym typeface="Book Antiqua"/>
              </a:rPr>
              <a:t>BENEFITS</a:t>
            </a:r>
            <a:endParaRPr b="1">
              <a:latin typeface="Book Antiqua"/>
              <a:ea typeface="Book Antiqua"/>
              <a:cs typeface="Book Antiqua"/>
              <a:sym typeface="Book Antiqua"/>
            </a:endParaRPr>
          </a:p>
          <a:p>
            <a:pPr marL="0" lvl="0" indent="0" algn="l" rtl="0">
              <a:spcBef>
                <a:spcPts val="0"/>
              </a:spcBef>
              <a:spcAft>
                <a:spcPts val="0"/>
              </a:spcAft>
              <a:buNone/>
            </a:pPr>
            <a:endParaRPr/>
          </a:p>
        </p:txBody>
      </p:sp>
      <p:sp>
        <p:nvSpPr>
          <p:cNvPr id="210" name="Google Shape;210;p33"/>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US"/>
              <a:t>Cost effective and Flexible</a:t>
            </a:r>
            <a:endParaRPr/>
          </a:p>
          <a:p>
            <a:pPr marL="0" lvl="0" indent="0" algn="l" rtl="0">
              <a:spcBef>
                <a:spcPts val="1000"/>
              </a:spcBef>
              <a:spcAft>
                <a:spcPts val="0"/>
              </a:spcAft>
              <a:buClr>
                <a:schemeClr val="dk1"/>
              </a:buClr>
              <a:buSzPts val="1800"/>
              <a:buFont typeface="Arial"/>
              <a:buNone/>
            </a:pPr>
            <a:endParaRPr/>
          </a:p>
          <a:p>
            <a:pPr marL="457200" lvl="0" indent="-342900" algn="l" rtl="0">
              <a:spcBef>
                <a:spcPts val="1000"/>
              </a:spcBef>
              <a:spcAft>
                <a:spcPts val="0"/>
              </a:spcAft>
              <a:buSzPts val="1800"/>
              <a:buChar char="●"/>
            </a:pPr>
            <a:r>
              <a:rPr lang="en-US"/>
              <a:t>Store Layout</a:t>
            </a:r>
            <a:endParaRPr/>
          </a:p>
          <a:p>
            <a:pPr marL="0" lvl="0" indent="0" algn="l" rtl="0">
              <a:spcBef>
                <a:spcPts val="1000"/>
              </a:spcBef>
              <a:spcAft>
                <a:spcPts val="0"/>
              </a:spcAft>
              <a:buClr>
                <a:schemeClr val="dk1"/>
              </a:buClr>
              <a:buSzPts val="1800"/>
              <a:buFont typeface="Arial"/>
              <a:buNone/>
            </a:pPr>
            <a:endParaRPr/>
          </a:p>
          <a:p>
            <a:pPr marL="457200" lvl="0" indent="-342900" algn="l" rtl="0">
              <a:spcBef>
                <a:spcPts val="1000"/>
              </a:spcBef>
              <a:spcAft>
                <a:spcPts val="0"/>
              </a:spcAft>
              <a:buSzPts val="1800"/>
              <a:buChar char="●"/>
            </a:pPr>
            <a:r>
              <a:rPr lang="en-US"/>
              <a:t>Recommend products based on </a:t>
            </a:r>
            <a:endParaRPr/>
          </a:p>
          <a:p>
            <a:pPr marL="0" lvl="0" indent="0" algn="l" rtl="0">
              <a:spcBef>
                <a:spcPts val="1000"/>
              </a:spcBef>
              <a:spcAft>
                <a:spcPts val="0"/>
              </a:spcAft>
              <a:buClr>
                <a:schemeClr val="dk1"/>
              </a:buClr>
              <a:buSzPts val="1800"/>
              <a:buFont typeface="Arial"/>
              <a:buNone/>
            </a:pPr>
            <a:r>
              <a:rPr lang="en-US"/>
              <a:t>customer purchase patterns</a:t>
            </a:r>
            <a:endParaRPr/>
          </a:p>
          <a:p>
            <a:pPr marL="0" lvl="0" indent="0" algn="l" rtl="0">
              <a:spcBef>
                <a:spcPts val="1000"/>
              </a:spcBef>
              <a:spcAft>
                <a:spcPts val="0"/>
              </a:spcAft>
              <a:buClr>
                <a:schemeClr val="dk1"/>
              </a:buClr>
              <a:buSzPts val="1800"/>
              <a:buFont typeface="Arial"/>
              <a:buNone/>
            </a:pPr>
            <a:endParaRPr/>
          </a:p>
          <a:p>
            <a:pPr marL="457200" lvl="0" indent="-342900" algn="l" rtl="0">
              <a:spcBef>
                <a:spcPts val="1000"/>
              </a:spcBef>
              <a:spcAft>
                <a:spcPts val="0"/>
              </a:spcAft>
              <a:buSzPts val="1800"/>
              <a:buChar char="●"/>
            </a:pPr>
            <a:r>
              <a:rPr lang="en-US"/>
              <a:t>Identifies sales influencers</a:t>
            </a:r>
            <a:endParaRPr/>
          </a:p>
          <a:p>
            <a:pPr marL="0" lvl="0" indent="0" algn="l" rtl="0">
              <a:spcBef>
                <a:spcPts val="1000"/>
              </a:spcBef>
              <a:spcAft>
                <a:spcPts val="0"/>
              </a:spcAft>
              <a:buClr>
                <a:schemeClr val="dk1"/>
              </a:buClr>
              <a:buSzPts val="1800"/>
              <a:buFont typeface="Arial"/>
              <a:buNone/>
            </a:pPr>
            <a:endParaRPr/>
          </a:p>
          <a:p>
            <a:pPr marL="0" lvl="0" indent="0" algn="l" rtl="0">
              <a:spcBef>
                <a:spcPts val="1000"/>
              </a:spcBef>
              <a:spcAft>
                <a:spcPts val="0"/>
              </a:spcAft>
              <a:buNone/>
            </a:pPr>
            <a:endParaRPr/>
          </a:p>
        </p:txBody>
      </p:sp>
      <p:pic>
        <p:nvPicPr>
          <p:cNvPr id="211" name="Google Shape;211;p33"/>
          <p:cNvPicPr preferRelativeResize="0"/>
          <p:nvPr/>
        </p:nvPicPr>
        <p:blipFill rotWithShape="1">
          <a:blip r:embed="rId3">
            <a:alphaModFix/>
          </a:blip>
          <a:srcRect/>
          <a:stretch/>
        </p:blipFill>
        <p:spPr>
          <a:xfrm>
            <a:off x="6301950" y="2251675"/>
            <a:ext cx="5681676" cy="3499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xfrm>
            <a:off x="988827" y="159820"/>
            <a:ext cx="10450033"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                 CONCLUSION</a:t>
            </a:r>
            <a:endParaRPr/>
          </a:p>
        </p:txBody>
      </p:sp>
      <p:sp>
        <p:nvSpPr>
          <p:cNvPr id="217" name="Google Shape;217;p34"/>
          <p:cNvSpPr txBox="1">
            <a:spLocks noGrp="1"/>
          </p:cNvSpPr>
          <p:nvPr>
            <p:ph type="body" idx="1"/>
          </p:nvPr>
        </p:nvSpPr>
        <p:spPr>
          <a:xfrm>
            <a:off x="838199" y="1485383"/>
            <a:ext cx="10515600" cy="4819724"/>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800"/>
              <a:buNone/>
            </a:pPr>
            <a:r>
              <a:rPr lang="en-US">
                <a:latin typeface="Times New Roman"/>
                <a:ea typeface="Times New Roman"/>
                <a:cs typeface="Times New Roman"/>
                <a:sym typeface="Times New Roman"/>
              </a:rPr>
              <a:t>In conclusion, Market Basket Insights represent a pivotal tool in the arsenal of modern businesses, particularly those in the retail and e-commerce sectors. The ability to extract actionable intelligence from customer transaction data is a game-changer, offering a multitude of benefits ranging from enhanced customer experiences and increased sales to more efficient inventory management and targeted marketing. By leveraging data analytics, machine learning, and real-time processing, businesses can gain a competitive edge in a rapidly evolving marketplace. Market Basket Insights not only illuminate customer preferences and behaviors but also empower organizations to make data-driven decisions, adapt to changing market dynamics, and ultimately thrive in an era where understanding and meeting customer needs is paramount. </a:t>
            </a:r>
            <a:endParaRPr>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5"/>
          <p:cNvSpPr txBox="1"/>
          <p:nvPr/>
        </p:nvSpPr>
        <p:spPr>
          <a:xfrm>
            <a:off x="3185248" y="2828835"/>
            <a:ext cx="5821503"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a:solidFill>
                  <a:schemeClr val="dk1"/>
                </a:solidFill>
                <a:latin typeface="Times New Roman"/>
                <a:ea typeface="Times New Roman"/>
                <a:cs typeface="Times New Roman"/>
                <a:sym typeface="Times New Roman"/>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838200" y="17373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OBJECTIVES</a:t>
            </a:r>
            <a:endParaRPr/>
          </a:p>
        </p:txBody>
      </p:sp>
      <p:sp>
        <p:nvSpPr>
          <p:cNvPr id="99" name="Google Shape;99;p15"/>
          <p:cNvSpPr txBox="1">
            <a:spLocks noGrp="1"/>
          </p:cNvSpPr>
          <p:nvPr>
            <p:ph type="body" idx="1"/>
          </p:nvPr>
        </p:nvSpPr>
        <p:spPr>
          <a:xfrm>
            <a:off x="637953" y="1403498"/>
            <a:ext cx="11121656" cy="5280763"/>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Clr>
                <a:schemeClr val="dk1"/>
              </a:buClr>
              <a:buSzPct val="100000"/>
              <a:buNone/>
            </a:pPr>
            <a:r>
              <a:rPr lang="en-US"/>
              <a:t> </a:t>
            </a:r>
            <a:r>
              <a:rPr lang="en-US" sz="3600">
                <a:latin typeface="Times New Roman"/>
                <a:ea typeface="Times New Roman"/>
                <a:cs typeface="Times New Roman"/>
                <a:sym typeface="Times New Roman"/>
              </a:rPr>
              <a:t>The objectives of the Market Basket Insights are given below:</a:t>
            </a:r>
            <a:endParaRPr/>
          </a:p>
          <a:p>
            <a:pPr marL="228600" lvl="0" indent="-228600" algn="l" rtl="0">
              <a:lnSpc>
                <a:spcPct val="90000"/>
              </a:lnSpc>
              <a:spcBef>
                <a:spcPts val="1000"/>
              </a:spcBef>
              <a:spcAft>
                <a:spcPts val="0"/>
              </a:spcAft>
              <a:buClr>
                <a:srgbClr val="374151"/>
              </a:buClr>
              <a:buSzPct val="100000"/>
              <a:buFont typeface="Calibri"/>
              <a:buAutoNum type="arabicPeriod"/>
            </a:pPr>
            <a:r>
              <a:rPr lang="en-US" b="1" i="0">
                <a:solidFill>
                  <a:srgbClr val="374151"/>
                </a:solidFill>
                <a:latin typeface="Times New Roman"/>
                <a:ea typeface="Times New Roman"/>
                <a:cs typeface="Times New Roman"/>
                <a:sym typeface="Times New Roman"/>
              </a:rPr>
              <a:t>Association Rule Mining:</a:t>
            </a:r>
            <a:r>
              <a:rPr lang="en-US" b="0" i="0">
                <a:solidFill>
                  <a:srgbClr val="374151"/>
                </a:solidFill>
                <a:latin typeface="Times New Roman"/>
                <a:ea typeface="Times New Roman"/>
                <a:cs typeface="Times New Roman"/>
                <a:sym typeface="Times New Roman"/>
              </a:rPr>
              <a:t> Discover frequent itemsets and generate association rules that reveal which items are often purchased together. Association rules typically consist of an antecedent (items in the basket) and a consequent (item likely to be purchased next).</a:t>
            </a:r>
            <a:endParaRPr/>
          </a:p>
          <a:p>
            <a:pPr marL="228600" lvl="0" indent="-228600" algn="l" rtl="0">
              <a:lnSpc>
                <a:spcPct val="90000"/>
              </a:lnSpc>
              <a:spcBef>
                <a:spcPts val="1000"/>
              </a:spcBef>
              <a:spcAft>
                <a:spcPts val="0"/>
              </a:spcAft>
              <a:buClr>
                <a:srgbClr val="374151"/>
              </a:buClr>
              <a:buSzPct val="100000"/>
              <a:buFont typeface="Calibri"/>
              <a:buAutoNum type="arabicPeriod"/>
            </a:pPr>
            <a:r>
              <a:rPr lang="en-US" b="1" i="0">
                <a:solidFill>
                  <a:srgbClr val="374151"/>
                </a:solidFill>
                <a:latin typeface="Times New Roman"/>
                <a:ea typeface="Times New Roman"/>
                <a:cs typeface="Times New Roman"/>
                <a:sym typeface="Times New Roman"/>
              </a:rPr>
              <a:t>Recommendation:</a:t>
            </a:r>
            <a:r>
              <a:rPr lang="en-US" b="0" i="0">
                <a:solidFill>
                  <a:srgbClr val="374151"/>
                </a:solidFill>
                <a:latin typeface="Times New Roman"/>
                <a:ea typeface="Times New Roman"/>
                <a:cs typeface="Times New Roman"/>
                <a:sym typeface="Times New Roman"/>
              </a:rPr>
              <a:t> Use association rules and collaborative filtering techniques to make product recommendations to customers based on their purchase history and the purchasing behavior of similar customers.</a:t>
            </a:r>
            <a:endParaRPr/>
          </a:p>
          <a:p>
            <a:pPr marL="228600" lvl="0" indent="-228600" algn="l" rtl="0">
              <a:lnSpc>
                <a:spcPct val="90000"/>
              </a:lnSpc>
              <a:spcBef>
                <a:spcPts val="1000"/>
              </a:spcBef>
              <a:spcAft>
                <a:spcPts val="0"/>
              </a:spcAft>
              <a:buClr>
                <a:srgbClr val="374151"/>
              </a:buClr>
              <a:buSzPct val="100000"/>
              <a:buFont typeface="Calibri"/>
              <a:buAutoNum type="arabicPeriod"/>
            </a:pPr>
            <a:r>
              <a:rPr lang="en-US" b="1" i="0">
                <a:solidFill>
                  <a:srgbClr val="374151"/>
                </a:solidFill>
                <a:latin typeface="Times New Roman"/>
                <a:ea typeface="Times New Roman"/>
                <a:cs typeface="Times New Roman"/>
                <a:sym typeface="Times New Roman"/>
              </a:rPr>
              <a:t>Market Basket Analysis:</a:t>
            </a:r>
            <a:r>
              <a:rPr lang="en-US" b="0" i="0">
                <a:solidFill>
                  <a:srgbClr val="374151"/>
                </a:solidFill>
                <a:latin typeface="Times New Roman"/>
                <a:ea typeface="Times New Roman"/>
                <a:cs typeface="Times New Roman"/>
                <a:sym typeface="Times New Roman"/>
              </a:rPr>
              <a:t> Analyze the performance of product bundles, discounts, and promotions by examining how items are grouped in customer transactions and how they influence each other's sales.</a:t>
            </a:r>
            <a:endParaRPr/>
          </a:p>
          <a:p>
            <a:pPr marL="228600" lvl="0" indent="-228600" algn="l" rtl="0">
              <a:lnSpc>
                <a:spcPct val="90000"/>
              </a:lnSpc>
              <a:spcBef>
                <a:spcPts val="1000"/>
              </a:spcBef>
              <a:spcAft>
                <a:spcPts val="0"/>
              </a:spcAft>
              <a:buClr>
                <a:srgbClr val="374151"/>
              </a:buClr>
              <a:buSzPct val="100000"/>
              <a:buFont typeface="Calibri"/>
              <a:buAutoNum type="arabicPeriod"/>
            </a:pPr>
            <a:r>
              <a:rPr lang="en-US" b="1" i="0">
                <a:solidFill>
                  <a:srgbClr val="374151"/>
                </a:solidFill>
                <a:latin typeface="Times New Roman"/>
                <a:ea typeface="Times New Roman"/>
                <a:cs typeface="Times New Roman"/>
                <a:sym typeface="Times New Roman"/>
              </a:rPr>
              <a:t>Inventory Management:</a:t>
            </a:r>
            <a:r>
              <a:rPr lang="en-US" b="0" i="0">
                <a:solidFill>
                  <a:srgbClr val="374151"/>
                </a:solidFill>
                <a:latin typeface="Times New Roman"/>
                <a:ea typeface="Times New Roman"/>
                <a:cs typeface="Times New Roman"/>
                <a:sym typeface="Times New Roman"/>
              </a:rPr>
              <a:t> Optimize inventory levels by identifying items that are frequently purchased together or exhibit seasonal trends. This can help reduce stockouts and overstock situations.</a:t>
            </a:r>
            <a:endParaRPr/>
          </a:p>
          <a:p>
            <a:pPr marL="228600" lvl="0" indent="-228600" algn="l" rtl="0">
              <a:lnSpc>
                <a:spcPct val="90000"/>
              </a:lnSpc>
              <a:spcBef>
                <a:spcPts val="1000"/>
              </a:spcBef>
              <a:spcAft>
                <a:spcPts val="0"/>
              </a:spcAft>
              <a:buClr>
                <a:srgbClr val="374151"/>
              </a:buClr>
              <a:buSzPct val="100000"/>
              <a:buFont typeface="Calibri"/>
              <a:buAutoNum type="arabicPeriod"/>
            </a:pPr>
            <a:r>
              <a:rPr lang="en-US" b="1" i="0">
                <a:solidFill>
                  <a:srgbClr val="374151"/>
                </a:solidFill>
                <a:latin typeface="Times New Roman"/>
                <a:ea typeface="Times New Roman"/>
                <a:cs typeface="Times New Roman"/>
                <a:sym typeface="Times New Roman"/>
              </a:rPr>
              <a:t>Customer Segmentation:</a:t>
            </a:r>
            <a:r>
              <a:rPr lang="en-US" b="0" i="0">
                <a:solidFill>
                  <a:srgbClr val="374151"/>
                </a:solidFill>
                <a:latin typeface="Times New Roman"/>
                <a:ea typeface="Times New Roman"/>
                <a:cs typeface="Times New Roman"/>
                <a:sym typeface="Times New Roman"/>
              </a:rPr>
              <a:t> Segment customers based on their purchase patterns, allowing for targeted marketing campaigns and personalized offers.</a:t>
            </a:r>
            <a:endParaRPr/>
          </a:p>
          <a:p>
            <a:pPr marL="228600" lvl="0" indent="-77470" algn="l" rtl="0">
              <a:lnSpc>
                <a:spcPct val="90000"/>
              </a:lnSpc>
              <a:spcBef>
                <a:spcPts val="1000"/>
              </a:spcBef>
              <a:spcAft>
                <a:spcPts val="0"/>
              </a:spcAft>
              <a:buClr>
                <a:schemeClr val="dk1"/>
              </a:buClr>
              <a:buSzPct val="100000"/>
              <a:buFont typeface="Calibri"/>
              <a:buNone/>
            </a:pPr>
            <a:endParaRPr b="0" i="0">
              <a:solidFill>
                <a:srgbClr val="374151"/>
              </a:solidFill>
              <a:latin typeface="Arial"/>
              <a:ea typeface="Arial"/>
              <a:cs typeface="Arial"/>
              <a:sym typeface="Arial"/>
            </a:endParaRPr>
          </a:p>
          <a:p>
            <a:pPr marL="0" lvl="0" indent="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US" b="1">
                <a:latin typeface="Book Antiqua"/>
                <a:ea typeface="Book Antiqua"/>
                <a:cs typeface="Book Antiqua"/>
                <a:sym typeface="Book Antiqua"/>
              </a:rPr>
              <a:t>INTEGRATION APPROACH</a:t>
            </a:r>
            <a:endParaRPr>
              <a:latin typeface="Book Antiqua"/>
              <a:ea typeface="Book Antiqua"/>
              <a:cs typeface="Book Antiqua"/>
              <a:sym typeface="Book Antiqua"/>
            </a:endParaRPr>
          </a:p>
          <a:p>
            <a:pPr marL="0" lvl="0" indent="0" algn="ctr" rtl="0">
              <a:spcBef>
                <a:spcPts val="0"/>
              </a:spcBef>
              <a:spcAft>
                <a:spcPts val="0"/>
              </a:spcAft>
              <a:buNone/>
            </a:pPr>
            <a:endParaRPr>
              <a:latin typeface="Book Antiqua"/>
              <a:ea typeface="Book Antiqua"/>
              <a:cs typeface="Book Antiqua"/>
              <a:sym typeface="Book Antiqua"/>
            </a:endParaRPr>
          </a:p>
        </p:txBody>
      </p:sp>
      <p:sp>
        <p:nvSpPr>
          <p:cNvPr id="105" name="Google Shape;105;p16"/>
          <p:cNvSpPr txBox="1">
            <a:spLocks noGrp="1"/>
          </p:cNvSpPr>
          <p:nvPr>
            <p:ph type="body" idx="1"/>
          </p:nvPr>
        </p:nvSpPr>
        <p:spPr>
          <a:xfrm>
            <a:off x="838200" y="1373625"/>
            <a:ext cx="10515600" cy="5676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rgbClr val="374151"/>
              </a:buClr>
              <a:buSzPts val="2400"/>
              <a:buFont typeface="Arial"/>
              <a:buNone/>
            </a:pPr>
            <a:r>
              <a:rPr lang="en-US" sz="2400">
                <a:solidFill>
                  <a:srgbClr val="374151"/>
                </a:solidFill>
                <a:latin typeface="Times New Roman"/>
                <a:ea typeface="Times New Roman"/>
                <a:cs typeface="Times New Roman"/>
                <a:sym typeface="Times New Roman"/>
              </a:rPr>
              <a:t>The integration approach for Market Basket Insights involves seamlessly combining various data sources, analytical techniques, and technologies to derive valuable insights from customer transaction data. First, data sources such as point-of-sale systems, e-commerce platforms, and customer databases need to be integrated into a centralized data repository. This repository should support real-time data ingestion and processing to ensure that insights are up-to-date</a:t>
            </a:r>
            <a:r>
              <a:rPr lang="en-US" sz="2400">
                <a:solidFill>
                  <a:srgbClr val="374151"/>
                </a:solidFill>
                <a:latin typeface="Arial"/>
                <a:ea typeface="Arial"/>
                <a:cs typeface="Arial"/>
                <a:sym typeface="Arial"/>
              </a:rPr>
              <a:t>.</a:t>
            </a:r>
            <a:endParaRPr/>
          </a:p>
          <a:p>
            <a:pPr marL="228600" lvl="0" indent="-228600" algn="l" rtl="0">
              <a:spcBef>
                <a:spcPts val="1000"/>
              </a:spcBef>
              <a:spcAft>
                <a:spcPts val="0"/>
              </a:spcAft>
              <a:buClr>
                <a:srgbClr val="374151"/>
              </a:buClr>
              <a:buSzPts val="2400"/>
              <a:buChar char="•"/>
            </a:pPr>
            <a:r>
              <a:rPr lang="en-US" sz="2400">
                <a:solidFill>
                  <a:srgbClr val="374151"/>
                </a:solidFill>
                <a:latin typeface="Times New Roman"/>
                <a:ea typeface="Times New Roman"/>
                <a:cs typeface="Times New Roman"/>
                <a:sym typeface="Times New Roman"/>
              </a:rPr>
              <a:t>Next, advanced analytics and data mining tools, such as association rule mining algorithms like Apriori, machine learning models for customer segmentation and recommendation systems, and visualization tools, should be integrated into the data pipeline. </a:t>
            </a:r>
            <a:endParaRPr/>
          </a:p>
          <a:p>
            <a:pPr marL="228600" lvl="0" indent="-228600" algn="l" rtl="0">
              <a:spcBef>
                <a:spcPts val="1000"/>
              </a:spcBef>
              <a:spcAft>
                <a:spcPts val="0"/>
              </a:spcAft>
              <a:buClr>
                <a:srgbClr val="374151"/>
              </a:buClr>
              <a:buSzPts val="2400"/>
              <a:buChar char="•"/>
            </a:pPr>
            <a:r>
              <a:rPr lang="en-US" sz="2400">
                <a:solidFill>
                  <a:srgbClr val="374151"/>
                </a:solidFill>
                <a:latin typeface="Times New Roman"/>
                <a:ea typeface="Times New Roman"/>
                <a:cs typeface="Times New Roman"/>
                <a:sym typeface="Times New Roman"/>
              </a:rPr>
              <a:t>Finally, the insights generated should be seamlessly integrated into the decision-making processes of the organization, informing marketing campaigns, inventory management strategies, and product recommendations in real time. This holistic integration approach empowers businesses to leverage data-driven insights to optimize operations, enhance customer experiences, and drive revenue growth.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7"/>
          <p:cNvPicPr preferRelativeResize="0"/>
          <p:nvPr/>
        </p:nvPicPr>
        <p:blipFill rotWithShape="1">
          <a:blip r:embed="rId3">
            <a:alphaModFix/>
          </a:blip>
          <a:srcRect/>
          <a:stretch/>
        </p:blipFill>
        <p:spPr>
          <a:xfrm>
            <a:off x="104650" y="649975"/>
            <a:ext cx="11982699" cy="5937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SzPts val="990"/>
              <a:buNone/>
            </a:pPr>
            <a:endParaRPr>
              <a:latin typeface="Book Antiqua"/>
              <a:ea typeface="Book Antiqua"/>
              <a:cs typeface="Book Antiqua"/>
              <a:sym typeface="Book Antiqua"/>
            </a:endParaRPr>
          </a:p>
          <a:p>
            <a:pPr marL="0" lvl="0" indent="0" algn="ctr" rtl="0">
              <a:spcBef>
                <a:spcPts val="0"/>
              </a:spcBef>
              <a:spcAft>
                <a:spcPts val="0"/>
              </a:spcAft>
              <a:buClr>
                <a:schemeClr val="dk1"/>
              </a:buClr>
              <a:buSzPts val="990"/>
              <a:buFont typeface="Arial"/>
              <a:buNone/>
            </a:pPr>
            <a:r>
              <a:rPr lang="en-US">
                <a:latin typeface="Book Antiqua"/>
                <a:ea typeface="Book Antiqua"/>
                <a:cs typeface="Book Antiqua"/>
                <a:sym typeface="Book Antiqua"/>
              </a:rPr>
              <a:t>PROCESS OF MARKET BASKET INSIGHTS</a:t>
            </a:r>
            <a:endParaRPr>
              <a:latin typeface="Book Antiqua"/>
              <a:ea typeface="Book Antiqua"/>
              <a:cs typeface="Book Antiqua"/>
              <a:sym typeface="Book Antiqua"/>
            </a:endParaRPr>
          </a:p>
          <a:p>
            <a:pPr marL="0" lvl="0" indent="0" algn="ctr" rtl="0">
              <a:spcBef>
                <a:spcPts val="0"/>
              </a:spcBef>
              <a:spcAft>
                <a:spcPts val="0"/>
              </a:spcAft>
              <a:buSzPts val="990"/>
              <a:buNone/>
            </a:pPr>
            <a:endParaRPr sz="3959"/>
          </a:p>
        </p:txBody>
      </p:sp>
      <p:sp>
        <p:nvSpPr>
          <p:cNvPr id="116" name="Google Shape;116;p18"/>
          <p:cNvSpPr txBox="1">
            <a:spLocks noGrp="1"/>
          </p:cNvSpPr>
          <p:nvPr>
            <p:ph type="body" idx="1"/>
          </p:nvPr>
        </p:nvSpPr>
        <p:spPr>
          <a:xfrm>
            <a:off x="911725" y="2467050"/>
            <a:ext cx="10515600" cy="4351200"/>
          </a:xfrm>
          <a:prstGeom prst="rect">
            <a:avLst/>
          </a:prstGeom>
        </p:spPr>
        <p:txBody>
          <a:bodyPr spcFirstLastPara="1" wrap="square" lIns="91425" tIns="45700" rIns="91425" bIns="45700" anchor="t" anchorCtr="0">
            <a:normAutofit fontScale="55000" lnSpcReduction="20000"/>
          </a:bodyPr>
          <a:lstStyle/>
          <a:p>
            <a:pPr marL="457200" lvl="0" indent="0" algn="l" rtl="0">
              <a:spcBef>
                <a:spcPts val="1000"/>
              </a:spcBef>
              <a:spcAft>
                <a:spcPts val="0"/>
              </a:spcAft>
              <a:buNone/>
            </a:pPr>
            <a:endParaRPr>
              <a:latin typeface="Book Antiqua"/>
              <a:ea typeface="Book Antiqua"/>
              <a:cs typeface="Book Antiqua"/>
              <a:sym typeface="Book Antiqua"/>
            </a:endParaRPr>
          </a:p>
          <a:p>
            <a:pPr marL="457200" lvl="0" indent="-356870" algn="l" rtl="0">
              <a:spcBef>
                <a:spcPts val="1000"/>
              </a:spcBef>
              <a:spcAft>
                <a:spcPts val="0"/>
              </a:spcAft>
              <a:buSzPct val="100000"/>
              <a:buFont typeface="Book Antiqua"/>
              <a:buChar char="●"/>
            </a:pPr>
            <a:r>
              <a:rPr lang="en-US" sz="5050">
                <a:latin typeface="Book Antiqua"/>
                <a:ea typeface="Book Antiqua"/>
                <a:cs typeface="Book Antiqua"/>
                <a:sym typeface="Book Antiqua"/>
              </a:rPr>
              <a:t>Data Collection.</a:t>
            </a:r>
            <a:endParaRPr sz="5050">
              <a:latin typeface="Book Antiqua"/>
              <a:ea typeface="Book Antiqua"/>
              <a:cs typeface="Book Antiqua"/>
              <a:sym typeface="Book Antiqua"/>
            </a:endParaRPr>
          </a:p>
          <a:p>
            <a:pPr marL="0" lvl="0" indent="0" algn="l" rtl="0">
              <a:spcBef>
                <a:spcPts val="1000"/>
              </a:spcBef>
              <a:spcAft>
                <a:spcPts val="0"/>
              </a:spcAft>
              <a:buClr>
                <a:schemeClr val="dk1"/>
              </a:buClr>
              <a:buSzPts val="440"/>
              <a:buFont typeface="Arial"/>
              <a:buNone/>
            </a:pPr>
            <a:endParaRPr sz="5050">
              <a:latin typeface="Book Antiqua"/>
              <a:ea typeface="Book Antiqua"/>
              <a:cs typeface="Book Antiqua"/>
              <a:sym typeface="Book Antiqua"/>
            </a:endParaRPr>
          </a:p>
          <a:p>
            <a:pPr marL="457200" lvl="0" indent="-356870" algn="l" rtl="0">
              <a:spcBef>
                <a:spcPts val="1000"/>
              </a:spcBef>
              <a:spcAft>
                <a:spcPts val="0"/>
              </a:spcAft>
              <a:buSzPct val="100000"/>
              <a:buFont typeface="Book Antiqua"/>
              <a:buChar char="●"/>
            </a:pPr>
            <a:r>
              <a:rPr lang="en-US" sz="5050">
                <a:latin typeface="Book Antiqua"/>
                <a:ea typeface="Book Antiqua"/>
                <a:cs typeface="Book Antiqua"/>
                <a:sym typeface="Book Antiqua"/>
              </a:rPr>
              <a:t>Data Preprocessing</a:t>
            </a:r>
            <a:endParaRPr sz="5050">
              <a:latin typeface="Book Antiqua"/>
              <a:ea typeface="Book Antiqua"/>
              <a:cs typeface="Book Antiqua"/>
              <a:sym typeface="Book Antiqua"/>
            </a:endParaRPr>
          </a:p>
          <a:p>
            <a:pPr marL="0" lvl="0" indent="0" algn="l" rtl="0">
              <a:spcBef>
                <a:spcPts val="1000"/>
              </a:spcBef>
              <a:spcAft>
                <a:spcPts val="0"/>
              </a:spcAft>
              <a:buClr>
                <a:schemeClr val="dk1"/>
              </a:buClr>
              <a:buSzPts val="440"/>
              <a:buFont typeface="Arial"/>
              <a:buNone/>
            </a:pPr>
            <a:endParaRPr sz="5050">
              <a:latin typeface="Book Antiqua"/>
              <a:ea typeface="Book Antiqua"/>
              <a:cs typeface="Book Antiqua"/>
              <a:sym typeface="Book Antiqua"/>
            </a:endParaRPr>
          </a:p>
          <a:p>
            <a:pPr marL="457200" lvl="0" indent="-356870" algn="l" rtl="0">
              <a:spcBef>
                <a:spcPts val="1000"/>
              </a:spcBef>
              <a:spcAft>
                <a:spcPts val="0"/>
              </a:spcAft>
              <a:buSzPct val="100000"/>
              <a:buFont typeface="Book Antiqua"/>
              <a:buChar char="●"/>
            </a:pPr>
            <a:r>
              <a:rPr lang="en-US" sz="5050">
                <a:latin typeface="Book Antiqua"/>
                <a:ea typeface="Book Antiqua"/>
                <a:cs typeface="Book Antiqua"/>
                <a:sym typeface="Book Antiqua"/>
              </a:rPr>
              <a:t>Association Rule Mining</a:t>
            </a:r>
            <a:endParaRPr sz="5050">
              <a:latin typeface="Book Antiqua"/>
              <a:ea typeface="Book Antiqua"/>
              <a:cs typeface="Book Antiqua"/>
              <a:sym typeface="Book Antiqua"/>
            </a:endParaRPr>
          </a:p>
          <a:p>
            <a:pPr marL="0" lvl="0" indent="0" algn="l" rtl="0">
              <a:spcBef>
                <a:spcPts val="1000"/>
              </a:spcBef>
              <a:spcAft>
                <a:spcPts val="0"/>
              </a:spcAft>
              <a:buClr>
                <a:schemeClr val="dk1"/>
              </a:buClr>
              <a:buSzPts val="440"/>
              <a:buFont typeface="Arial"/>
              <a:buNone/>
            </a:pPr>
            <a:endParaRPr sz="5050">
              <a:latin typeface="Book Antiqua"/>
              <a:ea typeface="Book Antiqua"/>
              <a:cs typeface="Book Antiqua"/>
              <a:sym typeface="Book Antiqua"/>
            </a:endParaRPr>
          </a:p>
          <a:p>
            <a:pPr marL="457200" lvl="0" indent="-356870" algn="l" rtl="0">
              <a:spcBef>
                <a:spcPts val="1000"/>
              </a:spcBef>
              <a:spcAft>
                <a:spcPts val="0"/>
              </a:spcAft>
              <a:buSzPct val="100000"/>
              <a:buFont typeface="Book Antiqua"/>
              <a:buChar char="●"/>
            </a:pPr>
            <a:r>
              <a:rPr lang="en-US" sz="5050">
                <a:latin typeface="Book Antiqua"/>
                <a:ea typeface="Book Antiqua"/>
                <a:cs typeface="Book Antiqua"/>
                <a:sym typeface="Book Antiqua"/>
              </a:rPr>
              <a:t>Rule Evaluation</a:t>
            </a:r>
            <a:endParaRPr sz="5050">
              <a:latin typeface="Book Antiqua"/>
              <a:ea typeface="Book Antiqua"/>
              <a:cs typeface="Book Antiqua"/>
              <a:sym typeface="Book Antiqua"/>
            </a:endParaRPr>
          </a:p>
          <a:p>
            <a:pPr marL="0" lvl="0" indent="0" algn="l" rtl="0">
              <a:spcBef>
                <a:spcPts val="1000"/>
              </a:spcBef>
              <a:spcAft>
                <a:spcPts val="0"/>
              </a:spcAft>
              <a:buClr>
                <a:schemeClr val="dk1"/>
              </a:buClr>
              <a:buSzPts val="440"/>
              <a:buFont typeface="Arial"/>
              <a:buNone/>
            </a:pPr>
            <a:endParaRPr sz="5050">
              <a:latin typeface="Book Antiqua"/>
              <a:ea typeface="Book Antiqua"/>
              <a:cs typeface="Book Antiqua"/>
              <a:sym typeface="Book Antiqua"/>
            </a:endParaRPr>
          </a:p>
          <a:p>
            <a:pPr marL="457200" lvl="0" indent="-356870" algn="l" rtl="0">
              <a:spcBef>
                <a:spcPts val="1000"/>
              </a:spcBef>
              <a:spcAft>
                <a:spcPts val="0"/>
              </a:spcAft>
              <a:buSzPct val="100000"/>
              <a:buFont typeface="Book Antiqua"/>
              <a:buChar char="●"/>
            </a:pPr>
            <a:r>
              <a:rPr lang="en-US" sz="5050">
                <a:latin typeface="Book Antiqua"/>
                <a:ea typeface="Book Antiqua"/>
                <a:cs typeface="Book Antiqua"/>
                <a:sym typeface="Book Antiqua"/>
              </a:rPr>
              <a:t>Interpretation and Action</a:t>
            </a:r>
            <a:endParaRPr sz="5050">
              <a:latin typeface="Book Antiqua"/>
              <a:ea typeface="Book Antiqua"/>
              <a:cs typeface="Book Antiqua"/>
              <a:sym typeface="Book Antiqua"/>
            </a:endParaRPr>
          </a:p>
          <a:p>
            <a:pPr marL="0" lvl="0" indent="0" algn="l" rtl="0">
              <a:spcBef>
                <a:spcPts val="1000"/>
              </a:spcBef>
              <a:spcAft>
                <a:spcPts val="0"/>
              </a:spcAft>
              <a:buClr>
                <a:schemeClr val="dk1"/>
              </a:buClr>
              <a:buSzPts val="440"/>
              <a:buFont typeface="Arial"/>
              <a:buNone/>
            </a:pPr>
            <a:endParaRPr sz="5050">
              <a:latin typeface="Book Antiqua"/>
              <a:ea typeface="Book Antiqua"/>
              <a:cs typeface="Book Antiqua"/>
              <a:sym typeface="Book Antiqua"/>
            </a:endParaRPr>
          </a:p>
          <a:p>
            <a:pPr marL="0" lvl="0" indent="0" algn="l" rtl="0">
              <a:spcBef>
                <a:spcPts val="1000"/>
              </a:spcBef>
              <a:spcAft>
                <a:spcPts val="0"/>
              </a:spcAft>
              <a:buClr>
                <a:schemeClr val="dk1"/>
              </a:buClr>
              <a:buSzPct val="54915"/>
              <a:buFont typeface="Arial"/>
              <a:buNone/>
            </a:pPr>
            <a:endParaRPr sz="4229">
              <a:latin typeface="Book Antiqua"/>
              <a:ea typeface="Book Antiqua"/>
              <a:cs typeface="Book Antiqua"/>
              <a:sym typeface="Book Antiqua"/>
            </a:endParaRPr>
          </a:p>
          <a:p>
            <a:pPr marL="0" lvl="0" indent="0" algn="l" rtl="0">
              <a:spcBef>
                <a:spcPts val="1000"/>
              </a:spcBef>
              <a:spcAft>
                <a:spcPts val="0"/>
              </a:spcAft>
              <a:buNone/>
            </a:pPr>
            <a:endParaRPr/>
          </a:p>
        </p:txBody>
      </p:sp>
      <p:pic>
        <p:nvPicPr>
          <p:cNvPr id="117" name="Google Shape;117;p18"/>
          <p:cNvPicPr preferRelativeResize="0"/>
          <p:nvPr/>
        </p:nvPicPr>
        <p:blipFill rotWithShape="1">
          <a:blip r:embed="rId3">
            <a:alphaModFix/>
          </a:blip>
          <a:srcRect/>
          <a:stretch/>
        </p:blipFill>
        <p:spPr>
          <a:xfrm>
            <a:off x="6022650" y="2467046"/>
            <a:ext cx="5018400" cy="2634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800"/>
              <a:buFont typeface="Arial"/>
              <a:buNone/>
            </a:pPr>
            <a:r>
              <a:rPr lang="en-US" b="1">
                <a:latin typeface="Book Antiqua"/>
                <a:ea typeface="Book Antiqua"/>
                <a:cs typeface="Book Antiqua"/>
                <a:sym typeface="Book Antiqua"/>
              </a:rPr>
              <a:t>DATA COLLECTION</a:t>
            </a:r>
            <a:endParaRPr b="1">
              <a:latin typeface="Book Antiqua"/>
              <a:ea typeface="Book Antiqua"/>
              <a:cs typeface="Book Antiqua"/>
              <a:sym typeface="Book Antiqua"/>
            </a:endParaRPr>
          </a:p>
          <a:p>
            <a:pPr marL="0" lvl="0" indent="0" algn="l" rtl="0">
              <a:spcBef>
                <a:spcPts val="0"/>
              </a:spcBef>
              <a:spcAft>
                <a:spcPts val="0"/>
              </a:spcAft>
              <a:buNone/>
            </a:pPr>
            <a:endParaRPr/>
          </a:p>
        </p:txBody>
      </p:sp>
      <p:sp>
        <p:nvSpPr>
          <p:cNvPr id="123" name="Google Shape;123;p19"/>
          <p:cNvSpPr txBox="1">
            <a:spLocks noGrp="1"/>
          </p:cNvSpPr>
          <p:nvPr>
            <p:ph type="body" idx="1"/>
          </p:nvPr>
        </p:nvSpPr>
        <p:spPr>
          <a:xfrm>
            <a:off x="838200" y="1901825"/>
            <a:ext cx="10515600" cy="5032500"/>
          </a:xfrm>
          <a:prstGeom prst="rect">
            <a:avLst/>
          </a:prstGeom>
        </p:spPr>
        <p:txBody>
          <a:bodyPr spcFirstLastPara="1" wrap="square" lIns="91425" tIns="45700" rIns="91425" bIns="45700" anchor="t" anchorCtr="0">
            <a:normAutofit/>
          </a:bodyPr>
          <a:lstStyle/>
          <a:p>
            <a:pPr marL="457200" lvl="0" indent="-365125" algn="l" rtl="0">
              <a:spcBef>
                <a:spcPts val="0"/>
              </a:spcBef>
              <a:spcAft>
                <a:spcPts val="0"/>
              </a:spcAft>
              <a:buSzPts val="2150"/>
              <a:buFont typeface="Book Antiqua"/>
              <a:buChar char="●"/>
            </a:pPr>
            <a:r>
              <a:rPr lang="en-US" sz="2150">
                <a:latin typeface="Book Antiqua"/>
                <a:ea typeface="Book Antiqua"/>
                <a:cs typeface="Book Antiqua"/>
                <a:sym typeface="Book Antiqua"/>
              </a:rPr>
              <a:t>It involves gathering the transaction data necessary to analyze customer purchasing behavior and discover meaningful patterns and associations between items.</a:t>
            </a:r>
            <a:endParaRPr sz="2150">
              <a:latin typeface="Book Antiqua"/>
              <a:ea typeface="Book Antiqua"/>
              <a:cs typeface="Book Antiqua"/>
              <a:sym typeface="Book Antiqua"/>
            </a:endParaRPr>
          </a:p>
          <a:p>
            <a:pPr marL="457200" lvl="0" indent="-365125" algn="l" rtl="0">
              <a:spcBef>
                <a:spcPts val="0"/>
              </a:spcBef>
              <a:spcAft>
                <a:spcPts val="0"/>
              </a:spcAft>
              <a:buSzPts val="2150"/>
              <a:buFont typeface="Book Antiqua"/>
              <a:buChar char="●"/>
            </a:pPr>
            <a:r>
              <a:rPr lang="en-US" sz="2150">
                <a:latin typeface="Book Antiqua"/>
                <a:ea typeface="Book Antiqua"/>
                <a:cs typeface="Book Antiqua"/>
                <a:sym typeface="Book Antiqua"/>
              </a:rPr>
              <a:t>The first step is to identify the sources of data that contain information about customer transactions.</a:t>
            </a:r>
            <a:endParaRPr sz="2150">
              <a:latin typeface="Book Antiqua"/>
              <a:ea typeface="Book Antiqua"/>
              <a:cs typeface="Book Antiqua"/>
              <a:sym typeface="Book Antiqua"/>
            </a:endParaRPr>
          </a:p>
          <a:p>
            <a:pPr marL="457200" lvl="0" indent="-365125" algn="l" rtl="0">
              <a:spcBef>
                <a:spcPts val="0"/>
              </a:spcBef>
              <a:spcAft>
                <a:spcPts val="0"/>
              </a:spcAft>
              <a:buSzPts val="2150"/>
              <a:buFont typeface="Book Antiqua"/>
              <a:buChar char="●"/>
            </a:pPr>
            <a:r>
              <a:rPr lang="en-US" sz="2150">
                <a:latin typeface="Book Antiqua"/>
                <a:ea typeface="Book Antiqua"/>
                <a:cs typeface="Book Antiqua"/>
                <a:sym typeface="Book Antiqua"/>
              </a:rPr>
              <a:t>Once the data sources are identified, the relevant transaction data must be extracted.If the data comes from multiple sources, it may need to be integrated into a single dataset.</a:t>
            </a:r>
            <a:endParaRPr sz="2150">
              <a:latin typeface="Book Antiqua"/>
              <a:ea typeface="Book Antiqua"/>
              <a:cs typeface="Book Antiqua"/>
              <a:sym typeface="Book Antiqua"/>
            </a:endParaRPr>
          </a:p>
          <a:p>
            <a:pPr marL="457200" lvl="0" indent="-365125" algn="l" rtl="0">
              <a:spcBef>
                <a:spcPts val="0"/>
              </a:spcBef>
              <a:spcAft>
                <a:spcPts val="0"/>
              </a:spcAft>
              <a:buSzPts val="2150"/>
              <a:buFont typeface="Book Antiqua"/>
              <a:buChar char="●"/>
            </a:pPr>
            <a:r>
              <a:rPr lang="en-US" sz="2150">
                <a:latin typeface="Book Antiqua"/>
                <a:ea typeface="Book Antiqua"/>
                <a:cs typeface="Book Antiqua"/>
                <a:sym typeface="Book Antiqua"/>
              </a:rPr>
              <a:t>The cleaned and transformed data is typically stored in a suitable format or database for analysis.Transaction data is often continually collected and updated.</a:t>
            </a:r>
            <a:endParaRPr sz="2150">
              <a:latin typeface="Book Antiqua"/>
              <a:ea typeface="Book Antiqua"/>
              <a:cs typeface="Book Antiqua"/>
              <a:sym typeface="Book Antiqua"/>
            </a:endParaRPr>
          </a:p>
          <a:p>
            <a:pPr marL="457200" lvl="0" indent="-365125" algn="l" rtl="0">
              <a:spcBef>
                <a:spcPts val="0"/>
              </a:spcBef>
              <a:spcAft>
                <a:spcPts val="0"/>
              </a:spcAft>
              <a:buSzPts val="2150"/>
              <a:buFont typeface="Book Antiqua"/>
              <a:buChar char="●"/>
            </a:pPr>
            <a:r>
              <a:rPr lang="en-US" sz="2150">
                <a:latin typeface="Book Antiqua"/>
                <a:ea typeface="Book Antiqua"/>
                <a:cs typeface="Book Antiqua"/>
                <a:sym typeface="Book Antiqua"/>
              </a:rPr>
              <a:t> Once the transaction data has been collected, cleaned, and prepared, it is ready for the next steps in market basket analysis, including association rule mining, rule evaluation, interpretation, and action planning. </a:t>
            </a:r>
            <a:endParaRPr sz="2150">
              <a:latin typeface="Book Antiqua"/>
              <a:ea typeface="Book Antiqua"/>
              <a:cs typeface="Book Antiqua"/>
              <a:sym typeface="Book Antiqua"/>
            </a:endParaRPr>
          </a:p>
          <a:p>
            <a:pPr marL="457200" lvl="0" indent="-365125" algn="l" rtl="0">
              <a:spcBef>
                <a:spcPts val="0"/>
              </a:spcBef>
              <a:spcAft>
                <a:spcPts val="0"/>
              </a:spcAft>
              <a:buSzPts val="2150"/>
              <a:buFont typeface="Book Antiqua"/>
              <a:buChar char="●"/>
            </a:pPr>
            <a:r>
              <a:rPr lang="en-US" sz="2150">
                <a:latin typeface="Book Antiqua"/>
                <a:ea typeface="Book Antiqua"/>
                <a:cs typeface="Book Antiqua"/>
                <a:sym typeface="Book Antiqua"/>
              </a:rPr>
              <a:t>This analysis helps businesses gain valuable insights into customer behavior and make data-driven decisions to improve their operations and customer satisfaction.</a:t>
            </a:r>
            <a:endParaRPr sz="2150">
              <a:latin typeface="Book Antiqua"/>
              <a:ea typeface="Book Antiqua"/>
              <a:cs typeface="Book Antiqua"/>
              <a:sym typeface="Book Antiqua"/>
            </a:endParaRPr>
          </a:p>
          <a:p>
            <a:pPr marL="0" lvl="0" indent="0" algn="l" rtl="0">
              <a:spcBef>
                <a:spcPts val="100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800"/>
              <a:buFont typeface="Arial"/>
              <a:buNone/>
            </a:pPr>
            <a:r>
              <a:rPr lang="en-US" b="1">
                <a:latin typeface="Book Antiqua"/>
                <a:ea typeface="Book Antiqua"/>
                <a:cs typeface="Book Antiqua"/>
                <a:sym typeface="Book Antiqua"/>
              </a:rPr>
              <a:t>DATA PREPROCESSING</a:t>
            </a:r>
            <a:endParaRPr b="1">
              <a:latin typeface="Book Antiqua"/>
              <a:ea typeface="Book Antiqua"/>
              <a:cs typeface="Book Antiqua"/>
              <a:sym typeface="Book Antiqua"/>
            </a:endParaRPr>
          </a:p>
          <a:p>
            <a:pPr marL="0" lvl="0" indent="0" algn="l" rtl="0">
              <a:spcBef>
                <a:spcPts val="0"/>
              </a:spcBef>
              <a:spcAft>
                <a:spcPts val="0"/>
              </a:spcAft>
              <a:buNone/>
            </a:pPr>
            <a:endParaRPr/>
          </a:p>
        </p:txBody>
      </p:sp>
      <p:sp>
        <p:nvSpPr>
          <p:cNvPr id="129" name="Google Shape;129;p20"/>
          <p:cNvSpPr txBox="1">
            <a:spLocks noGrp="1"/>
          </p:cNvSpPr>
          <p:nvPr>
            <p:ph type="body" idx="1"/>
          </p:nvPr>
        </p:nvSpPr>
        <p:spPr>
          <a:xfrm>
            <a:off x="838200" y="1825625"/>
            <a:ext cx="10515600" cy="4886700"/>
          </a:xfrm>
          <a:prstGeom prst="rect">
            <a:avLst/>
          </a:prstGeom>
        </p:spPr>
        <p:txBody>
          <a:bodyPr spcFirstLastPara="1" wrap="square" lIns="91425" tIns="45700" rIns="91425" bIns="45700" anchor="t" anchorCtr="0">
            <a:normAutofit/>
          </a:bodyPr>
          <a:lstStyle/>
          <a:p>
            <a:pPr marL="457200" lvl="0" indent="-365125" algn="l" rtl="0">
              <a:spcBef>
                <a:spcPts val="1000"/>
              </a:spcBef>
              <a:spcAft>
                <a:spcPts val="0"/>
              </a:spcAft>
              <a:buSzPts val="2150"/>
              <a:buFont typeface="Book Antiqua"/>
              <a:buChar char="●"/>
            </a:pPr>
            <a:r>
              <a:rPr lang="en-US" sz="2150">
                <a:latin typeface="Book Antiqua"/>
                <a:ea typeface="Book Antiqua"/>
                <a:cs typeface="Book Antiqua"/>
                <a:sym typeface="Book Antiqua"/>
              </a:rPr>
              <a:t>It involves cleaning and transforming raw transaction data to make it suitable for analysis. Duplicate records, if present in the data, need to be identified and removed.</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If your data comes from multiple sources or systems, integrate it into a single dataset. Ensure that data from different sources is compatible and that unique product and customer identifiers are mapped correctly.</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In cases where there are a large number of items or product categories, dimensionality reduction techniques can be applied to simplify the data without losing important information.</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In some analyses, you may choose to split the dataset into training and testing subsets to evaluate model performance. This is common in machine learning-based market basket analysis.</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Maintain thorough documentation of all the preprocessing steps performed on the data. Documentation helps ensure transparency and reproducibility of the analysis.</a:t>
            </a:r>
            <a:endParaRPr sz="2150">
              <a:solidFill>
                <a:srgbClr val="222222"/>
              </a:solidFill>
              <a:highlight>
                <a:schemeClr val="lt1"/>
              </a:highlight>
              <a:latin typeface="Book Antiqua"/>
              <a:ea typeface="Book Antiqua"/>
              <a:cs typeface="Book Antiqua"/>
              <a:sym typeface="Book Antiqua"/>
            </a:endParaRPr>
          </a:p>
          <a:p>
            <a:pPr marL="0" lvl="0" indent="0" algn="l" rtl="0">
              <a:spcBef>
                <a:spcPts val="1000"/>
              </a:spcBef>
              <a:spcAft>
                <a:spcPts val="0"/>
              </a:spcAft>
              <a:buClr>
                <a:schemeClr val="dk1"/>
              </a:buClr>
              <a:buSzPts val="1800"/>
              <a:buFont typeface="Arial"/>
              <a:buNone/>
            </a:pPr>
            <a:endParaRPr sz="2150">
              <a:solidFill>
                <a:srgbClr val="222222"/>
              </a:solidFill>
              <a:highlight>
                <a:schemeClr val="lt1"/>
              </a:highlight>
              <a:latin typeface="Book Antiqua"/>
              <a:ea typeface="Book Antiqua"/>
              <a:cs typeface="Book Antiqua"/>
              <a:sym typeface="Book Antiqua"/>
            </a:endParaRPr>
          </a:p>
          <a:p>
            <a:pPr marL="0" lvl="0" indent="0" algn="l" rtl="0">
              <a:spcBef>
                <a:spcPts val="100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800"/>
              <a:buFont typeface="Arial"/>
              <a:buNone/>
            </a:pPr>
            <a:r>
              <a:rPr lang="en-US" b="1">
                <a:latin typeface="Book Antiqua"/>
                <a:ea typeface="Book Antiqua"/>
                <a:cs typeface="Book Antiqua"/>
                <a:sym typeface="Book Antiqua"/>
              </a:rPr>
              <a:t>ASSOCIATION RULE MINING</a:t>
            </a:r>
            <a:endParaRPr/>
          </a:p>
        </p:txBody>
      </p:sp>
      <p:sp>
        <p:nvSpPr>
          <p:cNvPr id="135" name="Google Shape;135;p21"/>
          <p:cNvSpPr txBox="1">
            <a:spLocks noGrp="1"/>
          </p:cNvSpPr>
          <p:nvPr>
            <p:ph type="body" idx="1"/>
          </p:nvPr>
        </p:nvSpPr>
        <p:spPr>
          <a:xfrm>
            <a:off x="838200" y="1825625"/>
            <a:ext cx="10515600" cy="4930800"/>
          </a:xfrm>
          <a:prstGeom prst="rect">
            <a:avLst/>
          </a:prstGeom>
        </p:spPr>
        <p:txBody>
          <a:bodyPr spcFirstLastPara="1" wrap="square" lIns="91425" tIns="45700" rIns="91425" bIns="45700" anchor="t" anchorCtr="0">
            <a:normAutofit/>
          </a:bodyPr>
          <a:lstStyle/>
          <a:p>
            <a:pPr marL="457200" lvl="0" indent="-365125" algn="l" rtl="0">
              <a:spcBef>
                <a:spcPts val="100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It is employed to discover interesting and meaningful patterns and associations between items that are frequently purchased together in customer transactions.</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Association rule mining requires a dataset of customer transactions.Each transaction consists of a list of items that were purchased together, along with transaction identifiers and timestamps.</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Association rule mining algorithms generate a large number of candidate rules based on the transaction data and user-defined thresholds for support and confidence. Once the association rules have been generated, businesses can interpret them to gain insights into customer behavior. </a:t>
            </a:r>
            <a:endParaRPr sz="2150">
              <a:solidFill>
                <a:srgbClr val="222222"/>
              </a:solidFill>
              <a:highlight>
                <a:schemeClr val="lt1"/>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chemeClr val="lt1"/>
                </a:highlight>
                <a:latin typeface="Book Antiqua"/>
                <a:ea typeface="Book Antiqua"/>
                <a:cs typeface="Book Antiqua"/>
                <a:sym typeface="Book Antiqua"/>
              </a:rPr>
              <a:t>Association rule mining is a valuable tool in market basket insights because it helps businesses uncover hidden patterns in customer transaction data, enabling them to make data-driven decisions that can enhance customer satisfaction, increase revenue, and improve overall business operations.</a:t>
            </a:r>
            <a:endParaRPr sz="2150">
              <a:solidFill>
                <a:srgbClr val="222222"/>
              </a:solidFill>
              <a:highlight>
                <a:schemeClr val="lt1"/>
              </a:highlight>
              <a:latin typeface="Book Antiqua"/>
              <a:ea typeface="Book Antiqua"/>
              <a:cs typeface="Book Antiqua"/>
              <a:sym typeface="Book Antiqua"/>
            </a:endParaRPr>
          </a:p>
          <a:p>
            <a:pPr marL="0" lvl="0" indent="0" algn="l" rtl="0">
              <a:spcBef>
                <a:spcPts val="1000"/>
              </a:spcBef>
              <a:spcAft>
                <a:spcPts val="0"/>
              </a:spcAft>
              <a:buClr>
                <a:schemeClr val="dk1"/>
              </a:buClr>
              <a:buSzPts val="1800"/>
              <a:buFont typeface="Arial"/>
              <a:buNone/>
            </a:pPr>
            <a:endParaRPr sz="2150">
              <a:solidFill>
                <a:srgbClr val="222222"/>
              </a:solidFill>
              <a:highlight>
                <a:schemeClr val="lt1"/>
              </a:highlight>
              <a:latin typeface="Book Antiqua"/>
              <a:ea typeface="Book Antiqua"/>
              <a:cs typeface="Book Antiqua"/>
              <a:sym typeface="Book Antiqua"/>
            </a:endParaRPr>
          </a:p>
          <a:p>
            <a:pPr marL="0" lvl="0" indent="0" algn="l" rtl="0">
              <a:spcBef>
                <a:spcPts val="1000"/>
              </a:spcBef>
              <a:spcAft>
                <a:spcPts val="0"/>
              </a:spcAft>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2063</Words>
  <Application>Microsoft Office PowerPoint</Application>
  <PresentationFormat>Widescreen</PresentationFormat>
  <Paragraphs>174</Paragraphs>
  <Slides>23</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Calibri</vt:lpstr>
      <vt:lpstr>Arial</vt:lpstr>
      <vt:lpstr>Times New Roman</vt:lpstr>
      <vt:lpstr>Lato</vt:lpstr>
      <vt:lpstr>Arial Black</vt:lpstr>
      <vt:lpstr>Book Antiqua</vt:lpstr>
      <vt:lpstr>Libre Baskerville</vt:lpstr>
      <vt:lpstr>Office Theme</vt:lpstr>
      <vt:lpstr>DEPARTMENT OF ELECTRONICS AND COMMUNICATION ENGINEERING</vt:lpstr>
      <vt:lpstr>             PROBLEM DEFINITION</vt:lpstr>
      <vt:lpstr>                     OBJECTIVES</vt:lpstr>
      <vt:lpstr>INTEGRATION APPROACH </vt:lpstr>
      <vt:lpstr>PowerPoint Presentation</vt:lpstr>
      <vt:lpstr> PROCESS OF MARKET BASKET INSIGHTS </vt:lpstr>
      <vt:lpstr>DATA COLLECTION </vt:lpstr>
      <vt:lpstr>DATA PREPROCESSING </vt:lpstr>
      <vt:lpstr>ASSOCIATION RULE MINING</vt:lpstr>
      <vt:lpstr>RULE EVALUATION </vt:lpstr>
      <vt:lpstr>INTERPRETATION AND ACTION </vt:lpstr>
      <vt:lpstr>PowerPoint Presentation</vt:lpstr>
      <vt:lpstr>PowerPoint Presentation</vt:lpstr>
      <vt:lpstr> OUTPUT </vt:lpstr>
      <vt:lpstr>Key concepts in market                basket analysis </vt:lpstr>
      <vt:lpstr>Algorithms Used In Market Basket Analysis</vt:lpstr>
      <vt:lpstr>Implementing Market Basket Analysis Using the Apriori Method </vt:lpstr>
      <vt:lpstr>OUTPUT FOR THE ABOVE DATASET </vt:lpstr>
      <vt:lpstr>EXAMPLE : TOTAL ANALYSIS FOR DATASET  </vt:lpstr>
      <vt:lpstr>APPLICATIONS </vt:lpstr>
      <vt:lpstr>BENEFITS </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AND COMMUNICATION ENGINEERING</dc:title>
  <dc:creator>munagacherlabhavana2004@gmail.com</dc:creator>
  <cp:lastModifiedBy>admin</cp:lastModifiedBy>
  <cp:revision>5</cp:revision>
  <dcterms:created xsi:type="dcterms:W3CDTF">2023-09-29T16:51:04Z</dcterms:created>
  <dcterms:modified xsi:type="dcterms:W3CDTF">2023-11-02T03:38:57Z</dcterms:modified>
</cp:coreProperties>
</file>